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78" r:id="rId1"/>
  </p:sldMasterIdLst>
  <p:notesMasterIdLst>
    <p:notesMasterId r:id="rId16"/>
  </p:notesMasterIdLst>
  <p:handoutMasterIdLst>
    <p:handoutMasterId r:id="rId17"/>
  </p:handoutMasterIdLst>
  <p:sldIdLst>
    <p:sldId id="337" r:id="rId2"/>
    <p:sldId id="329" r:id="rId3"/>
    <p:sldId id="334" r:id="rId4"/>
    <p:sldId id="336" r:id="rId5"/>
    <p:sldId id="333" r:id="rId6"/>
    <p:sldId id="321" r:id="rId7"/>
    <p:sldId id="338" r:id="rId8"/>
    <p:sldId id="320" r:id="rId9"/>
    <p:sldId id="341" r:id="rId10"/>
    <p:sldId id="342" r:id="rId11"/>
    <p:sldId id="343" r:id="rId12"/>
    <p:sldId id="322" r:id="rId13"/>
    <p:sldId id="319" r:id="rId14"/>
    <p:sldId id="323" r:id="rId15"/>
  </p:sldIdLst>
  <p:sldSz cx="9144000" cy="6858000" type="screen4x3"/>
  <p:notesSz cx="7104063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9D40"/>
    <a:srgbClr val="6D346E"/>
    <a:srgbClr val="9933FF"/>
    <a:srgbClr val="CC66FF"/>
    <a:srgbClr val="000000"/>
    <a:srgbClr val="2A2A3E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7" autoAdjust="0"/>
    <p:restoredTop sz="91581" autoAdjust="0"/>
  </p:normalViewPr>
  <p:slideViewPr>
    <p:cSldViewPr>
      <p:cViewPr varScale="1">
        <p:scale>
          <a:sx n="103" d="100"/>
          <a:sy n="103" d="100"/>
        </p:scale>
        <p:origin x="-18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712" y="-114"/>
      </p:cViewPr>
      <p:guideLst>
        <p:guide orient="horz" pos="3224"/>
        <p:guide pos="223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AA958-B4D5-4DED-BB00-8C2A1B694BC4}" type="doc">
      <dgm:prSet loTypeId="urn:microsoft.com/office/officeart/2005/8/layout/cycle3" loCatId="cycl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4BD3E70-560C-4E00-BEAB-200C950FFF5E}">
      <dgm:prSet phldrT="[Text]"/>
      <dgm:spPr>
        <a:solidFill>
          <a:schemeClr val="accent2"/>
        </a:solid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Wahrnehmen</a:t>
          </a:r>
          <a:endParaRPr lang="en-US" dirty="0">
            <a:solidFill>
              <a:schemeClr val="tx1"/>
            </a:solidFill>
          </a:endParaRPr>
        </a:p>
      </dgm:t>
    </dgm:pt>
    <dgm:pt modelId="{6C312CBB-857B-4BBE-8D75-D8EEE8D75A48}" type="parTrans" cxnId="{4E347E14-559B-478C-8CB3-F056D9C8E4CD}">
      <dgm:prSet/>
      <dgm:spPr/>
      <dgm:t>
        <a:bodyPr/>
        <a:lstStyle/>
        <a:p>
          <a:endParaRPr lang="en-US"/>
        </a:p>
      </dgm:t>
    </dgm:pt>
    <dgm:pt modelId="{27BBA01D-63F7-4D15-BED4-E32AEFEE6D14}" type="sibTrans" cxnId="{4E347E14-559B-478C-8CB3-F056D9C8E4CD}">
      <dgm:prSet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cene3d>
          <a:camera prst="orthographicFront">
            <a:rot lat="0" lon="0" rev="21299999"/>
          </a:camera>
          <a:lightRig rig="threePt" dir="t">
            <a:rot lat="0" lon="0" rev="7500000"/>
          </a:lightRig>
        </a:scene3d>
        <a:sp3d z="-152400" extrusionH="63500"/>
      </dgm:spPr>
      <dgm:t>
        <a:bodyPr/>
        <a:lstStyle/>
        <a:p>
          <a:pPr algn="ctr"/>
          <a:endParaRPr lang="en-US"/>
        </a:p>
      </dgm:t>
    </dgm:pt>
    <dgm:pt modelId="{319A321F-2086-4F36-B5B0-9D07CE7C63F4}">
      <dgm:prSet phldrT="[Text]"/>
      <dgm:spPr>
        <a:solidFill>
          <a:schemeClr val="accent3"/>
        </a:solid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Denken</a:t>
          </a:r>
          <a:endParaRPr lang="en-US" dirty="0">
            <a:solidFill>
              <a:schemeClr val="tx1"/>
            </a:solidFill>
          </a:endParaRPr>
        </a:p>
      </dgm:t>
    </dgm:pt>
    <dgm:pt modelId="{16DF2C84-FB99-45AA-995B-121D5F0C3E0E}" type="parTrans" cxnId="{1C66EC33-C015-493A-9C07-A9061819DCE4}">
      <dgm:prSet/>
      <dgm:spPr/>
      <dgm:t>
        <a:bodyPr/>
        <a:lstStyle/>
        <a:p>
          <a:endParaRPr lang="en-US"/>
        </a:p>
      </dgm:t>
    </dgm:pt>
    <dgm:pt modelId="{947952EE-EFEE-4E92-9A23-5F2C839533A8}" type="sibTrans" cxnId="{1C66EC33-C015-493A-9C07-A9061819DCE4}">
      <dgm:prSet/>
      <dgm:spPr/>
      <dgm:t>
        <a:bodyPr/>
        <a:lstStyle/>
        <a:p>
          <a:endParaRPr lang="en-US"/>
        </a:p>
      </dgm:t>
    </dgm:pt>
    <dgm:pt modelId="{F996CB2C-65F6-442A-A809-0343109751A4}">
      <dgm:prSet phldrT="[Text]"/>
      <dgm:spPr>
        <a:solidFill>
          <a:schemeClr val="accent1"/>
        </a:solidFill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Agieren</a:t>
          </a:r>
          <a:endParaRPr lang="en-US" dirty="0">
            <a:solidFill>
              <a:schemeClr val="tx1"/>
            </a:solidFill>
          </a:endParaRPr>
        </a:p>
      </dgm:t>
    </dgm:pt>
    <dgm:pt modelId="{FCBCF288-0003-498A-970C-210560787058}" type="parTrans" cxnId="{59F8C07E-EAB3-4DC3-B7ED-D0D49E8BFE8B}">
      <dgm:prSet/>
      <dgm:spPr/>
      <dgm:t>
        <a:bodyPr/>
        <a:lstStyle/>
        <a:p>
          <a:endParaRPr lang="en-US"/>
        </a:p>
      </dgm:t>
    </dgm:pt>
    <dgm:pt modelId="{8C2F5F82-CDE7-48A5-B3CE-CA8879315703}" type="sibTrans" cxnId="{59F8C07E-EAB3-4DC3-B7ED-D0D49E8BFE8B}">
      <dgm:prSet/>
      <dgm:spPr/>
      <dgm:t>
        <a:bodyPr/>
        <a:lstStyle/>
        <a:p>
          <a:endParaRPr lang="en-US"/>
        </a:p>
      </dgm:t>
    </dgm:pt>
    <dgm:pt modelId="{80624699-E974-407D-AF2C-3C20B4B84231}" type="pres">
      <dgm:prSet presAssocID="{B06AA958-B4D5-4DED-BB00-8C2A1B694B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2453F255-D162-4337-8683-F5A720ACCA11}" type="pres">
      <dgm:prSet presAssocID="{B06AA958-B4D5-4DED-BB00-8C2A1B694BC4}" presName="cycle" presStyleCnt="0"/>
      <dgm:spPr/>
      <dgm:t>
        <a:bodyPr/>
        <a:lstStyle/>
        <a:p>
          <a:endParaRPr lang="de-DE"/>
        </a:p>
      </dgm:t>
    </dgm:pt>
    <dgm:pt modelId="{11107210-DA06-46B2-95EB-9724D0CA5D42}" type="pres">
      <dgm:prSet presAssocID="{54BD3E70-560C-4E00-BEAB-200C950FFF5E}" presName="nodeFirstNode" presStyleLbl="node1" presStyleIdx="0" presStyleCnt="3" custScaleX="75852" custScaleY="67923" custRadScaleRad="145622" custRadScaleInc="-6579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0FFD6B6-2BE3-4E93-9DC2-ED4AA1B2D465}" type="pres">
      <dgm:prSet presAssocID="{27BBA01D-63F7-4D15-BED4-E32AEFEE6D14}" presName="sibTransFirstNode" presStyleLbl="bgShp" presStyleIdx="0" presStyleCnt="1" custLinFactNeighborX="49216" custLinFactNeighborY="-21832"/>
      <dgm:spPr/>
      <dgm:t>
        <a:bodyPr/>
        <a:lstStyle/>
        <a:p>
          <a:endParaRPr lang="de-DE"/>
        </a:p>
      </dgm:t>
    </dgm:pt>
    <dgm:pt modelId="{A0066E7B-E386-463B-A082-8C13E5696A8A}" type="pres">
      <dgm:prSet presAssocID="{319A321F-2086-4F36-B5B0-9D07CE7C63F4}" presName="nodeFollowingNodes" presStyleLbl="node1" presStyleIdx="1" presStyleCnt="3" custScaleX="82496" custScaleY="63374" custRadScaleRad="133116" custRadScaleInc="-8233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82E8134-C64C-41C8-8F46-F3B6FC33576C}" type="pres">
      <dgm:prSet presAssocID="{F996CB2C-65F6-442A-A809-0343109751A4}" presName="nodeFollowingNodes" presStyleLbl="node1" presStyleIdx="2" presStyleCnt="3" custScaleX="91341" custScaleY="63465" custRadScaleRad="64028" custRadScaleInc="-2079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8BA15B21-DEBC-49EF-8508-1169F7C287FC}" type="presOf" srcId="{27BBA01D-63F7-4D15-BED4-E32AEFEE6D14}" destId="{20FFD6B6-2BE3-4E93-9DC2-ED4AA1B2D465}" srcOrd="0" destOrd="0" presId="urn:microsoft.com/office/officeart/2005/8/layout/cycle3"/>
    <dgm:cxn modelId="{77FF71C5-856A-49E6-B1AF-A52CFA9CEA35}" type="presOf" srcId="{319A321F-2086-4F36-B5B0-9D07CE7C63F4}" destId="{A0066E7B-E386-463B-A082-8C13E5696A8A}" srcOrd="0" destOrd="0" presId="urn:microsoft.com/office/officeart/2005/8/layout/cycle3"/>
    <dgm:cxn modelId="{1C66EC33-C015-493A-9C07-A9061819DCE4}" srcId="{B06AA958-B4D5-4DED-BB00-8C2A1B694BC4}" destId="{319A321F-2086-4F36-B5B0-9D07CE7C63F4}" srcOrd="1" destOrd="0" parTransId="{16DF2C84-FB99-45AA-995B-121D5F0C3E0E}" sibTransId="{947952EE-EFEE-4E92-9A23-5F2C839533A8}"/>
    <dgm:cxn modelId="{2F3CF426-F1E2-4960-A7D6-5956673C9F22}" type="presOf" srcId="{F996CB2C-65F6-442A-A809-0343109751A4}" destId="{482E8134-C64C-41C8-8F46-F3B6FC33576C}" srcOrd="0" destOrd="0" presId="urn:microsoft.com/office/officeart/2005/8/layout/cycle3"/>
    <dgm:cxn modelId="{59F8C07E-EAB3-4DC3-B7ED-D0D49E8BFE8B}" srcId="{B06AA958-B4D5-4DED-BB00-8C2A1B694BC4}" destId="{F996CB2C-65F6-442A-A809-0343109751A4}" srcOrd="2" destOrd="0" parTransId="{FCBCF288-0003-498A-970C-210560787058}" sibTransId="{8C2F5F82-CDE7-48A5-B3CE-CA8879315703}"/>
    <dgm:cxn modelId="{4E347E14-559B-478C-8CB3-F056D9C8E4CD}" srcId="{B06AA958-B4D5-4DED-BB00-8C2A1B694BC4}" destId="{54BD3E70-560C-4E00-BEAB-200C950FFF5E}" srcOrd="0" destOrd="0" parTransId="{6C312CBB-857B-4BBE-8D75-D8EEE8D75A48}" sibTransId="{27BBA01D-63F7-4D15-BED4-E32AEFEE6D14}"/>
    <dgm:cxn modelId="{B3303059-74A6-42FC-8C7C-33F8D99141BD}" type="presOf" srcId="{B06AA958-B4D5-4DED-BB00-8C2A1B694BC4}" destId="{80624699-E974-407D-AF2C-3C20B4B84231}" srcOrd="0" destOrd="0" presId="urn:microsoft.com/office/officeart/2005/8/layout/cycle3"/>
    <dgm:cxn modelId="{16D41B4B-533A-4CB5-9EC9-42E83B8752A3}" type="presOf" srcId="{54BD3E70-560C-4E00-BEAB-200C950FFF5E}" destId="{11107210-DA06-46B2-95EB-9724D0CA5D42}" srcOrd="0" destOrd="0" presId="urn:microsoft.com/office/officeart/2005/8/layout/cycle3"/>
    <dgm:cxn modelId="{68746EB8-71E3-44B1-976E-E5A947AAE86B}" type="presParOf" srcId="{80624699-E974-407D-AF2C-3C20B4B84231}" destId="{2453F255-D162-4337-8683-F5A720ACCA11}" srcOrd="0" destOrd="0" presId="urn:microsoft.com/office/officeart/2005/8/layout/cycle3"/>
    <dgm:cxn modelId="{E1EC8D44-917A-443A-B950-1A3A4EFC7E78}" type="presParOf" srcId="{2453F255-D162-4337-8683-F5A720ACCA11}" destId="{11107210-DA06-46B2-95EB-9724D0CA5D42}" srcOrd="0" destOrd="0" presId="urn:microsoft.com/office/officeart/2005/8/layout/cycle3"/>
    <dgm:cxn modelId="{D9629AFB-F252-422C-8A1B-155FCC98F4E2}" type="presParOf" srcId="{2453F255-D162-4337-8683-F5A720ACCA11}" destId="{20FFD6B6-2BE3-4E93-9DC2-ED4AA1B2D465}" srcOrd="1" destOrd="0" presId="urn:microsoft.com/office/officeart/2005/8/layout/cycle3"/>
    <dgm:cxn modelId="{D64A400F-719C-497A-91BB-C3ECAAA9AC6F}" type="presParOf" srcId="{2453F255-D162-4337-8683-F5A720ACCA11}" destId="{A0066E7B-E386-463B-A082-8C13E5696A8A}" srcOrd="2" destOrd="0" presId="urn:microsoft.com/office/officeart/2005/8/layout/cycle3"/>
    <dgm:cxn modelId="{AAB1771E-BA75-4244-B88F-0150542C52B0}" type="presParOf" srcId="{2453F255-D162-4337-8683-F5A720ACCA11}" destId="{482E8134-C64C-41C8-8F46-F3B6FC33576C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FD6B6-2BE3-4E93-9DC2-ED4AA1B2D465}">
      <dsp:nvSpPr>
        <dsp:cNvPr id="0" name=""/>
        <dsp:cNvSpPr/>
      </dsp:nvSpPr>
      <dsp:spPr>
        <a:xfrm>
          <a:off x="1143000" y="-14306"/>
          <a:ext cx="4445948" cy="4445948"/>
        </a:xfrm>
        <a:prstGeom prst="circularArrow">
          <a:avLst>
            <a:gd name="adj1" fmla="val 5689"/>
            <a:gd name="adj2" fmla="val 340510"/>
            <a:gd name="adj3" fmla="val 13443968"/>
            <a:gd name="adj4" fmla="val 17585286"/>
            <a:gd name="adj5" fmla="val 5908"/>
          </a:avLst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  <a:scene3d>
          <a:camera prst="orthographicFront">
            <a:rot lat="0" lon="0" rev="21299999"/>
          </a:camera>
          <a:lightRig rig="threePt" dir="t">
            <a:rot lat="0" lon="0" rev="7500000"/>
          </a:lightRig>
        </a:scene3d>
        <a:sp3d z="-152400" extrusionH="63500"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</dsp:sp>
    <dsp:sp modelId="{11107210-DA06-46B2-95EB-9724D0CA5D42}">
      <dsp:nvSpPr>
        <dsp:cNvPr id="0" name=""/>
        <dsp:cNvSpPr/>
      </dsp:nvSpPr>
      <dsp:spPr>
        <a:xfrm>
          <a:off x="0" y="1078874"/>
          <a:ext cx="2355713" cy="1054732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/>
              </a:solidFill>
            </a:rPr>
            <a:t>Wahrnehmen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51488" y="1130362"/>
        <a:ext cx="2252737" cy="951756"/>
      </dsp:txXfrm>
    </dsp:sp>
    <dsp:sp modelId="{A0066E7B-E386-463B-A082-8C13E5696A8A}">
      <dsp:nvSpPr>
        <dsp:cNvPr id="0" name=""/>
        <dsp:cNvSpPr/>
      </dsp:nvSpPr>
      <dsp:spPr>
        <a:xfrm>
          <a:off x="3886197" y="762004"/>
          <a:ext cx="2562054" cy="984093"/>
        </a:xfrm>
        <a:prstGeom prst="roundRect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/>
              </a:solidFill>
            </a:rPr>
            <a:t>Denken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3934236" y="810043"/>
        <a:ext cx="2465976" cy="888015"/>
      </dsp:txXfrm>
    </dsp:sp>
    <dsp:sp modelId="{482E8134-C64C-41C8-8F46-F3B6FC33576C}">
      <dsp:nvSpPr>
        <dsp:cNvPr id="0" name=""/>
        <dsp:cNvSpPr/>
      </dsp:nvSpPr>
      <dsp:spPr>
        <a:xfrm>
          <a:off x="1066807" y="3499814"/>
          <a:ext cx="2836750" cy="985507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/>
              </a:solidFill>
            </a:rPr>
            <a:t>Agieren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1114915" y="3547922"/>
        <a:ext cx="2740534" cy="889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992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EC36CAE3-4E05-4C03-BA56-9CD1FDD7B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77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992" y="0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441"/>
            <a:ext cx="568325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076B6C6A-317B-4E00-9E13-58082AA39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41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450551-33B8-4715-8C42-EADD5CC36CF0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434A17-E20A-46D5-BCEE-A7ED4B0AD91E}" type="datetime3">
              <a:rPr lang="en-US" smtClean="0"/>
              <a:pPr>
                <a:defRPr/>
              </a:pPr>
              <a:t>23 May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RoboCup - Nao Team Humboldt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35FC6-53D0-4A14-95CC-1A3151BCF9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1971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434A17-E20A-46D5-BCEE-A7ED4B0AD91E}" type="datetime3">
              <a:rPr lang="en-US" smtClean="0"/>
              <a:pPr>
                <a:defRPr/>
              </a:pPr>
              <a:t>23 May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RoboCup - Nao Team Humboldt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35FC6-53D0-4A14-95CC-1A3151BCF9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25704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434A17-E20A-46D5-BCEE-A7ED4B0AD91E}" type="datetime3">
              <a:rPr lang="en-US" smtClean="0"/>
              <a:pPr>
                <a:defRPr/>
              </a:pPr>
              <a:t>23 May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RoboCup - Nao Team Humboldt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35FC6-53D0-4A14-95CC-1A3151BCF9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28716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F38CEF-7ECC-43F8-8135-49BA681B35C7}" type="datetime1">
              <a:rPr lang="de-DE"/>
              <a:pPr lvl="0"/>
              <a:t>23.05.2018</a:t>
            </a:fld>
            <a:endParaRPr lang="de-DE"/>
          </a:p>
        </p:txBody>
      </p:sp>
      <p:sp>
        <p:nvSpPr>
          <p:cNvPr id="3" name="Fußzeilenplatzhalt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C3831A-989D-4722-B5F0-DDFF88F669AA}" type="slidenum">
              <a:t>‹#›</a:t>
            </a:fld>
            <a:endParaRPr lang="de-DE"/>
          </a:p>
        </p:txBody>
      </p:sp>
      <p:sp>
        <p:nvSpPr>
          <p:cNvPr id="5" name="Title 4"/>
          <p:cNvSpPr txBox="1">
            <a:spLocks noGrp="1"/>
          </p:cNvSpPr>
          <p:nvPr>
            <p:ph type="title" idx="4294967295"/>
          </p:nvPr>
        </p:nvSpPr>
        <p:spPr>
          <a:xfrm>
            <a:off x="457200" y="273600"/>
            <a:ext cx="8229240" cy="1144800"/>
          </a:xfrm>
        </p:spPr>
        <p:txBody>
          <a:bodyPr lIns="0" tIns="0" rIns="0" bIns="0"/>
          <a:lstStyle>
            <a:lvl1pPr algn="ctr" hangingPunct="0">
              <a:defRPr sz="4400">
                <a:latin typeface="Liberation Sans" pitchFamily="18"/>
              </a:defRPr>
            </a:lvl1pPr>
          </a:lstStyle>
          <a:p>
            <a:endParaRPr lang="de-DE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457200" y="1604522"/>
            <a:ext cx="8229240" cy="3977279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7"/>
              </a:spcAft>
              <a:defRPr sz="3200">
                <a:ln>
                  <a:noFill/>
                </a:ln>
                <a:latin typeface="Liberation Sans" pitchFamily="18"/>
                <a:ea typeface="Microsoft YaHei" pitchFamily="2"/>
                <a:cs typeface="Mangal" pitchFamily="2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621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434A17-E20A-46D5-BCEE-A7ED4B0AD91E}" type="datetime3">
              <a:rPr lang="en-US" smtClean="0"/>
              <a:pPr>
                <a:defRPr/>
              </a:pPr>
              <a:t>23 May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RoboCup - Nao Team Humboldt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35FC6-53D0-4A14-95CC-1A3151BCF9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39190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434A17-E20A-46D5-BCEE-A7ED4B0AD91E}" type="datetime3">
              <a:rPr lang="en-US" smtClean="0"/>
              <a:pPr>
                <a:defRPr/>
              </a:pPr>
              <a:t>23 May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RoboCup - Nao Team Humboldt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35FC6-53D0-4A14-95CC-1A3151BCF9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29988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434A17-E20A-46D5-BCEE-A7ED4B0AD91E}" type="datetime3">
              <a:rPr lang="en-US" smtClean="0"/>
              <a:pPr>
                <a:defRPr/>
              </a:pPr>
              <a:t>23 May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RoboCup - Nao Team Humboldt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35FC6-53D0-4A14-95CC-1A3151BCF9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45185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434A17-E20A-46D5-BCEE-A7ED4B0AD91E}" type="datetime3">
              <a:rPr lang="en-US" smtClean="0"/>
              <a:pPr>
                <a:defRPr/>
              </a:pPr>
              <a:t>23 May 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RoboCup - Nao Team Humboldt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35FC6-53D0-4A14-95CC-1A3151BCF9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5175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434A17-E20A-46D5-BCEE-A7ED4B0AD91E}" type="datetime3">
              <a:rPr lang="en-US" smtClean="0"/>
              <a:pPr>
                <a:defRPr/>
              </a:pPr>
              <a:t>23 May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RoboCup - Nao Team Humboldt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35FC6-53D0-4A14-95CC-1A3151BCF9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30182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434A17-E20A-46D5-BCEE-A7ED4B0AD91E}" type="datetime3">
              <a:rPr lang="en-US" smtClean="0"/>
              <a:pPr>
                <a:defRPr/>
              </a:pPr>
              <a:t>23 May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RoboCup - Nao Team Humboldt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35FC6-53D0-4A14-95CC-1A3151BCF9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5286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434A17-E20A-46D5-BCEE-A7ED4B0AD91E}" type="datetime3">
              <a:rPr lang="en-US" smtClean="0"/>
              <a:pPr>
                <a:defRPr/>
              </a:pPr>
              <a:t>23 May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RoboCup - Nao Team Humboldt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35FC6-53D0-4A14-95CC-1A3151BCF9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49671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434A17-E20A-46D5-BCEE-A7ED4B0AD91E}" type="datetime3">
              <a:rPr lang="en-US" smtClean="0"/>
              <a:pPr>
                <a:defRPr/>
              </a:pPr>
              <a:t>23 May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RoboCup - Nao Team Humboldt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35FC6-53D0-4A14-95CC-1A3151BCF9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0244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434A17-E20A-46D5-BCEE-A7ED4B0AD91E}" type="datetime3">
              <a:rPr lang="en-US" smtClean="0"/>
              <a:pPr>
                <a:defRPr/>
              </a:pPr>
              <a:t>23 May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RoboCup - Nao Team Humboldt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1135FC6-53D0-4A14-95CC-1A3151BCF9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9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  <p:sldLayoutId id="214748419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7.jpeg"/><Relationship Id="rId7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7.jpeg"/><Relationship Id="rId7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29.jpeg"/><Relationship Id="rId10" Type="http://schemas.openxmlformats.org/officeDocument/2006/relationships/image" Target="../media/image35.jpeg"/><Relationship Id="rId4" Type="http://schemas.openxmlformats.org/officeDocument/2006/relationships/image" Target="../media/image28.jpe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2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1.png"/><Relationship Id="rId4" Type="http://schemas.openxmlformats.org/officeDocument/2006/relationships/diagramData" Target="../diagrams/data1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1371600"/>
            <a:ext cx="5181600" cy="502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Erste Vorführung ca. 17:30</a:t>
            </a:r>
            <a:endParaRPr lang="de-DE" dirty="0"/>
          </a:p>
          <a:p>
            <a:pPr lvl="1"/>
            <a:r>
              <a:rPr lang="de-DE" sz="2400" dirty="0"/>
              <a:t>Demospiele</a:t>
            </a:r>
          </a:p>
          <a:p>
            <a:r>
              <a:rPr lang="de-DE" dirty="0" smtClean="0"/>
              <a:t>19:00 </a:t>
            </a:r>
            <a:r>
              <a:rPr lang="de-DE" dirty="0"/>
              <a:t>Vortrag</a:t>
            </a:r>
          </a:p>
          <a:p>
            <a:pPr lvl="1"/>
            <a:r>
              <a:rPr lang="de-DE" sz="2400" dirty="0"/>
              <a:t>Demospiele</a:t>
            </a:r>
          </a:p>
          <a:p>
            <a:r>
              <a:rPr lang="de-DE" dirty="0" smtClean="0"/>
              <a:t>20:15 </a:t>
            </a:r>
            <a:r>
              <a:rPr lang="de-DE" dirty="0"/>
              <a:t>Vortrag</a:t>
            </a:r>
          </a:p>
          <a:p>
            <a:pPr lvl="1"/>
            <a:r>
              <a:rPr lang="de-DE" sz="2400" dirty="0"/>
              <a:t>Demospiele</a:t>
            </a:r>
          </a:p>
          <a:p>
            <a:r>
              <a:rPr lang="de-DE" dirty="0" smtClean="0"/>
              <a:t>21:45 </a:t>
            </a:r>
            <a:r>
              <a:rPr lang="de-DE" dirty="0"/>
              <a:t>Vortrag</a:t>
            </a:r>
          </a:p>
          <a:p>
            <a:pPr lvl="1"/>
            <a:r>
              <a:rPr lang="de-DE" sz="2400" dirty="0" smtClean="0"/>
              <a:t>Demospiele</a:t>
            </a:r>
          </a:p>
          <a:p>
            <a:r>
              <a:rPr lang="de-DE" b="1" dirty="0" smtClean="0"/>
              <a:t>23:15 </a:t>
            </a:r>
            <a:r>
              <a:rPr lang="de-DE" b="1" dirty="0"/>
              <a:t>Vortrag</a:t>
            </a:r>
          </a:p>
          <a:p>
            <a:pPr lvl="1"/>
            <a:r>
              <a:rPr lang="de-DE" sz="2400" dirty="0" smtClean="0"/>
              <a:t>Demospiele</a:t>
            </a: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5" name="Picture 3" descr="C:\Users\gxy\Pictures\vlcsnap-2014-05-10-13h53m19s7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05076"/>
            <a:ext cx="5105398" cy="287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 smtClean="0"/>
              <a:t>Roboter in Aktion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674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RoboCup\Documents\io14-t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241" y="2667000"/>
            <a:ext cx="5084379" cy="358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RoboCup\Documents\io14-c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4648202"/>
            <a:ext cx="1905000" cy="253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foto\2015-RoboCup-China\robocup-bilder\small\DSC004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0650" y="1420109"/>
            <a:ext cx="5792788" cy="386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RoboCup\Documents\go14-te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36895"/>
            <a:ext cx="5766212" cy="3537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foto\2016-07-robocup\presse-selection\naoth-20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5943600" cy="396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foto\2016-07-robocup\siegerehrung\team-win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3705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Events\2017-05-03-German Open\foto\rc17-tea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27" y="3274837"/>
            <a:ext cx="6106275" cy="353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RoboCup\Documents\logo\selection\png\naoth-bu-blue-round-corners-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74052"/>
            <a:ext cx="2926600" cy="2508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34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RoboCup\Documents\io14-t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241" y="2667000"/>
            <a:ext cx="5084379" cy="358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RoboCup\Documents\io14-c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4648202"/>
            <a:ext cx="1905000" cy="253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foto\2015-RoboCup-China\robocup-bilder\small\DSC004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0650" y="1420109"/>
            <a:ext cx="5792788" cy="386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RoboCup\Documents\go14-te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36895"/>
            <a:ext cx="5766212" cy="3537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foto\2016-07-robocup\presse-selection\naoth-20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209300"/>
            <a:ext cx="5943600" cy="396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foto\2016-07-robocup\siegerehrung\team-win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400" y="-2133600"/>
            <a:ext cx="363705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Events\2017-05-03-German Open\foto\rc17-tea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800600"/>
            <a:ext cx="6106275" cy="353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RoboCup\Documents\logo\selection\png\naoth-bu-blue-round-corners-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74052"/>
            <a:ext cx="2926600" cy="2508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Events\2017-05-03-German Open\foto\rc17-tea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08" y="3352800"/>
            <a:ext cx="591928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Events\2017-07-24-RoboCup-Nagoya\foto\dobermancuppics\doberma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838"/>
            <a:ext cx="5345569" cy="3563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5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962400"/>
            <a:ext cx="9144000" cy="2590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 smtClean="0">
                <a:solidFill>
                  <a:schemeClr val="tx1"/>
                </a:solidFill>
              </a:rPr>
              <a:t>Warum Fußball?</a:t>
            </a:r>
            <a:endParaRPr lang="de-DE" sz="4800" dirty="0">
              <a:solidFill>
                <a:schemeClr val="tx1"/>
              </a:solidFill>
            </a:endParaRPr>
          </a:p>
        </p:txBody>
      </p:sp>
      <p:sp>
        <p:nvSpPr>
          <p:cNvPr id="10" name="Inhaltsplatzhalter 5"/>
          <p:cNvSpPr txBox="1">
            <a:spLocks/>
          </p:cNvSpPr>
          <p:nvPr/>
        </p:nvSpPr>
        <p:spPr>
          <a:xfrm>
            <a:off x="838200" y="4053840"/>
            <a:ext cx="4038600" cy="28803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tabLst/>
              <a:defRPr/>
            </a:pPr>
            <a:r>
              <a:rPr kumimoji="0" lang="de-DE" sz="26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Schach</a:t>
            </a:r>
          </a:p>
          <a:p>
            <a:pPr marL="274320" indent="-274320" algn="just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de-DE" sz="2600" b="1" dirty="0" smtClean="0">
                <a:latin typeface="+mn-lt"/>
              </a:rPr>
              <a:t>Figuren stehen fest</a:t>
            </a:r>
          </a:p>
          <a:p>
            <a:pPr marL="274320" indent="-274320" algn="just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de-DE" sz="2600" b="1" dirty="0" smtClean="0">
                <a:latin typeface="+mn-lt"/>
              </a:rPr>
              <a:t>3 Minuten pro Zug</a:t>
            </a:r>
          </a:p>
          <a:p>
            <a:pPr marL="274320" indent="-274320" algn="just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de-DE" sz="2600" b="1" dirty="0" smtClean="0">
                <a:latin typeface="+mn-lt"/>
              </a:rPr>
              <a:t>Einzelner Akteur</a:t>
            </a:r>
          </a:p>
          <a:p>
            <a:pPr marL="274320" indent="-274320" algn="just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de-DE" sz="2600" b="1" dirty="0" smtClean="0">
                <a:latin typeface="+mn-lt"/>
              </a:rPr>
              <a:t>Voller Überblick</a:t>
            </a:r>
            <a:endParaRPr kumimoji="0" lang="de-DE" sz="26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+mn-lt"/>
            </a:endParaRPr>
          </a:p>
        </p:txBody>
      </p:sp>
      <p:sp>
        <p:nvSpPr>
          <p:cNvPr id="12" name="Inhaltsplatzhalter 5"/>
          <p:cNvSpPr txBox="1">
            <a:spLocks/>
          </p:cNvSpPr>
          <p:nvPr/>
        </p:nvSpPr>
        <p:spPr>
          <a:xfrm>
            <a:off x="4876800" y="4053840"/>
            <a:ext cx="3962400" cy="28803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tabLst/>
              <a:defRPr/>
            </a:pPr>
            <a:r>
              <a:rPr lang="de-DE" sz="2600" b="1" dirty="0" smtClean="0">
                <a:latin typeface="+mn-lt"/>
              </a:rPr>
              <a:t>Fußball</a:t>
            </a:r>
            <a:endParaRPr kumimoji="0" lang="de-DE" sz="2600" b="1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+mn-lt"/>
            </a:endParaRP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de-DE" sz="2600" b="1" dirty="0" smtClean="0">
                <a:latin typeface="+mn-lt"/>
              </a:rPr>
              <a:t>Alles bewegt sich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de-DE" sz="2600" b="1" dirty="0" smtClean="0">
                <a:latin typeface="+mn-lt"/>
              </a:rPr>
              <a:t>Sekundenbruchteile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de-DE" sz="2600" b="1" dirty="0" smtClean="0">
                <a:latin typeface="+mn-lt"/>
              </a:rPr>
              <a:t>Team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de-DE" sz="2600" b="1" dirty="0" smtClean="0">
                <a:latin typeface="+mn-lt"/>
              </a:rPr>
              <a:t>Eingeschränkte Sicht</a:t>
            </a:r>
            <a:endParaRPr kumimoji="0" lang="de-DE" sz="26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+mn-lt"/>
            </a:endParaRPr>
          </a:p>
        </p:txBody>
      </p:sp>
      <p:pic>
        <p:nvPicPr>
          <p:cNvPr id="13" name="Picture 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371600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2" y="1371600"/>
            <a:ext cx="1468093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Box 77"/>
          <p:cNvSpPr txBox="1">
            <a:spLocks noChangeArrowheads="1"/>
          </p:cNvSpPr>
          <p:nvPr/>
        </p:nvSpPr>
        <p:spPr bwMode="auto">
          <a:xfrm>
            <a:off x="4087175" y="1828801"/>
            <a:ext cx="10054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gxy\Desktop\naopar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71600" y="1342304"/>
            <a:ext cx="6019800" cy="498229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denkt der Roboter?</a:t>
            </a:r>
            <a:endParaRPr lang="de-DE" dirty="0"/>
          </a:p>
        </p:txBody>
      </p:sp>
      <p:graphicFrame>
        <p:nvGraphicFramePr>
          <p:cNvPr id="22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7318716"/>
              </p:ext>
            </p:extLst>
          </p:nvPr>
        </p:nvGraphicFramePr>
        <p:xfrm>
          <a:off x="1295400" y="1219200"/>
          <a:ext cx="6477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Wolke 12"/>
          <p:cNvSpPr/>
          <p:nvPr/>
        </p:nvSpPr>
        <p:spPr>
          <a:xfrm>
            <a:off x="381000" y="1257301"/>
            <a:ext cx="2438400" cy="1181100"/>
          </a:xfrm>
          <a:prstGeom prst="cloud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 smtClean="0">
                <a:solidFill>
                  <a:schemeClr val="tx1"/>
                </a:solidFill>
              </a:rPr>
              <a:t>Kamera nimmt Bilder auf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Wolke 13"/>
          <p:cNvSpPr/>
          <p:nvPr/>
        </p:nvSpPr>
        <p:spPr>
          <a:xfrm>
            <a:off x="685800" y="5181600"/>
            <a:ext cx="2514600" cy="1371600"/>
          </a:xfrm>
          <a:prstGeom prst="cloud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 smtClean="0">
                <a:solidFill>
                  <a:schemeClr val="tx1"/>
                </a:solidFill>
              </a:rPr>
              <a:t>Ausführen von Bewegungen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Wolke 14"/>
          <p:cNvSpPr/>
          <p:nvPr/>
        </p:nvSpPr>
        <p:spPr>
          <a:xfrm>
            <a:off x="5410200" y="2781300"/>
            <a:ext cx="3429000" cy="1828800"/>
          </a:xfrm>
          <a:prstGeom prst="cloud">
            <a:avLst/>
          </a:prstGeom>
          <a:solidFill>
            <a:schemeClr val="bg1">
              <a:lumMod val="95000"/>
              <a:alpha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 smtClean="0">
                <a:solidFill>
                  <a:schemeClr val="tx1"/>
                </a:solidFill>
              </a:rPr>
              <a:t>Objekte entdecken;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Planen was als nächstes zutun ist 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4313237"/>
            <a:ext cx="11430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723901"/>
            <a:ext cx="990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69064" y="4038600"/>
            <a:ext cx="13112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124200"/>
            <a:ext cx="9144000" cy="1143000"/>
          </a:xfrm>
          <a:solidFill>
            <a:schemeClr val="tx1">
              <a:alpha val="39000"/>
            </a:schemeClr>
          </a:solidFill>
        </p:spPr>
        <p:txBody>
          <a:bodyPr>
            <a:normAutofit/>
          </a:bodyPr>
          <a:lstStyle/>
          <a:p>
            <a:r>
              <a:rPr lang="de-DE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Fragen?</a:t>
            </a:r>
            <a:endParaRPr lang="de-DE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husiegel_bw_rgb [Konvertiert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1436" y="365637"/>
            <a:ext cx="2066613" cy="207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E:\Documents\logo\selection\png\naoth-bu-2012-hu-blu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520" y="370891"/>
            <a:ext cx="2364880" cy="2067509"/>
          </a:xfrm>
          <a:prstGeom prst="rect">
            <a:avLst/>
          </a:prstGeom>
          <a:noFill/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8200" y="4899025"/>
            <a:ext cx="7391400" cy="1752600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r>
              <a:rPr lang="de-DE" dirty="0" smtClean="0"/>
              <a:t>Warum Fußball schwieriger als Schach ist.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8656" y="564141"/>
            <a:ext cx="2883546" cy="164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www.winckelmann-gymnasium.de/web/_bilder/201112/robocu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50" y="-1524000"/>
            <a:ext cx="1958015" cy="11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2438401"/>
            <a:ext cx="7772400" cy="1470025"/>
          </a:xfrm>
        </p:spPr>
        <p:txBody>
          <a:bodyPr/>
          <a:lstStyle/>
          <a:p>
            <a:r>
              <a:rPr lang="en-US" dirty="0" err="1" smtClean="0"/>
              <a:t>Roboter</a:t>
            </a:r>
            <a:r>
              <a:rPr lang="en-US" dirty="0" smtClean="0"/>
              <a:t> in </a:t>
            </a:r>
            <a:r>
              <a:rPr lang="en-US" dirty="0" err="1" smtClean="0"/>
              <a:t>Aktion</a:t>
            </a:r>
            <a:endParaRPr lang="de-DE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3832225"/>
            <a:ext cx="9144000" cy="1295400"/>
          </a:xfrm>
          <a:prstGeom prst="rect">
            <a:avLst/>
          </a:prstGeom>
          <a:solidFill>
            <a:schemeClr val="tx2">
              <a:alpha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err="1" smtClean="0">
                <a:solidFill>
                  <a:srgbClr val="FF0000"/>
                </a:solidFill>
              </a:rPr>
              <a:t>Nächste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Vorstellung</a:t>
            </a:r>
            <a:r>
              <a:rPr lang="en-US" dirty="0" smtClean="0">
                <a:solidFill>
                  <a:srgbClr val="FF0000"/>
                </a:solidFill>
              </a:rPr>
              <a:t> um </a:t>
            </a:r>
            <a:r>
              <a:rPr lang="de-DE" b="1" dirty="0">
                <a:solidFill>
                  <a:srgbClr val="FF0000"/>
                </a:solidFill>
              </a:rPr>
              <a:t>23:15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Uhr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dirty="0" smtClean="0"/>
              <a:t>Was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ein</a:t>
            </a:r>
            <a:r>
              <a:rPr lang="en-US" dirty="0" smtClean="0"/>
              <a:t> </a:t>
            </a:r>
            <a:r>
              <a:rPr lang="en-US" dirty="0" err="1" smtClean="0"/>
              <a:t>Roboter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434A17-E20A-46D5-BCEE-A7ED4B0AD91E}" type="datetime3">
              <a:rPr lang="en-US" smtClean="0"/>
              <a:pPr>
                <a:defRPr/>
              </a:pPr>
              <a:t>23 May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400" smtClean="0">
                <a:solidFill>
                  <a:schemeClr val="tx2"/>
                </a:solidFill>
              </a:rPr>
              <a:t>RoboCup - Nao Team Humboldt</a:t>
            </a:r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35FC6-53D0-4A14-95CC-1A3151BCF93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26" name="Picture 2" descr="http://image.made-in-china.com/2f0j10JKpEyBZdKMbN/Low-Price-Automatic-Glass-Do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36" y="0"/>
            <a:ext cx="2286000" cy="153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36" y="2133600"/>
            <a:ext cx="29711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://www.pinktentacle.com/images/hrp_4c_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46237"/>
            <a:ext cx="2226208" cy="27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834" y="4191001"/>
            <a:ext cx="1295400" cy="256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822" y="-72883"/>
            <a:ext cx="1934220" cy="290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 descr="http://www.4erevolution.com/wp-content/uploads/2015/03/Boston-Dynamics-Atla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91001"/>
            <a:ext cx="1630892" cy="2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://image.thefabricator.com/a/a-shear-and-a-robot-together-at-last-kuka-rob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68" y="4114800"/>
            <a:ext cx="1844657" cy="221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908170"/>
            <a:ext cx="3120661" cy="194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 descr="http://www.robotcub.org/var/plain/storage/images/media/images/2010_01_crawl2_small__2/4829-1-eng-US/2010_01_crawl2_small_larg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112" y="2062021"/>
            <a:ext cx="2101822" cy="205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61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 err="1" smtClean="0"/>
              <a:t>ntelligenz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1"/>
            <a:ext cx="8229600" cy="15541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err="1" smtClean="0"/>
              <a:t>Fähigkeit</a:t>
            </a:r>
            <a:r>
              <a:rPr lang="en-US" dirty="0" smtClean="0"/>
              <a:t> </a:t>
            </a:r>
            <a:r>
              <a:rPr lang="en-US" dirty="0" err="1"/>
              <a:t>sich</a:t>
            </a:r>
            <a:r>
              <a:rPr lang="en-US" dirty="0"/>
              <a:t> an </a:t>
            </a:r>
            <a:r>
              <a:rPr lang="en-US" dirty="0" err="1"/>
              <a:t>unbekannte</a:t>
            </a:r>
            <a:r>
              <a:rPr lang="en-US" dirty="0"/>
              <a:t> </a:t>
            </a:r>
            <a:r>
              <a:rPr lang="en-US" dirty="0" err="1"/>
              <a:t>Situationen</a:t>
            </a:r>
            <a:r>
              <a:rPr lang="en-US" dirty="0"/>
              <a:t> </a:t>
            </a:r>
            <a:r>
              <a:rPr lang="en-US" dirty="0" err="1"/>
              <a:t>anzupassen</a:t>
            </a:r>
            <a:r>
              <a:rPr lang="en-US" dirty="0"/>
              <a:t> –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lernen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 descr="http://image.made-in-china.com/2f0j10JKpEyBZdKMbN/Low-Price-Automatic-Glass-Do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34" y="1828800"/>
            <a:ext cx="3971666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http://www.robotcub.org/var/plain/storage/images/media/images/2010_01_crawl2_small__2/4829-1-eng-US/2010_01_crawl2_small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82" y="1828800"/>
            <a:ext cx="2730718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59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e-DE" dirty="0" smtClean="0"/>
              <a:t>2015 RoboCup </a:t>
            </a:r>
            <a:r>
              <a:rPr lang="de-DE" dirty="0"/>
              <a:t>WM in </a:t>
            </a:r>
            <a:r>
              <a:rPr lang="de-DE" dirty="0" smtClean="0"/>
              <a:t>China (Video)</a:t>
            </a:r>
            <a:endParaRPr lang="de-DE" dirty="0"/>
          </a:p>
        </p:txBody>
      </p:sp>
      <p:pic>
        <p:nvPicPr>
          <p:cNvPr id="5" name="goal_sma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0970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" y="-18466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sz="5400" dirty="0" err="1" smtClean="0">
                <a:solidFill>
                  <a:schemeClr val="bg1"/>
                </a:solidFill>
                <a:ea typeface="ＭＳ Ｐゴシック" pitchFamily="34" charset="-128"/>
              </a:rPr>
              <a:t>RoboCup</a:t>
            </a:r>
            <a:r>
              <a:rPr lang="en-US" altLang="ja-JP" sz="5400" dirty="0" smtClean="0">
                <a:solidFill>
                  <a:schemeClr val="bg1"/>
                </a:solidFill>
                <a:ea typeface="ＭＳ Ｐゴシック" pitchFamily="34" charset="-128"/>
              </a:rPr>
              <a:t> - </a:t>
            </a:r>
            <a:r>
              <a:rPr lang="en-US" sz="5400" dirty="0" err="1" smtClean="0">
                <a:solidFill>
                  <a:schemeClr val="bg1"/>
                </a:solidFill>
              </a:rPr>
              <a:t>Testumgebung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für</a:t>
            </a:r>
            <a:r>
              <a:rPr lang="en-US" sz="5400" dirty="0">
                <a:solidFill>
                  <a:schemeClr val="bg1"/>
                </a:solidFill>
              </a:rPr>
              <a:t> KI</a:t>
            </a:r>
            <a:br>
              <a:rPr lang="en-US" sz="5400" dirty="0">
                <a:solidFill>
                  <a:schemeClr val="bg1"/>
                </a:solidFill>
              </a:rPr>
            </a:br>
            <a:endParaRPr lang="de-DE" sz="54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447800"/>
            <a:ext cx="9144000" cy="2362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mtClean="0"/>
              <a:t>Internationale Initiative</a:t>
            </a:r>
          </a:p>
          <a:p>
            <a:pPr fontAlgn="auto">
              <a:spcAft>
                <a:spcPts val="0"/>
              </a:spcAft>
            </a:pPr>
            <a:r>
              <a:rPr lang="en-US" smtClean="0"/>
              <a:t>Gegründed 1997 in Japan</a:t>
            </a:r>
          </a:p>
          <a:p>
            <a:pPr fontAlgn="auto">
              <a:spcAft>
                <a:spcPts val="0"/>
              </a:spcAft>
            </a:pPr>
            <a:r>
              <a:rPr lang="en-US" smtClean="0"/>
              <a:t>Letzte WM in Leipzig (!)</a:t>
            </a:r>
          </a:p>
          <a:p>
            <a:pPr fontAlgn="auto">
              <a:spcAft>
                <a:spcPts val="0"/>
              </a:spcAft>
            </a:pPr>
            <a:r>
              <a:rPr lang="en-US" smtClean="0"/>
              <a:t>Dieses Jahr geht es nach Japan </a:t>
            </a:r>
            <a:r>
              <a:rPr lang="en-US" smtClean="0">
                <a:sym typeface="Wingdings" pitchFamily="2" charset="2"/>
              </a:rPr>
              <a:t></a:t>
            </a:r>
            <a:endParaRPr lang="en-US" dirty="0"/>
          </a:p>
        </p:txBody>
      </p:sp>
      <p:pic>
        <p:nvPicPr>
          <p:cNvPr id="10" name="Picture 2" descr="RoboCup2017 Nagoya Japan(ロボカップ201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073770"/>
            <a:ext cx="9143999" cy="334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RoboCup</a:t>
            </a:r>
            <a:endParaRPr lang="en-US" dirty="0"/>
          </a:p>
        </p:txBody>
      </p:sp>
      <p:pic>
        <p:nvPicPr>
          <p:cNvPr id="7170" name="Picture 2" descr="F:\RoboCupImages\humanoi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2004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gxy\Pictures\vlcsnap-2014-05-10-13h53m19s7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3352798" cy="188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56" y="111919"/>
            <a:ext cx="3349056" cy="221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8" y="3932588"/>
            <a:ext cx="3238143" cy="215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F:\RoboCupImages\rescue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95800"/>
            <a:ext cx="3187700" cy="2135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:\RoboCupImages\junior_rescu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990173"/>
            <a:ext cx="2455863" cy="189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F:\RoboCupImages\junior_danc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491" y="1910803"/>
            <a:ext cx="2326743" cy="3455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9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dirty="0" err="1" smtClean="0">
                <a:solidFill>
                  <a:schemeClr val="bg1"/>
                </a:solidFill>
                <a:ea typeface="ＭＳ Ｐゴシック" pitchFamily="34" charset="-128"/>
              </a:rPr>
              <a:t>RoboCup</a:t>
            </a:r>
            <a:r>
              <a:rPr lang="en-US" altLang="ja-JP" sz="5400" dirty="0" smtClean="0">
                <a:solidFill>
                  <a:schemeClr val="bg1"/>
                </a:solidFill>
                <a:ea typeface="ＭＳ Ｐゴシック" pitchFamily="34" charset="-128"/>
              </a:rPr>
              <a:t> - Vision</a:t>
            </a:r>
            <a:endParaRPr lang="de-DE" sz="5400" dirty="0">
              <a:solidFill>
                <a:schemeClr val="bg1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346960"/>
          </a:xfrm>
        </p:spPr>
        <p:txBody>
          <a:bodyPr/>
          <a:lstStyle/>
          <a:p>
            <a:pPr marL="0" indent="0" algn="ctr">
              <a:buNone/>
            </a:pP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  2050 ein Team völlig autonomer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humanoider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Roboter bauen, das den Fußball-Weltmeister nach den Regeln der FIFA besiegt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Documents\logo\selection\png\naoth-bu-2012-hu-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52730" y="323563"/>
            <a:ext cx="3200400" cy="2797967"/>
          </a:xfrm>
          <a:prstGeom prst="rect">
            <a:avLst/>
          </a:prstGeom>
          <a:noFill/>
        </p:spPr>
      </p:pic>
      <p:pic>
        <p:nvPicPr>
          <p:cNvPr id="2050" name="Picture 2" descr="D:\RoboCup\Documents\io14-te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241" y="2667001"/>
            <a:ext cx="5084379" cy="3589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RoboCup\Documents\io14-cu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215679"/>
            <a:ext cx="1905000" cy="253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foto\2015-RoboCup-China\robocup-bilder\small\DSC004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6446" y="-208384"/>
            <a:ext cx="5792788" cy="386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RoboCup\Documents\go14-te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7324"/>
            <a:ext cx="5766212" cy="3537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foto\2016-07-robocup\presse-selection\DSC_42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" b="-232"/>
          <a:stretch/>
        </p:blipFill>
        <p:spPr bwMode="auto">
          <a:xfrm>
            <a:off x="-1295400" y="0"/>
            <a:ext cx="10444316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 idx="4294967295"/>
          </p:nvPr>
        </p:nvSpPr>
        <p:spPr>
          <a:xfrm>
            <a:off x="304800" y="5638800"/>
            <a:ext cx="87630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ja-JP" sz="5400" dirty="0" smtClean="0">
                <a:solidFill>
                  <a:schemeClr val="bg1"/>
                </a:solidFill>
                <a:ea typeface="ＭＳ Ｐゴシック" pitchFamily="34" charset="-128"/>
              </a:rPr>
              <a:t>3er </a:t>
            </a:r>
            <a:r>
              <a:rPr lang="en-US" altLang="ja-JP" sz="5400" dirty="0" err="1" smtClean="0">
                <a:solidFill>
                  <a:schemeClr val="bg1"/>
                </a:solidFill>
                <a:ea typeface="ＭＳ Ｐゴシック" pitchFamily="34" charset="-128"/>
              </a:rPr>
              <a:t>Platz</a:t>
            </a:r>
            <a:r>
              <a:rPr lang="en-US" altLang="ja-JP" sz="5400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n-US" altLang="ja-JP" sz="5400" dirty="0" err="1" smtClean="0">
                <a:solidFill>
                  <a:schemeClr val="bg1"/>
                </a:solidFill>
                <a:ea typeface="ＭＳ Ｐゴシック" pitchFamily="34" charset="-128"/>
              </a:rPr>
              <a:t>bei</a:t>
            </a:r>
            <a:r>
              <a:rPr lang="en-US" altLang="ja-JP" sz="5400" dirty="0" smtClean="0">
                <a:solidFill>
                  <a:schemeClr val="bg1"/>
                </a:solidFill>
                <a:ea typeface="ＭＳ Ｐゴシック" pitchFamily="34" charset="-128"/>
              </a:rPr>
              <a:t> der WM in Leipzig </a:t>
            </a:r>
            <a:r>
              <a:rPr lang="en-US" altLang="ja-JP" sz="5400" dirty="0" smtClean="0">
                <a:solidFill>
                  <a:schemeClr val="bg1"/>
                </a:solidFill>
                <a:ea typeface="ＭＳ Ｐゴシック" pitchFamily="34" charset="-128"/>
                <a:sym typeface="Wingdings" pitchFamily="2" charset="2"/>
              </a:rPr>
              <a:t></a:t>
            </a:r>
            <a:endParaRPr lang="de-DE" sz="5400" dirty="0">
              <a:solidFill>
                <a:schemeClr val="bg1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5943600" y="1219200"/>
            <a:ext cx="1066800" cy="12954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5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174</Words>
  <Application>Microsoft Office PowerPoint</Application>
  <PresentationFormat>On-screen Show (4:3)</PresentationFormat>
  <Paragraphs>53</Paragraphs>
  <Slides>14</Slides>
  <Notes>1</Notes>
  <HiddenSlides>2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Roboter in Aktion</vt:lpstr>
      <vt:lpstr>Was ist ein Roboter?</vt:lpstr>
      <vt:lpstr>Was ist Intelligenz?</vt:lpstr>
      <vt:lpstr>2015 RoboCup WM in China (Video)</vt:lpstr>
      <vt:lpstr>RoboCup - Testumgebung für KI </vt:lpstr>
      <vt:lpstr>RoboCup</vt:lpstr>
      <vt:lpstr>RoboCup - Vision</vt:lpstr>
      <vt:lpstr>3er Platz bei der WM in Leipzig </vt:lpstr>
      <vt:lpstr>PowerPoint Presentation</vt:lpstr>
      <vt:lpstr>PowerPoint Presentation</vt:lpstr>
      <vt:lpstr>Warum Fußball?</vt:lpstr>
      <vt:lpstr>Wie denkt der Roboter?</vt:lpstr>
      <vt:lpstr>Fragen?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Heinrich Mellmann</dc:creator>
  <cp:lastModifiedBy>Heinrich</cp:lastModifiedBy>
  <cp:revision>1041</cp:revision>
  <cp:lastPrinted>1601-01-01T00:00:00Z</cp:lastPrinted>
  <dcterms:created xsi:type="dcterms:W3CDTF">1601-01-01T00:00:00Z</dcterms:created>
  <dcterms:modified xsi:type="dcterms:W3CDTF">2018-05-23T21:16:33Z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