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media2.mp4" ContentType="video/unknown"/>
  <Override PartName="/ppt/media/media3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</p:sldIdLst>
  <p:sldSz cx="24384000" cy="13716000"/>
  <p:notesSz cx="6858000" cy="9144000"/>
  <p:defaultTextStyle>
    <a:lvl1pPr algn="ctr" defTabSz="584200">
      <a:defRPr sz="4200">
        <a:solidFill>
          <a:srgbClr val="324863"/>
        </a:solidFill>
        <a:latin typeface="Palatino"/>
        <a:ea typeface="Palatino"/>
        <a:cs typeface="Palatino"/>
        <a:sym typeface="Palatino"/>
      </a:defRPr>
    </a:lvl1pPr>
    <a:lvl2pPr indent="228600" algn="ctr" defTabSz="584200">
      <a:defRPr sz="4200">
        <a:solidFill>
          <a:srgbClr val="324863"/>
        </a:solidFill>
        <a:latin typeface="Palatino"/>
        <a:ea typeface="Palatino"/>
        <a:cs typeface="Palatino"/>
        <a:sym typeface="Palatino"/>
      </a:defRPr>
    </a:lvl2pPr>
    <a:lvl3pPr indent="457200" algn="ctr" defTabSz="584200">
      <a:defRPr sz="4200">
        <a:solidFill>
          <a:srgbClr val="324863"/>
        </a:solidFill>
        <a:latin typeface="Palatino"/>
        <a:ea typeface="Palatino"/>
        <a:cs typeface="Palatino"/>
        <a:sym typeface="Palatino"/>
      </a:defRPr>
    </a:lvl3pPr>
    <a:lvl4pPr indent="685800" algn="ctr" defTabSz="584200">
      <a:defRPr sz="4200">
        <a:solidFill>
          <a:srgbClr val="324863"/>
        </a:solidFill>
        <a:latin typeface="Palatino"/>
        <a:ea typeface="Palatino"/>
        <a:cs typeface="Palatino"/>
        <a:sym typeface="Palatino"/>
      </a:defRPr>
    </a:lvl4pPr>
    <a:lvl5pPr indent="914400" algn="ctr" defTabSz="584200">
      <a:defRPr sz="4200">
        <a:solidFill>
          <a:srgbClr val="324863"/>
        </a:solidFill>
        <a:latin typeface="Palatino"/>
        <a:ea typeface="Palatino"/>
        <a:cs typeface="Palatino"/>
        <a:sym typeface="Palatino"/>
      </a:defRPr>
    </a:lvl5pPr>
    <a:lvl6pPr indent="1143000" algn="ctr" defTabSz="584200">
      <a:defRPr sz="4200">
        <a:solidFill>
          <a:srgbClr val="324863"/>
        </a:solidFill>
        <a:latin typeface="Palatino"/>
        <a:ea typeface="Palatino"/>
        <a:cs typeface="Palatino"/>
        <a:sym typeface="Palatino"/>
      </a:defRPr>
    </a:lvl6pPr>
    <a:lvl7pPr indent="1371600" algn="ctr" defTabSz="584200">
      <a:defRPr sz="4200">
        <a:solidFill>
          <a:srgbClr val="324863"/>
        </a:solidFill>
        <a:latin typeface="Palatino"/>
        <a:ea typeface="Palatino"/>
        <a:cs typeface="Palatino"/>
        <a:sym typeface="Palatino"/>
      </a:defRPr>
    </a:lvl7pPr>
    <a:lvl8pPr indent="1600200" algn="ctr" defTabSz="584200">
      <a:defRPr sz="4200">
        <a:solidFill>
          <a:srgbClr val="324863"/>
        </a:solidFill>
        <a:latin typeface="Palatino"/>
        <a:ea typeface="Palatino"/>
        <a:cs typeface="Palatino"/>
        <a:sym typeface="Palatino"/>
      </a:defRPr>
    </a:lvl8pPr>
    <a:lvl9pPr indent="1828800" algn="ctr" defTabSz="584200">
      <a:defRPr sz="4200">
        <a:solidFill>
          <a:srgbClr val="324863"/>
        </a:solidFill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BD8CD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EEBE2">
              <a:alpha val="8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A8A49D"/>
              </a:solidFill>
              <a:prstDash val="solid"/>
              <a:miter lim="400000"/>
            </a:ln>
          </a:left>
          <a:right>
            <a:ln w="12700" cap="flat">
              <a:solidFill>
                <a:srgbClr val="A8A49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8A49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solidFill>
            <a:srgbClr val="8C8982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D6D3CB"/>
              </a:solidFill>
              <a:prstDash val="solid"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D6D3CB"/>
              </a:solidFill>
              <a:prstDash val="solid"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2" name="Shape 4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/>
        </p:nvSpPr>
        <p:spPr>
          <a:xfrm>
            <a:off x="3619500" y="12126515"/>
            <a:ext cx="17145002" cy="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" name="Shape 8"/>
          <p:cNvSpPr/>
          <p:nvPr/>
        </p:nvSpPr>
        <p:spPr>
          <a:xfrm>
            <a:off x="3619500" y="12197953"/>
            <a:ext cx="17145002" cy="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" name="Shape 9"/>
          <p:cNvSpPr/>
          <p:nvPr>
            <p:ph type="title"/>
          </p:nvPr>
        </p:nvSpPr>
        <p:spPr>
          <a:xfrm>
            <a:off x="3548062" y="8304609"/>
            <a:ext cx="17287876" cy="2964657"/>
          </a:xfrm>
          <a:prstGeom prst="rect">
            <a:avLst/>
          </a:prstGeom>
        </p:spPr>
        <p:txBody>
          <a:bodyPr anchor="b"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Titeltext</a:t>
            </a:r>
          </a:p>
        </p:txBody>
      </p:sp>
      <p:sp>
        <p:nvSpPr>
          <p:cNvPr id="10" name="Shape 10"/>
          <p:cNvSpPr/>
          <p:nvPr>
            <p:ph type="body" idx="1"/>
          </p:nvPr>
        </p:nvSpPr>
        <p:spPr>
          <a:xfrm>
            <a:off x="3548062" y="11251406"/>
            <a:ext cx="17287876" cy="71437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C86B9"/>
                </a:solidFill>
              </a:rPr>
              <a:t>Textebene 1</a:t>
            </a:r>
            <a:endParaRPr sz="3200">
              <a:solidFill>
                <a:srgbClr val="5C86B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C86B9"/>
                </a:solidFill>
              </a:rPr>
              <a:t>Textebene 2</a:t>
            </a:r>
            <a:endParaRPr sz="3200">
              <a:solidFill>
                <a:srgbClr val="5C86B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C86B9"/>
                </a:solidFill>
              </a:rPr>
              <a:t>Textebene 3</a:t>
            </a:r>
            <a:endParaRPr sz="3200">
              <a:solidFill>
                <a:srgbClr val="5C86B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C86B9"/>
                </a:solidFill>
              </a:rPr>
              <a:t>Textebene 4</a:t>
            </a:r>
            <a:endParaRPr sz="3200">
              <a:solidFill>
                <a:srgbClr val="5C86B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C86B9"/>
                </a:solidFill>
              </a:rPr>
              <a:t>Textebene 5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3619500" y="12126515"/>
            <a:ext cx="17145002" cy="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Shape 13"/>
          <p:cNvSpPr/>
          <p:nvPr/>
        </p:nvSpPr>
        <p:spPr>
          <a:xfrm>
            <a:off x="3619500" y="12197953"/>
            <a:ext cx="17145002" cy="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Shape 14"/>
          <p:cNvSpPr/>
          <p:nvPr>
            <p:ph type="title"/>
          </p:nvPr>
        </p:nvSpPr>
        <p:spPr>
          <a:xfrm>
            <a:off x="3548062" y="9715500"/>
            <a:ext cx="17287876" cy="1553766"/>
          </a:xfrm>
          <a:prstGeom prst="rect">
            <a:avLst/>
          </a:prstGeom>
        </p:spPr>
        <p:txBody>
          <a:bodyPr anchor="b"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Titeltext</a:t>
            </a:r>
          </a:p>
        </p:txBody>
      </p:sp>
      <p:sp>
        <p:nvSpPr>
          <p:cNvPr id="15" name="Shape 15"/>
          <p:cNvSpPr/>
          <p:nvPr>
            <p:ph type="body" idx="1"/>
          </p:nvPr>
        </p:nvSpPr>
        <p:spPr>
          <a:xfrm>
            <a:off x="3548062" y="11251406"/>
            <a:ext cx="17287876" cy="71437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C86B9"/>
                </a:solidFill>
              </a:rPr>
              <a:t>Textebene 1</a:t>
            </a:r>
            <a:endParaRPr sz="3200">
              <a:solidFill>
                <a:srgbClr val="5C86B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C86B9"/>
                </a:solidFill>
              </a:rPr>
              <a:t>Textebene 2</a:t>
            </a:r>
            <a:endParaRPr sz="3200">
              <a:solidFill>
                <a:srgbClr val="5C86B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C86B9"/>
                </a:solidFill>
              </a:rPr>
              <a:t>Textebene 3</a:t>
            </a:r>
            <a:endParaRPr sz="3200">
              <a:solidFill>
                <a:srgbClr val="5C86B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C86B9"/>
                </a:solidFill>
              </a:rPr>
              <a:t>Textebene 4</a:t>
            </a:r>
            <a:endParaRPr sz="3200">
              <a:solidFill>
                <a:srgbClr val="5C86B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C86B9"/>
                </a:solidFill>
              </a:rPr>
              <a:t>Textebene 5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3619500" y="6840140"/>
            <a:ext cx="17145002" cy="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" name="Shape 18"/>
          <p:cNvSpPr/>
          <p:nvPr/>
        </p:nvSpPr>
        <p:spPr>
          <a:xfrm>
            <a:off x="3619500" y="6911578"/>
            <a:ext cx="17145002" cy="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" name="Shape 19"/>
          <p:cNvSpPr/>
          <p:nvPr>
            <p:ph type="title"/>
          </p:nvPr>
        </p:nvSpPr>
        <p:spPr>
          <a:xfrm>
            <a:off x="3548062" y="3696890"/>
            <a:ext cx="17287876" cy="2964657"/>
          </a:xfrm>
          <a:prstGeom prst="rect">
            <a:avLst/>
          </a:prstGeom>
        </p:spPr>
        <p:txBody>
          <a:bodyPr anchor="b"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Titeltext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3619500" y="7411640"/>
            <a:ext cx="8001000" cy="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" name="Shape 22"/>
          <p:cNvSpPr/>
          <p:nvPr/>
        </p:nvSpPr>
        <p:spPr>
          <a:xfrm>
            <a:off x="3619500" y="7483078"/>
            <a:ext cx="8001000" cy="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" name="Shape 23"/>
          <p:cNvSpPr/>
          <p:nvPr>
            <p:ph type="title"/>
          </p:nvPr>
        </p:nvSpPr>
        <p:spPr>
          <a:xfrm>
            <a:off x="3548062" y="2714625"/>
            <a:ext cx="8179595" cy="4554141"/>
          </a:xfrm>
          <a:prstGeom prst="rect">
            <a:avLst/>
          </a:prstGeom>
        </p:spPr>
        <p:txBody>
          <a:bodyPr anchor="b"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Titeltext</a:t>
            </a:r>
          </a:p>
        </p:txBody>
      </p:sp>
      <p:sp>
        <p:nvSpPr>
          <p:cNvPr id="24" name="Shape 24"/>
          <p:cNvSpPr/>
          <p:nvPr>
            <p:ph type="body" idx="1"/>
          </p:nvPr>
        </p:nvSpPr>
        <p:spPr>
          <a:xfrm>
            <a:off x="3548062" y="7608093"/>
            <a:ext cx="8179595" cy="473273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C86B9"/>
                </a:solidFill>
              </a:rPr>
              <a:t>Textebene 1</a:t>
            </a:r>
            <a:endParaRPr sz="3200">
              <a:solidFill>
                <a:srgbClr val="5C86B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C86B9"/>
                </a:solidFill>
              </a:rPr>
              <a:t>Textebene 2</a:t>
            </a:r>
            <a:endParaRPr sz="3200">
              <a:solidFill>
                <a:srgbClr val="5C86B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C86B9"/>
                </a:solidFill>
              </a:rPr>
              <a:t>Textebene 3</a:t>
            </a:r>
            <a:endParaRPr sz="3200">
              <a:solidFill>
                <a:srgbClr val="5C86B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C86B9"/>
                </a:solidFill>
              </a:rPr>
              <a:t>Textebene 4</a:t>
            </a:r>
            <a:endParaRPr sz="3200">
              <a:solidFill>
                <a:srgbClr val="5C86B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C86B9"/>
                </a:solidFill>
              </a:rPr>
              <a:t>Textebene 5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Titeltext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Titeltext</a:t>
            </a:r>
          </a:p>
        </p:txBody>
      </p:sp>
      <p:sp>
        <p:nvSpPr>
          <p:cNvPr id="29" name="Shape 2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200"/>
              <a:t>Textebene 1</a:t>
            </a:r>
            <a:endParaRPr sz="5200"/>
          </a:p>
          <a:p>
            <a:pPr lvl="1">
              <a:defRPr sz="1800"/>
            </a:pPr>
            <a:r>
              <a:rPr sz="5200"/>
              <a:t>Textebene 2</a:t>
            </a:r>
            <a:endParaRPr sz="5200"/>
          </a:p>
          <a:p>
            <a:pPr lvl="2">
              <a:defRPr sz="1800"/>
            </a:pPr>
            <a:r>
              <a:rPr sz="5200"/>
              <a:t>Textebene 3</a:t>
            </a:r>
            <a:endParaRPr sz="5200"/>
          </a:p>
          <a:p>
            <a:pPr lvl="3">
              <a:defRPr sz="1800"/>
            </a:pPr>
            <a:r>
              <a:rPr sz="5200"/>
              <a:t>Textebene 4</a:t>
            </a:r>
            <a:endParaRPr sz="5200"/>
          </a:p>
          <a:p>
            <a:pPr lvl="4">
              <a:defRPr sz="1800"/>
            </a:pPr>
            <a:r>
              <a:rPr sz="5200"/>
              <a:t>Textebene 5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el, Aufzählung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3619500" y="3607593"/>
            <a:ext cx="8001000" cy="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" name="Shape 32"/>
          <p:cNvSpPr/>
          <p:nvPr/>
        </p:nvSpPr>
        <p:spPr>
          <a:xfrm>
            <a:off x="3619500" y="3679031"/>
            <a:ext cx="8001000" cy="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3" name="Shape 33"/>
          <p:cNvSpPr/>
          <p:nvPr>
            <p:ph type="title"/>
          </p:nvPr>
        </p:nvSpPr>
        <p:spPr>
          <a:xfrm>
            <a:off x="3548062" y="625078"/>
            <a:ext cx="8179595" cy="2875360"/>
          </a:xfrm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Titeltext</a:t>
            </a:r>
          </a:p>
        </p:txBody>
      </p:sp>
      <p:sp>
        <p:nvSpPr>
          <p:cNvPr id="34" name="Shape 34"/>
          <p:cNvSpPr/>
          <p:nvPr>
            <p:ph type="body" idx="1"/>
          </p:nvPr>
        </p:nvSpPr>
        <p:spPr>
          <a:xfrm>
            <a:off x="3548062" y="4196953"/>
            <a:ext cx="8179595" cy="8893969"/>
          </a:xfrm>
          <a:prstGeom prst="rect">
            <a:avLst/>
          </a:prstGeom>
        </p:spPr>
        <p:txBody>
          <a:bodyPr/>
          <a:lstStyle>
            <a:lvl1pPr marL="533400" indent="-533400">
              <a:spcBef>
                <a:spcPts val="3800"/>
              </a:spcBef>
              <a:defRPr sz="4200"/>
            </a:lvl1pPr>
            <a:lvl2pPr marL="914400" indent="-533400">
              <a:spcBef>
                <a:spcPts val="3800"/>
              </a:spcBef>
              <a:defRPr sz="4200"/>
            </a:lvl2pPr>
            <a:lvl3pPr marL="1295400" indent="-533400">
              <a:spcBef>
                <a:spcPts val="3800"/>
              </a:spcBef>
              <a:defRPr sz="4200"/>
            </a:lvl3pPr>
            <a:lvl4pPr marL="1676400" indent="-533400">
              <a:spcBef>
                <a:spcPts val="3800"/>
              </a:spcBef>
              <a:defRPr sz="4200"/>
            </a:lvl4pPr>
            <a:lvl5pPr marL="2057400" indent="-533400">
              <a:spcBef>
                <a:spcPts val="3800"/>
              </a:spcBef>
              <a:defRPr sz="4200"/>
            </a:lvl5pPr>
          </a:lstStyle>
          <a:p>
            <a:pPr lvl="0">
              <a:defRPr sz="1800"/>
            </a:pPr>
            <a:r>
              <a:rPr sz="4200"/>
              <a:t>Textebene 1</a:t>
            </a:r>
            <a:endParaRPr sz="4200"/>
          </a:p>
          <a:p>
            <a:pPr lvl="1">
              <a:defRPr sz="1800"/>
            </a:pPr>
            <a:r>
              <a:rPr sz="4200"/>
              <a:t>Textebene 2</a:t>
            </a:r>
            <a:endParaRPr sz="4200"/>
          </a:p>
          <a:p>
            <a:pPr lvl="2">
              <a:defRPr sz="1800"/>
            </a:pPr>
            <a:r>
              <a:rPr sz="4200"/>
              <a:t>Textebene 3</a:t>
            </a:r>
            <a:endParaRPr sz="4200"/>
          </a:p>
          <a:p>
            <a:pPr lvl="3">
              <a:defRPr sz="1800"/>
            </a:pPr>
            <a:r>
              <a:rPr sz="4200"/>
              <a:t>Textebene 4</a:t>
            </a:r>
            <a:endParaRPr sz="4200"/>
          </a:p>
          <a:p>
            <a:pPr lvl="4">
              <a:defRPr sz="1800"/>
            </a:pPr>
            <a:r>
              <a:rPr sz="4200"/>
              <a:t>Textebene 5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body" idx="1"/>
          </p:nvPr>
        </p:nvSpPr>
        <p:spPr>
          <a:xfrm>
            <a:off x="3548062" y="625078"/>
            <a:ext cx="17287876" cy="1246584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200"/>
              <a:t>Textebene 1</a:t>
            </a:r>
            <a:endParaRPr sz="5200"/>
          </a:p>
          <a:p>
            <a:pPr lvl="1">
              <a:defRPr sz="1800"/>
            </a:pPr>
            <a:r>
              <a:rPr sz="5200"/>
              <a:t>Textebene 2</a:t>
            </a:r>
            <a:endParaRPr sz="5200"/>
          </a:p>
          <a:p>
            <a:pPr lvl="2">
              <a:defRPr sz="1800"/>
            </a:pPr>
            <a:r>
              <a:rPr sz="5200"/>
              <a:t>Textebene 3</a:t>
            </a:r>
            <a:endParaRPr sz="5200"/>
          </a:p>
          <a:p>
            <a:pPr lvl="3">
              <a:defRPr sz="1800"/>
            </a:pPr>
            <a:r>
              <a:rPr sz="5200"/>
              <a:t>Textebene 4</a:t>
            </a:r>
            <a:endParaRPr sz="5200"/>
          </a:p>
          <a:p>
            <a:pPr lvl="4">
              <a:defRPr sz="1800"/>
            </a:pPr>
            <a:r>
              <a:rPr sz="5200"/>
              <a:t>Textebene 5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3619500" y="3607593"/>
            <a:ext cx="17145002" cy="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3619500" y="3679031"/>
            <a:ext cx="17145002" cy="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Shape 4"/>
          <p:cNvSpPr/>
          <p:nvPr>
            <p:ph type="title"/>
          </p:nvPr>
        </p:nvSpPr>
        <p:spPr>
          <a:xfrm>
            <a:off x="3548062" y="625078"/>
            <a:ext cx="17287876" cy="2875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Titeltext</a:t>
            </a:r>
          </a:p>
        </p:txBody>
      </p:sp>
      <p:sp>
        <p:nvSpPr>
          <p:cNvPr id="5" name="Shape 5"/>
          <p:cNvSpPr/>
          <p:nvPr>
            <p:ph type="body" idx="1"/>
          </p:nvPr>
        </p:nvSpPr>
        <p:spPr>
          <a:xfrm>
            <a:off x="3548062" y="4196953"/>
            <a:ext cx="17287876" cy="8893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5200"/>
              <a:t>Textebene 1</a:t>
            </a:r>
            <a:endParaRPr sz="5200"/>
          </a:p>
          <a:p>
            <a:pPr lvl="1">
              <a:defRPr sz="1800"/>
            </a:pPr>
            <a:r>
              <a:rPr sz="5200"/>
              <a:t>Textebene 2</a:t>
            </a:r>
            <a:endParaRPr sz="5200"/>
          </a:p>
          <a:p>
            <a:pPr lvl="2">
              <a:defRPr sz="1800"/>
            </a:pPr>
            <a:r>
              <a:rPr sz="5200"/>
              <a:t>Textebene 3</a:t>
            </a:r>
            <a:endParaRPr sz="5200"/>
          </a:p>
          <a:p>
            <a:pPr lvl="3">
              <a:defRPr sz="1800"/>
            </a:pPr>
            <a:r>
              <a:rPr sz="5200"/>
              <a:t>Textebene 4</a:t>
            </a:r>
            <a:endParaRPr sz="5200"/>
          </a:p>
          <a:p>
            <a:pPr lvl="4">
              <a:defRPr sz="1800"/>
            </a:pPr>
            <a:r>
              <a:rPr sz="5200"/>
              <a:t>Textebene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spd="med" advClick="1"/>
  <p:txStyles>
    <p:titleStyle>
      <a:lvl1pPr defTabSz="584200">
        <a:defRPr spc="-180" sz="9000">
          <a:solidFill>
            <a:srgbClr val="314864"/>
          </a:solidFill>
          <a:latin typeface="+mn-lt"/>
          <a:ea typeface="+mn-ea"/>
          <a:cs typeface="+mn-cs"/>
          <a:sym typeface="Didot"/>
        </a:defRPr>
      </a:lvl1pPr>
      <a:lvl2pPr indent="228600" defTabSz="584200">
        <a:defRPr spc="-180" sz="9000">
          <a:solidFill>
            <a:srgbClr val="314864"/>
          </a:solidFill>
          <a:latin typeface="+mn-lt"/>
          <a:ea typeface="+mn-ea"/>
          <a:cs typeface="+mn-cs"/>
          <a:sym typeface="Didot"/>
        </a:defRPr>
      </a:lvl2pPr>
      <a:lvl3pPr indent="457200" defTabSz="584200">
        <a:defRPr spc="-180" sz="9000">
          <a:solidFill>
            <a:srgbClr val="314864"/>
          </a:solidFill>
          <a:latin typeface="+mn-lt"/>
          <a:ea typeface="+mn-ea"/>
          <a:cs typeface="+mn-cs"/>
          <a:sym typeface="Didot"/>
        </a:defRPr>
      </a:lvl3pPr>
      <a:lvl4pPr indent="685800" defTabSz="584200">
        <a:defRPr spc="-180" sz="9000">
          <a:solidFill>
            <a:srgbClr val="314864"/>
          </a:solidFill>
          <a:latin typeface="+mn-lt"/>
          <a:ea typeface="+mn-ea"/>
          <a:cs typeface="+mn-cs"/>
          <a:sym typeface="Didot"/>
        </a:defRPr>
      </a:lvl4pPr>
      <a:lvl5pPr indent="914400" defTabSz="584200">
        <a:defRPr spc="-180" sz="9000">
          <a:solidFill>
            <a:srgbClr val="314864"/>
          </a:solidFill>
          <a:latin typeface="+mn-lt"/>
          <a:ea typeface="+mn-ea"/>
          <a:cs typeface="+mn-cs"/>
          <a:sym typeface="Didot"/>
        </a:defRPr>
      </a:lvl5pPr>
      <a:lvl6pPr indent="1143000" defTabSz="584200">
        <a:defRPr spc="-180" sz="9000">
          <a:solidFill>
            <a:srgbClr val="314864"/>
          </a:solidFill>
          <a:latin typeface="+mn-lt"/>
          <a:ea typeface="+mn-ea"/>
          <a:cs typeface="+mn-cs"/>
          <a:sym typeface="Didot"/>
        </a:defRPr>
      </a:lvl6pPr>
      <a:lvl7pPr indent="1371600" defTabSz="584200">
        <a:defRPr spc="-180" sz="9000">
          <a:solidFill>
            <a:srgbClr val="314864"/>
          </a:solidFill>
          <a:latin typeface="+mn-lt"/>
          <a:ea typeface="+mn-ea"/>
          <a:cs typeface="+mn-cs"/>
          <a:sym typeface="Didot"/>
        </a:defRPr>
      </a:lvl7pPr>
      <a:lvl8pPr indent="1600200" defTabSz="584200">
        <a:defRPr spc="-180" sz="9000">
          <a:solidFill>
            <a:srgbClr val="314864"/>
          </a:solidFill>
          <a:latin typeface="+mn-lt"/>
          <a:ea typeface="+mn-ea"/>
          <a:cs typeface="+mn-cs"/>
          <a:sym typeface="Didot"/>
        </a:defRPr>
      </a:lvl8pPr>
      <a:lvl9pPr indent="1828800" defTabSz="584200">
        <a:defRPr spc="-180" sz="9000">
          <a:solidFill>
            <a:srgbClr val="314864"/>
          </a:solidFill>
          <a:latin typeface="+mn-lt"/>
          <a:ea typeface="+mn-ea"/>
          <a:cs typeface="+mn-cs"/>
          <a:sym typeface="Didot"/>
        </a:defRPr>
      </a:lvl9pPr>
    </p:titleStyle>
    <p:bodyStyle>
      <a:lvl1pPr marL="695157" indent="-695157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5200">
          <a:latin typeface="Palatino"/>
          <a:ea typeface="Palatino"/>
          <a:cs typeface="Palatino"/>
          <a:sym typeface="Palatino"/>
        </a:defRPr>
      </a:lvl1pPr>
      <a:lvl2pPr marL="1203157" indent="-695157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5200">
          <a:latin typeface="Palatino"/>
          <a:ea typeface="Palatino"/>
          <a:cs typeface="Palatino"/>
          <a:sym typeface="Palatino"/>
        </a:defRPr>
      </a:lvl2pPr>
      <a:lvl3pPr marL="1711157" indent="-695157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5200">
          <a:latin typeface="Palatino"/>
          <a:ea typeface="Palatino"/>
          <a:cs typeface="Palatino"/>
          <a:sym typeface="Palatino"/>
        </a:defRPr>
      </a:lvl3pPr>
      <a:lvl4pPr marL="2219157" indent="-695157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5200">
          <a:latin typeface="Palatino"/>
          <a:ea typeface="Palatino"/>
          <a:cs typeface="Palatino"/>
          <a:sym typeface="Palatino"/>
        </a:defRPr>
      </a:lvl4pPr>
      <a:lvl5pPr marL="2727157" indent="-695157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5200">
          <a:latin typeface="Palatino"/>
          <a:ea typeface="Palatino"/>
          <a:cs typeface="Palatino"/>
          <a:sym typeface="Palatino"/>
        </a:defRPr>
      </a:lvl5pPr>
      <a:lvl6pPr marL="3235157" indent="-695157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5200">
          <a:latin typeface="Palatino"/>
          <a:ea typeface="Palatino"/>
          <a:cs typeface="Palatino"/>
          <a:sym typeface="Palatino"/>
        </a:defRPr>
      </a:lvl6pPr>
      <a:lvl7pPr marL="3743157" indent="-695157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5200">
          <a:latin typeface="Palatino"/>
          <a:ea typeface="Palatino"/>
          <a:cs typeface="Palatino"/>
          <a:sym typeface="Palatino"/>
        </a:defRPr>
      </a:lvl7pPr>
      <a:lvl8pPr marL="4251157" indent="-695157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5200">
          <a:latin typeface="Palatino"/>
          <a:ea typeface="Palatino"/>
          <a:cs typeface="Palatino"/>
          <a:sym typeface="Palatino"/>
        </a:defRPr>
      </a:lvl8pPr>
      <a:lvl9pPr marL="4759157" indent="-695157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5200">
          <a:latin typeface="Palatino"/>
          <a:ea typeface="Palatino"/>
          <a:cs typeface="Palatino"/>
          <a:sym typeface="Palatino"/>
        </a:defRPr>
      </a:lvl9pPr>
    </p:bodyStyle>
    <p:otherStyle>
      <a:lvl1pPr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indent="2286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indent="4572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indent="6858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indent="9144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indent="11430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indent="13716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indent="16002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indent="18288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3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48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8.png"/><Relationship Id="rId3" Type="http://schemas.openxmlformats.org/officeDocument/2006/relationships/image" Target="../media/image4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4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image" Target="../media/image77.png"/><Relationship Id="rId11" Type="http://schemas.openxmlformats.org/officeDocument/2006/relationships/image" Target="../media/image78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81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91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4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3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26.png"/><Relationship Id="rId6" Type="http://schemas.openxmlformats.org/officeDocument/2006/relationships/image" Target="../media/image102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Relationship Id="rId3" Type="http://schemas.openxmlformats.org/officeDocument/2006/relationships/image" Target="../media/image103.png"/><Relationship Id="rId4" Type="http://schemas.openxmlformats.org/officeDocument/2006/relationships/image" Target="../media/image84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9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Relationship Id="rId4" Type="http://schemas.openxmlformats.org/officeDocument/2006/relationships/image" Target="../media/image98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7" Type="http://schemas.openxmlformats.org/officeDocument/2006/relationships/image" Target="../media/image127.png"/><Relationship Id="rId8" Type="http://schemas.openxmlformats.org/officeDocument/2006/relationships/image" Target="../media/image128.png"/><Relationship Id="rId9" Type="http://schemas.openxmlformats.org/officeDocument/2006/relationships/image" Target="../media/image129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Relationship Id="rId6" Type="http://schemas.openxmlformats.org/officeDocument/2006/relationships/image" Target="../media/image6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3567500" y="12385476"/>
            <a:ext cx="1723429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i="1" sz="2400">
                <a:solidFill>
                  <a:srgbClr val="5C86B9"/>
                </a:solid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2400">
                <a:solidFill>
                  <a:srgbClr val="5C86B9"/>
                </a:solidFill>
              </a:rPr>
              <a:t>06.05.2015</a:t>
            </a:r>
          </a:p>
        </p:txBody>
      </p:sp>
      <p:sp>
        <p:nvSpPr>
          <p:cNvPr id="45" name="Shape 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50520">
              <a:defRPr spc="-108" sz="5400"/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08" sz="5400">
                <a:solidFill>
                  <a:srgbClr val="314864"/>
                </a:solidFill>
              </a:rPr>
              <a:t>Scalable Time Series Similarity Search for Data Analytics </a:t>
            </a:r>
          </a:p>
        </p:txBody>
      </p:sp>
      <p:sp>
        <p:nvSpPr>
          <p:cNvPr id="46" name="Shape 4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C86B9"/>
                </a:solidFill>
              </a:rPr>
              <a:t>Patrick Schäfer, Zuse-Institut Berlin</a:t>
            </a:r>
          </a:p>
        </p:txBody>
      </p:sp>
      <p:pic>
        <p:nvPicPr>
          <p:cNvPr id="4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73126"/>
            <a:ext cx="18288000" cy="8526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Motivation 2/2</a:t>
            </a:r>
          </a:p>
        </p:txBody>
      </p:sp>
      <p:sp>
        <p:nvSpPr>
          <p:cNvPr id="139" name="Shape 13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0" marL="747294" indent="-747294" defTabSz="502412">
              <a:spcBef>
                <a:spcPts val="3600"/>
              </a:spcBef>
              <a:buClrTx/>
              <a:buSzPct val="100000"/>
              <a:buFontTx/>
              <a:buAutoNum type="arabicPeriod" startAt="2"/>
              <a:defRPr sz="1800"/>
            </a:pPr>
            <a:r>
              <a:rPr sz="4472"/>
              <a:t>Research focusses on </a:t>
            </a:r>
            <a:r>
              <a:rPr b="1" sz="4472"/>
              <a:t>accuracy:</a:t>
            </a:r>
            <a:endParaRPr sz="4472"/>
          </a:p>
          <a:p>
            <a:pPr lvl="1" marL="1034715" indent="-597835" defTabSz="502412">
              <a:spcBef>
                <a:spcPts val="3600"/>
              </a:spcBef>
              <a:defRPr sz="1800"/>
            </a:pPr>
            <a:r>
              <a:rPr sz="4472"/>
              <a:t>„A new algorithm is of interest in terms of </a:t>
            </a:r>
            <a:r>
              <a:rPr b="1" sz="4472"/>
              <a:t>accuracy</a:t>
            </a:r>
            <a:r>
              <a:rPr sz="4472"/>
              <a:t> if it can significantly outperform 1-NN Dynamic Time Warping (DTW)” </a:t>
            </a:r>
            <a:endParaRPr sz="4472"/>
          </a:p>
          <a:p>
            <a:pPr lvl="1" marL="1034715" indent="-597835" defTabSz="502412">
              <a:spcBef>
                <a:spcPts val="3600"/>
              </a:spcBef>
              <a:defRPr sz="1800"/>
            </a:pPr>
            <a:r>
              <a:rPr sz="4472"/>
              <a:t>Consensus: 1-NN DTW is among the best classifiers and the benchmark to compare to.</a:t>
            </a:r>
            <a:endParaRPr sz="4472"/>
          </a:p>
          <a:p>
            <a:pPr lvl="1" marL="1034715" indent="-597835" defTabSz="502412">
              <a:spcBef>
                <a:spcPts val="3600"/>
              </a:spcBef>
              <a:defRPr sz="1800"/>
            </a:pPr>
            <a:r>
              <a:rPr sz="4472"/>
              <a:t>1-NN DTW takes hours to days for moderately sized datasets of O(N^3) time series.</a:t>
            </a:r>
            <a:endParaRPr sz="4472"/>
          </a:p>
          <a:p>
            <a:pPr lvl="0" marL="597835" indent="-597835" defTabSz="502412">
              <a:spcBef>
                <a:spcPts val="3600"/>
              </a:spcBef>
              <a:defRPr sz="1800"/>
            </a:pPr>
            <a:r>
              <a:rPr sz="4472"/>
              <a:t>The key challenge is to provide </a:t>
            </a:r>
            <a:r>
              <a:rPr b="1" sz="4472"/>
              <a:t>scalability</a:t>
            </a:r>
            <a:r>
              <a:rPr sz="4472"/>
              <a:t> in </a:t>
            </a:r>
            <a:r>
              <a:rPr b="1" sz="4472"/>
              <a:t>train</a:t>
            </a:r>
            <a:r>
              <a:rPr sz="4472"/>
              <a:t> and </a:t>
            </a:r>
            <a:r>
              <a:rPr b="1" sz="4472"/>
              <a:t>test</a:t>
            </a:r>
            <a:r>
              <a:rPr sz="4472"/>
              <a:t> times while maintaining </a:t>
            </a:r>
            <a:r>
              <a:rPr b="1" sz="4472"/>
              <a:t>high accuracy</a:t>
            </a:r>
            <a:r>
              <a:rPr sz="4472"/>
              <a:t>. 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Time Series Representations</a:t>
            </a:r>
          </a:p>
        </p:txBody>
      </p:sp>
      <p:sp>
        <p:nvSpPr>
          <p:cNvPr id="142" name="Shape 142"/>
          <p:cNvSpPr/>
          <p:nvPr>
            <p:ph type="body" idx="4294967295"/>
          </p:nvPr>
        </p:nvSpPr>
        <p:spPr>
          <a:xfrm>
            <a:off x="3548062" y="7161736"/>
            <a:ext cx="17287876" cy="5929186"/>
          </a:xfrm>
          <a:prstGeom prst="rect">
            <a:avLst/>
          </a:prstGeom>
        </p:spPr>
        <p:txBody>
          <a:bodyPr anchor="t"/>
          <a:lstStyle/>
          <a:p>
            <a:pPr lvl="0">
              <a:defRPr sz="1800"/>
            </a:pPr>
            <a:r>
              <a:rPr sz="5200"/>
              <a:t>Symbolic Fourier Approximation (SFA), EDBT 2012.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4833937" y="6051153"/>
            <a:ext cx="1471612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3800"/>
              </a:spcBef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4200"/>
              <a:t>„Zitat hier eingeben.“ </a:t>
            </a:r>
          </a:p>
        </p:txBody>
      </p:sp>
      <p:sp>
        <p:nvSpPr>
          <p:cNvPr id="145" name="Shape 145"/>
          <p:cNvSpPr/>
          <p:nvPr/>
        </p:nvSpPr>
        <p:spPr>
          <a:xfrm>
            <a:off x="4833937" y="8947546"/>
            <a:ext cx="1471612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i="1">
                <a:solidFill>
                  <a:srgbClr val="5C86B9"/>
                </a:solid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4200">
                <a:solidFill>
                  <a:srgbClr val="5C86B9"/>
                </a:solidFill>
              </a:rPr>
              <a:t>–Christian Bauer</a:t>
            </a:r>
          </a:p>
        </p:txBody>
      </p:sp>
      <p:pic>
        <p:nvPicPr>
          <p:cNvPr id="146" name="representations_w_sfa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0805" y="138503"/>
            <a:ext cx="21502390" cy="13438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pc="-170" sz="8550"/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70" sz="8550">
                <a:solidFill>
                  <a:srgbClr val="314864"/>
                </a:solidFill>
              </a:rPr>
              <a:t>Symbolic Fourier Approximation (SFA)</a:t>
            </a:r>
          </a:p>
        </p:txBody>
      </p:sp>
      <p:sp>
        <p:nvSpPr>
          <p:cNvPr id="149" name="Shape 149"/>
          <p:cNvSpPr/>
          <p:nvPr>
            <p:ph type="body" idx="1"/>
          </p:nvPr>
        </p:nvSpPr>
        <p:spPr>
          <a:xfrm>
            <a:off x="3548062" y="4196953"/>
            <a:ext cx="10916261" cy="8893969"/>
          </a:xfrm>
          <a:prstGeom prst="rect">
            <a:avLst/>
          </a:prstGeom>
        </p:spPr>
        <p:txBody>
          <a:bodyPr anchor="t"/>
          <a:lstStyle/>
          <a:p>
            <a:pPr lvl="0">
              <a:defRPr sz="1800"/>
            </a:pPr>
            <a:r>
              <a:rPr sz="5200"/>
              <a:t>SFA represents each real valued time series by a sequence of symbols, using a finite alphabet.</a:t>
            </a:r>
            <a:endParaRPr sz="5200"/>
          </a:p>
          <a:p>
            <a:pPr lvl="0">
              <a:defRPr sz="1800"/>
            </a:pPr>
            <a:r>
              <a:rPr sz="5200"/>
              <a:t>SFA is composed of </a:t>
            </a:r>
            <a:endParaRPr sz="5200"/>
          </a:p>
          <a:p>
            <a:pPr lvl="1">
              <a:defRPr sz="1800"/>
            </a:pPr>
            <a:r>
              <a:rPr b="1" sz="5200"/>
              <a:t>approximation</a:t>
            </a:r>
            <a:r>
              <a:rPr sz="5200"/>
              <a:t> using the Fourier transform and</a:t>
            </a:r>
            <a:endParaRPr sz="5200"/>
          </a:p>
          <a:p>
            <a:pPr lvl="1">
              <a:defRPr sz="1800"/>
            </a:pPr>
            <a:r>
              <a:rPr b="1" sz="5200"/>
              <a:t>quantization</a:t>
            </a:r>
            <a:r>
              <a:rPr sz="5200"/>
              <a:t> using Multiple Coefficient Binning.</a:t>
            </a:r>
          </a:p>
        </p:txBody>
      </p:sp>
      <p:pic>
        <p:nvPicPr>
          <p:cNvPr id="150" name="sfa_representation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28908" y="4300499"/>
            <a:ext cx="9847364" cy="42202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mcb_sfa3.pdf"/>
          <p:cNvPicPr/>
          <p:nvPr/>
        </p:nvPicPr>
        <p:blipFill>
          <a:blip r:embed="rId2">
            <a:extLst/>
          </a:blip>
          <a:srcRect l="0" t="2279" r="0" b="2279"/>
          <a:stretch>
            <a:fillRect/>
          </a:stretch>
        </p:blipFill>
        <p:spPr>
          <a:xfrm>
            <a:off x="4825665" y="4196953"/>
            <a:ext cx="14411200" cy="8893969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Symbolic Fourier Approximation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Properties of SFA</a:t>
            </a:r>
          </a:p>
        </p:txBody>
      </p:sp>
      <p:sp>
        <p:nvSpPr>
          <p:cNvPr id="156" name="Shape 1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0" marL="604787" indent="-604787" defTabSz="508254">
              <a:spcBef>
                <a:spcPts val="3600"/>
              </a:spcBef>
              <a:defRPr sz="1800"/>
            </a:pPr>
            <a:r>
              <a:rPr sz="4524"/>
              <a:t>Noise removal</a:t>
            </a:r>
            <a:endParaRPr sz="4524"/>
          </a:p>
          <a:p>
            <a:pPr lvl="1" marL="1046747" indent="-604787" defTabSz="508254">
              <a:spcBef>
                <a:spcPts val="3600"/>
              </a:spcBef>
              <a:defRPr sz="1800"/>
            </a:pPr>
            <a:r>
              <a:rPr sz="4524"/>
              <a:t>Using the Fourier transform (low-pass filter) and quantization.</a:t>
            </a:r>
            <a:endParaRPr sz="4524"/>
          </a:p>
          <a:p>
            <a:pPr lvl="0" marL="604787" indent="-604787" defTabSz="508254">
              <a:spcBef>
                <a:spcPts val="3600"/>
              </a:spcBef>
              <a:defRPr sz="1800"/>
            </a:pPr>
            <a:endParaRPr sz="4524"/>
          </a:p>
          <a:p>
            <a:pPr lvl="0" marL="604787" indent="-604787" defTabSz="508254">
              <a:spcBef>
                <a:spcPts val="3600"/>
              </a:spcBef>
              <a:defRPr sz="1800"/>
            </a:pPr>
            <a:r>
              <a:rPr sz="4524"/>
              <a:t>String representation</a:t>
            </a:r>
            <a:endParaRPr sz="4524"/>
          </a:p>
          <a:p>
            <a:pPr lvl="0" marL="604787" indent="-604787" defTabSz="508254">
              <a:spcBef>
                <a:spcPts val="3600"/>
              </a:spcBef>
              <a:defRPr sz="1800"/>
            </a:pPr>
            <a:r>
              <a:rPr sz="4524"/>
              <a:t>Frequency Domain</a:t>
            </a:r>
            <a:endParaRPr sz="4524"/>
          </a:p>
          <a:p>
            <a:pPr lvl="0" marL="604787" indent="-604787" defTabSz="508254">
              <a:spcBef>
                <a:spcPts val="3600"/>
              </a:spcBef>
              <a:defRPr sz="1800"/>
            </a:pPr>
            <a:r>
              <a:rPr sz="4524"/>
              <a:t>Dimensionality Reduction</a:t>
            </a:r>
            <a:endParaRPr sz="4524"/>
          </a:p>
          <a:p>
            <a:pPr lvl="0" marL="604787" indent="-604787" defTabSz="508254">
              <a:spcBef>
                <a:spcPts val="3600"/>
              </a:spcBef>
              <a:defRPr sz="1800"/>
            </a:pPr>
            <a:r>
              <a:rPr sz="4524"/>
              <a:t>Storage reduction</a:t>
            </a:r>
          </a:p>
        </p:txBody>
      </p:sp>
      <p:pic>
        <p:nvPicPr>
          <p:cNvPr id="157" name="sfa_representation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01211" y="8478100"/>
            <a:ext cx="9847364" cy="42202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Properties of SFA</a:t>
            </a:r>
          </a:p>
        </p:txBody>
      </p:sp>
      <p:sp>
        <p:nvSpPr>
          <p:cNvPr id="160" name="Shape 160"/>
          <p:cNvSpPr/>
          <p:nvPr>
            <p:ph type="body" idx="1"/>
          </p:nvPr>
        </p:nvSpPr>
        <p:spPr>
          <a:xfrm>
            <a:off x="3548062" y="4196953"/>
            <a:ext cx="13473067" cy="8893969"/>
          </a:xfrm>
          <a:prstGeom prst="rect">
            <a:avLst/>
          </a:prstGeom>
        </p:spPr>
        <p:txBody>
          <a:bodyPr anchor="t"/>
          <a:lstStyle/>
          <a:p>
            <a:pPr lvl="0" marL="549174" indent="-549174" defTabSz="461518">
              <a:spcBef>
                <a:spcPts val="3300"/>
              </a:spcBef>
              <a:defRPr sz="1800"/>
            </a:pPr>
            <a:r>
              <a:rPr sz="4108"/>
              <a:t>Noise removal</a:t>
            </a:r>
            <a:endParaRPr sz="4108"/>
          </a:p>
          <a:p>
            <a:pPr lvl="0" marL="549174" indent="-549174" defTabSz="461518">
              <a:spcBef>
                <a:spcPts val="3300"/>
              </a:spcBef>
              <a:defRPr sz="1800"/>
            </a:pPr>
            <a:r>
              <a:rPr sz="4108"/>
              <a:t>String representation</a:t>
            </a:r>
            <a:endParaRPr sz="4108"/>
          </a:p>
          <a:p>
            <a:pPr lvl="1" marL="950494" indent="-549174" defTabSz="461518">
              <a:spcBef>
                <a:spcPts val="3300"/>
              </a:spcBef>
              <a:defRPr sz="1800"/>
            </a:pPr>
            <a:r>
              <a:rPr sz="4108"/>
              <a:t>Allows for string matching algorithms like hashing or the bag of words to be applied, and has a noise reducing effect. </a:t>
            </a:r>
            <a:endParaRPr sz="4108"/>
          </a:p>
          <a:p>
            <a:pPr lvl="1" marL="950494" indent="-549174" defTabSz="461518">
              <a:spcBef>
                <a:spcPts val="3300"/>
              </a:spcBef>
              <a:defRPr sz="1800"/>
            </a:pPr>
            <a:endParaRPr sz="4108"/>
          </a:p>
          <a:p>
            <a:pPr lvl="0" marL="549174" indent="-549174" defTabSz="461518">
              <a:spcBef>
                <a:spcPts val="3300"/>
              </a:spcBef>
              <a:defRPr sz="1800"/>
            </a:pPr>
            <a:r>
              <a:rPr sz="4108"/>
              <a:t>Frequency Domain</a:t>
            </a:r>
            <a:endParaRPr sz="4108"/>
          </a:p>
          <a:p>
            <a:pPr lvl="0" marL="549174" indent="-549174" defTabSz="461518">
              <a:spcBef>
                <a:spcPts val="3300"/>
              </a:spcBef>
              <a:defRPr sz="1800"/>
            </a:pPr>
            <a:r>
              <a:rPr sz="4108"/>
              <a:t>Dimensionality Reduction</a:t>
            </a:r>
            <a:endParaRPr sz="4108"/>
          </a:p>
          <a:p>
            <a:pPr lvl="0" marL="549174" indent="-549174" defTabSz="461518">
              <a:spcBef>
                <a:spcPts val="3300"/>
              </a:spcBef>
              <a:defRPr sz="1800"/>
            </a:pPr>
            <a:r>
              <a:rPr sz="4108"/>
              <a:t>Storage reduction</a:t>
            </a:r>
          </a:p>
        </p:txBody>
      </p:sp>
      <p:grpSp>
        <p:nvGrpSpPr>
          <p:cNvPr id="163" name="Group 163"/>
          <p:cNvGrpSpPr/>
          <p:nvPr/>
        </p:nvGrpSpPr>
        <p:grpSpPr>
          <a:xfrm>
            <a:off x="18837479" y="4161550"/>
            <a:ext cx="4322859" cy="5515079"/>
            <a:chOff x="-177799" y="-114299"/>
            <a:chExt cx="4322858" cy="5515077"/>
          </a:xfrm>
        </p:grpSpPr>
        <p:pic>
          <p:nvPicPr>
            <p:cNvPr id="162" name="classifiers2.pdf"/>
            <p:cNvPicPr/>
            <p:nvPr/>
          </p:nvPicPr>
          <p:blipFill>
            <a:blip r:embed="rId2">
              <a:extLst/>
            </a:blip>
            <a:srcRect l="74721" t="13906" r="0" b="40133"/>
            <a:stretch>
              <a:fillRect/>
            </a:stretch>
          </p:blipFill>
          <p:spPr>
            <a:xfrm>
              <a:off x="0" y="0"/>
              <a:ext cx="3967259" cy="505787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1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77800" y="-114300"/>
              <a:ext cx="4322859" cy="5515078"/>
            </a:xfrm>
            <a:prstGeom prst="rect">
              <a:avLst/>
            </a:prstGeom>
            <a:effectLst/>
          </p:spPr>
        </p:pic>
      </p:grpSp>
      <p:grpSp>
        <p:nvGrpSpPr>
          <p:cNvPr id="166" name="Group 166"/>
          <p:cNvGrpSpPr/>
          <p:nvPr/>
        </p:nvGrpSpPr>
        <p:grpSpPr>
          <a:xfrm>
            <a:off x="18408163" y="10152670"/>
            <a:ext cx="5181493" cy="3308865"/>
            <a:chOff x="-177800" y="-114300"/>
            <a:chExt cx="5181492" cy="3308863"/>
          </a:xfrm>
        </p:grpSpPr>
        <p:pic>
          <p:nvPicPr>
            <p:cNvPr id="165" name="sfa_tri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825893" cy="28516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4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77800" y="-114300"/>
              <a:ext cx="5181493" cy="330886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roup 170"/>
          <p:cNvGrpSpPr/>
          <p:nvPr/>
        </p:nvGrpSpPr>
        <p:grpSpPr>
          <a:xfrm>
            <a:off x="12461290" y="-180263"/>
            <a:ext cx="11980370" cy="7722682"/>
            <a:chOff x="-177800" y="-114300"/>
            <a:chExt cx="11980368" cy="7722680"/>
          </a:xfrm>
        </p:grpSpPr>
        <p:pic>
          <p:nvPicPr>
            <p:cNvPr id="169" name="frequency_domain2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624769" cy="72654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8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77800" y="-114300"/>
              <a:ext cx="11980369" cy="7722681"/>
            </a:xfrm>
            <a:prstGeom prst="rect">
              <a:avLst/>
            </a:prstGeom>
            <a:effectLst/>
          </p:spPr>
        </p:pic>
      </p:grpSp>
      <p:sp>
        <p:nvSpPr>
          <p:cNvPr id="171" name="Shape 1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Properties of SFA</a:t>
            </a:r>
          </a:p>
        </p:txBody>
      </p:sp>
      <p:sp>
        <p:nvSpPr>
          <p:cNvPr id="172" name="Shape 17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0" marL="549174" indent="-549174" defTabSz="461518">
              <a:spcBef>
                <a:spcPts val="3300"/>
              </a:spcBef>
              <a:defRPr sz="1800"/>
            </a:pPr>
            <a:r>
              <a:rPr sz="4108"/>
              <a:t>Noise removal</a:t>
            </a:r>
            <a:endParaRPr sz="4108"/>
          </a:p>
          <a:p>
            <a:pPr lvl="0" marL="549174" indent="-549174" defTabSz="461518">
              <a:spcBef>
                <a:spcPts val="3300"/>
              </a:spcBef>
              <a:defRPr sz="1800"/>
            </a:pPr>
            <a:r>
              <a:rPr sz="4108"/>
              <a:t>String representation</a:t>
            </a:r>
            <a:endParaRPr sz="4108"/>
          </a:p>
          <a:p>
            <a:pPr lvl="0" marL="549174" indent="-549174" defTabSz="461518">
              <a:spcBef>
                <a:spcPts val="3300"/>
              </a:spcBef>
              <a:defRPr sz="1800"/>
            </a:pPr>
            <a:r>
              <a:rPr sz="4108"/>
              <a:t>Frequency Domain</a:t>
            </a:r>
            <a:endParaRPr sz="4108"/>
          </a:p>
          <a:p>
            <a:pPr lvl="1" marL="950494" indent="-549174" defTabSz="461518">
              <a:spcBef>
                <a:spcPts val="3300"/>
              </a:spcBef>
              <a:defRPr sz="1800"/>
            </a:pPr>
            <a:r>
              <a:rPr sz="4108"/>
              <a:t>The SFA word length can be incrementally adapted by choosing an arbitrary subset of Fourier coefficients without recalculating the Fourier transform.</a:t>
            </a:r>
            <a:endParaRPr sz="4108"/>
          </a:p>
          <a:p>
            <a:pPr lvl="0" marL="549174" indent="-549174" defTabSz="461518">
              <a:spcBef>
                <a:spcPts val="3300"/>
              </a:spcBef>
              <a:defRPr sz="1800"/>
            </a:pPr>
            <a:endParaRPr sz="4108"/>
          </a:p>
          <a:p>
            <a:pPr lvl="0" marL="549174" indent="-549174" defTabSz="461518">
              <a:spcBef>
                <a:spcPts val="3300"/>
              </a:spcBef>
              <a:defRPr sz="1800"/>
            </a:pPr>
            <a:r>
              <a:rPr sz="4108"/>
              <a:t>Dimensionality Reduction</a:t>
            </a:r>
            <a:endParaRPr sz="4108"/>
          </a:p>
          <a:p>
            <a:pPr lvl="0" marL="549174" indent="-549174" defTabSz="461518">
              <a:spcBef>
                <a:spcPts val="3300"/>
              </a:spcBef>
              <a:defRPr sz="1800"/>
            </a:pPr>
            <a:r>
              <a:rPr sz="4108"/>
              <a:t>Storage reduction</a:t>
            </a:r>
          </a:p>
        </p:txBody>
      </p:sp>
      <p:pic>
        <p:nvPicPr>
          <p:cNvPr id="173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31107" y="2379227"/>
            <a:ext cx="1556005" cy="562935"/>
          </a:xfrm>
          <a:prstGeom prst="rect">
            <a:avLst/>
          </a:prstGeom>
        </p:spPr>
      </p:pic>
      <p:pic>
        <p:nvPicPr>
          <p:cNvPr id="175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877386" y="2379227"/>
            <a:ext cx="2227478" cy="562935"/>
          </a:xfrm>
          <a:prstGeom prst="rect">
            <a:avLst/>
          </a:prstGeom>
        </p:spPr>
      </p:pic>
      <p:pic>
        <p:nvPicPr>
          <p:cNvPr id="177" name="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877386" y="5865333"/>
            <a:ext cx="2227478" cy="562935"/>
          </a:xfrm>
          <a:prstGeom prst="rect">
            <a:avLst/>
          </a:prstGeom>
        </p:spPr>
      </p:pic>
      <p:pic>
        <p:nvPicPr>
          <p:cNvPr id="179" name="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031107" y="5878033"/>
            <a:ext cx="1556005" cy="562935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Properties of SFA</a:t>
            </a:r>
          </a:p>
        </p:txBody>
      </p:sp>
      <p:sp>
        <p:nvSpPr>
          <p:cNvPr id="183" name="Shape 18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0" marL="597835" indent="-597835" defTabSz="502412">
              <a:spcBef>
                <a:spcPts val="3600"/>
              </a:spcBef>
              <a:defRPr sz="1800"/>
            </a:pPr>
            <a:r>
              <a:rPr sz="4472"/>
              <a:t>Noise removal</a:t>
            </a:r>
            <a:endParaRPr sz="4472"/>
          </a:p>
          <a:p>
            <a:pPr lvl="0" marL="597835" indent="-597835" defTabSz="502412">
              <a:spcBef>
                <a:spcPts val="3600"/>
              </a:spcBef>
              <a:defRPr sz="1800"/>
            </a:pPr>
            <a:r>
              <a:rPr sz="4472"/>
              <a:t>String representation</a:t>
            </a:r>
            <a:endParaRPr sz="4472"/>
          </a:p>
          <a:p>
            <a:pPr lvl="0" marL="597835" indent="-597835" defTabSz="502412">
              <a:spcBef>
                <a:spcPts val="3600"/>
              </a:spcBef>
              <a:defRPr sz="1800"/>
            </a:pPr>
            <a:r>
              <a:rPr sz="4472"/>
              <a:t>Frequency Domain</a:t>
            </a:r>
            <a:endParaRPr sz="4472"/>
          </a:p>
          <a:p>
            <a:pPr lvl="0" marL="597835" indent="-597835" defTabSz="502412">
              <a:spcBef>
                <a:spcPts val="3600"/>
              </a:spcBef>
              <a:defRPr sz="1800"/>
            </a:pPr>
            <a:r>
              <a:rPr sz="4472"/>
              <a:t>Dimensionality Reduction</a:t>
            </a:r>
            <a:endParaRPr sz="4472"/>
          </a:p>
          <a:p>
            <a:pPr lvl="1" marL="1034715" indent="-597835" defTabSz="502412">
              <a:spcBef>
                <a:spcPts val="3600"/>
              </a:spcBef>
              <a:defRPr sz="1800"/>
            </a:pPr>
            <a:r>
              <a:rPr sz="4472"/>
              <a:t>To postpone the Curse of Dimensionality approximation is applied prior to indexing.</a:t>
            </a:r>
            <a:endParaRPr sz="4472"/>
          </a:p>
          <a:p>
            <a:pPr lvl="0" marL="597835" indent="-597835" defTabSz="502412">
              <a:spcBef>
                <a:spcPts val="3600"/>
              </a:spcBef>
              <a:defRPr sz="1800"/>
            </a:pPr>
            <a:endParaRPr sz="4472"/>
          </a:p>
          <a:p>
            <a:pPr lvl="0" marL="597835" indent="-597835" defTabSz="502412">
              <a:spcBef>
                <a:spcPts val="3600"/>
              </a:spcBef>
              <a:defRPr sz="1800"/>
            </a:pPr>
            <a:r>
              <a:rPr sz="4472"/>
              <a:t>Storage reduction</a:t>
            </a:r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Properties of SFA</a:t>
            </a:r>
          </a:p>
        </p:txBody>
      </p:sp>
      <p:sp>
        <p:nvSpPr>
          <p:cNvPr id="186" name="Shape 186"/>
          <p:cNvSpPr/>
          <p:nvPr>
            <p:ph type="body" idx="1"/>
          </p:nvPr>
        </p:nvSpPr>
        <p:spPr>
          <a:xfrm>
            <a:off x="3548062" y="4196953"/>
            <a:ext cx="14516092" cy="8893969"/>
          </a:xfrm>
          <a:prstGeom prst="rect">
            <a:avLst/>
          </a:prstGeom>
        </p:spPr>
        <p:txBody>
          <a:bodyPr anchor="t"/>
          <a:lstStyle/>
          <a:p>
            <a:pPr lvl="0" marL="618690" indent="-618690" defTabSz="519937">
              <a:spcBef>
                <a:spcPts val="3700"/>
              </a:spcBef>
              <a:defRPr sz="1800"/>
            </a:pPr>
            <a:r>
              <a:rPr sz="4628"/>
              <a:t>Noise removal</a:t>
            </a:r>
            <a:endParaRPr sz="4628"/>
          </a:p>
          <a:p>
            <a:pPr lvl="0" marL="618690" indent="-618690" defTabSz="519937">
              <a:spcBef>
                <a:spcPts val="3700"/>
              </a:spcBef>
              <a:defRPr sz="1800"/>
            </a:pPr>
            <a:r>
              <a:rPr sz="4628"/>
              <a:t>String representation</a:t>
            </a:r>
            <a:endParaRPr sz="4628"/>
          </a:p>
          <a:p>
            <a:pPr lvl="0" marL="618690" indent="-618690" defTabSz="519937">
              <a:spcBef>
                <a:spcPts val="3700"/>
              </a:spcBef>
              <a:defRPr sz="1800"/>
            </a:pPr>
            <a:r>
              <a:rPr sz="4628"/>
              <a:t>Frequency Domain</a:t>
            </a:r>
            <a:endParaRPr sz="4628"/>
          </a:p>
          <a:p>
            <a:pPr lvl="0" marL="618690" indent="-618690" defTabSz="519937">
              <a:spcBef>
                <a:spcPts val="3700"/>
              </a:spcBef>
              <a:defRPr sz="1800"/>
            </a:pPr>
            <a:r>
              <a:rPr sz="4628"/>
              <a:t>Dimensionality Reduction</a:t>
            </a:r>
            <a:endParaRPr sz="4628"/>
          </a:p>
          <a:p>
            <a:pPr lvl="0" marL="618690" indent="-618690" defTabSz="519937">
              <a:spcBef>
                <a:spcPts val="3700"/>
              </a:spcBef>
              <a:defRPr sz="1800"/>
            </a:pPr>
            <a:r>
              <a:rPr sz="4628"/>
              <a:t>Storage reduction</a:t>
            </a:r>
            <a:endParaRPr sz="4628"/>
          </a:p>
          <a:p>
            <a:pPr lvl="1" marL="1070810" indent="-618690" defTabSz="519937">
              <a:spcBef>
                <a:spcPts val="3700"/>
              </a:spcBef>
              <a:defRPr sz="1800"/>
            </a:pPr>
            <a:r>
              <a:rPr sz="4628"/>
              <a:t>SFA has a by up to a factor of O(10</a:t>
            </a:r>
            <a:r>
              <a:rPr baseline="31999" sz="4628"/>
              <a:t>3</a:t>
            </a:r>
            <a:r>
              <a:rPr sz="4628"/>
              <a:t>) lower memory foot- print than the original time series by the use of (a) approximation and (b) quantization.</a:t>
            </a:r>
          </a:p>
        </p:txBody>
      </p:sp>
      <p:pic>
        <p:nvPicPr>
          <p:cNvPr id="187" name="sfa_representation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62946" y="5201981"/>
            <a:ext cx="9847364" cy="4220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68704" y="8085971"/>
            <a:ext cx="3002190" cy="687129"/>
          </a:xfrm>
          <a:prstGeom prst="rect">
            <a:avLst/>
          </a:prstGeom>
        </p:spPr>
      </p:pic>
      <p:sp>
        <p:nvSpPr>
          <p:cNvPr id="190" name="Shape 190"/>
          <p:cNvSpPr/>
          <p:nvPr/>
        </p:nvSpPr>
        <p:spPr>
          <a:xfrm>
            <a:off x="14576457" y="4101540"/>
            <a:ext cx="2863727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324863"/>
                </a:solidFill>
              </a:rPr>
              <a:t>128 x 64-Bit</a:t>
            </a:r>
          </a:p>
        </p:txBody>
      </p:sp>
      <p:sp>
        <p:nvSpPr>
          <p:cNvPr id="191" name="Shape 191"/>
          <p:cNvSpPr/>
          <p:nvPr/>
        </p:nvSpPr>
        <p:spPr>
          <a:xfrm>
            <a:off x="21104635" y="4101540"/>
            <a:ext cx="2330327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324863"/>
                </a:solidFill>
              </a:rPr>
              <a:t>16 x 2-Bit</a:t>
            </a:r>
          </a:p>
        </p:txBody>
      </p:sp>
      <p:sp>
        <p:nvSpPr>
          <p:cNvPr id="192" name="Shape 192"/>
          <p:cNvSpPr/>
          <p:nvPr/>
        </p:nvSpPr>
        <p:spPr>
          <a:xfrm>
            <a:off x="17973896" y="4101540"/>
            <a:ext cx="2597027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324863"/>
                </a:solidFill>
              </a:rPr>
              <a:t>16 x 64-Bit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Time Series</a:t>
            </a:r>
          </a:p>
        </p:txBody>
      </p:sp>
      <p:sp>
        <p:nvSpPr>
          <p:cNvPr id="50" name="Shape 50"/>
          <p:cNvSpPr/>
          <p:nvPr>
            <p:ph type="body" idx="1"/>
          </p:nvPr>
        </p:nvSpPr>
        <p:spPr>
          <a:xfrm>
            <a:off x="3548062" y="4196953"/>
            <a:ext cx="11188699" cy="8893969"/>
          </a:xfrm>
          <a:prstGeom prst="rect">
            <a:avLst/>
          </a:prstGeom>
        </p:spPr>
        <p:txBody>
          <a:bodyPr anchor="t"/>
          <a:lstStyle/>
          <a:p>
            <a:pPr lvl="0" marL="674303" indent="-674303" defTabSz="566674">
              <a:spcBef>
                <a:spcPts val="4000"/>
              </a:spcBef>
              <a:defRPr sz="1800"/>
            </a:pPr>
            <a:r>
              <a:rPr sz="5044"/>
              <a:t>Time series are a collection of values sequentially recorded over time. </a:t>
            </a:r>
            <a:endParaRPr sz="5044"/>
          </a:p>
          <a:p>
            <a:pPr lvl="0" marL="674303" indent="-674303" defTabSz="566674">
              <a:spcBef>
                <a:spcPts val="4000"/>
              </a:spcBef>
              <a:defRPr sz="1800"/>
            </a:pPr>
            <a:r>
              <a:rPr sz="5044"/>
              <a:t>Time series are recorded in business, medical and scientific databases.</a:t>
            </a:r>
            <a:endParaRPr sz="5044"/>
          </a:p>
          <a:p>
            <a:pPr lvl="0" marL="674303" indent="-674303" defTabSz="566674">
              <a:spcBef>
                <a:spcPts val="4000"/>
              </a:spcBef>
              <a:defRPr sz="1800"/>
            </a:pPr>
            <a:r>
              <a:rPr sz="5044"/>
              <a:t>May constitute large databases.</a:t>
            </a:r>
            <a:endParaRPr sz="5044"/>
          </a:p>
          <a:p>
            <a:pPr lvl="0" marL="674303" indent="-674303" defTabSz="566674">
              <a:spcBef>
                <a:spcPts val="4000"/>
              </a:spcBef>
              <a:defRPr sz="1800"/>
            </a:pPr>
            <a:r>
              <a:rPr sz="5044"/>
              <a:t>Data analytics based on </a:t>
            </a:r>
            <a:r>
              <a:rPr b="1" sz="5044"/>
              <a:t>similarity</a:t>
            </a:r>
            <a:r>
              <a:rPr sz="5044"/>
              <a:t> is the tool for exploring these databases. 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14872558" y="3571"/>
            <a:ext cx="9190039" cy="13708858"/>
            <a:chOff x="-177800" y="-114300"/>
            <a:chExt cx="9190037" cy="13708856"/>
          </a:xfrm>
        </p:grpSpPr>
        <p:pic>
          <p:nvPicPr>
            <p:cNvPr id="52" name="classes-plot.pdf"/>
            <p:cNvPicPr/>
            <p:nvPr/>
          </p:nvPicPr>
          <p:blipFill>
            <a:blip r:embed="rId2">
              <a:extLst/>
            </a:blip>
            <a:srcRect l="5555" t="0" r="5555" b="0"/>
            <a:stretch>
              <a:fillRect/>
            </a:stretch>
          </p:blipFill>
          <p:spPr>
            <a:xfrm>
              <a:off x="0" y="0"/>
              <a:ext cx="8834438" cy="132516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1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77800" y="-114300"/>
              <a:ext cx="9190038" cy="1370885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title"/>
          </p:nvPr>
        </p:nvSpPr>
        <p:spPr>
          <a:xfrm>
            <a:off x="3548062" y="784334"/>
            <a:ext cx="17287876" cy="2875361"/>
          </a:xfrm>
          <a:prstGeom prst="rect">
            <a:avLst/>
          </a:prstGeom>
        </p:spPr>
        <p:txBody>
          <a:bodyPr/>
          <a:lstStyle>
            <a:lvl1pPr defTabSz="455675">
              <a:defRPr spc="-140" sz="7019"/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40" sz="7019">
                <a:solidFill>
                  <a:srgbClr val="314864"/>
                </a:solidFill>
              </a:rPr>
              <a:t>Experiments: Critical distance diagrams over the average ranks on 1-NN performance</a:t>
            </a:r>
          </a:p>
        </p:txBody>
      </p:sp>
      <p:sp>
        <p:nvSpPr>
          <p:cNvPr id="195" name="Shape 195"/>
          <p:cNvSpPr/>
          <p:nvPr/>
        </p:nvSpPr>
        <p:spPr>
          <a:xfrm>
            <a:off x="4172767" y="7532518"/>
            <a:ext cx="2277976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324863"/>
                </a:solidFill>
              </a:rPr>
              <a:t>n:256,l=4</a:t>
            </a:r>
          </a:p>
        </p:txBody>
      </p:sp>
      <p:sp>
        <p:nvSpPr>
          <p:cNvPr id="196" name="Shape 196"/>
          <p:cNvSpPr/>
          <p:nvPr/>
        </p:nvSpPr>
        <p:spPr>
          <a:xfrm>
            <a:off x="4194754" y="12494553"/>
            <a:ext cx="2277977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324863"/>
                </a:solidFill>
              </a:rPr>
              <a:t>n:512,l=4</a:t>
            </a:r>
          </a:p>
        </p:txBody>
      </p:sp>
      <p:sp>
        <p:nvSpPr>
          <p:cNvPr id="197" name="Shape 197"/>
          <p:cNvSpPr/>
          <p:nvPr/>
        </p:nvSpPr>
        <p:spPr>
          <a:xfrm>
            <a:off x="11604500" y="7532518"/>
            <a:ext cx="2277976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324863"/>
                </a:solidFill>
              </a:rPr>
              <a:t>n:256,l=8</a:t>
            </a:r>
          </a:p>
        </p:txBody>
      </p:sp>
      <p:sp>
        <p:nvSpPr>
          <p:cNvPr id="198" name="Shape 198"/>
          <p:cNvSpPr/>
          <p:nvPr/>
        </p:nvSpPr>
        <p:spPr>
          <a:xfrm>
            <a:off x="11626487" y="12494553"/>
            <a:ext cx="2277976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324863"/>
                </a:solidFill>
              </a:rPr>
              <a:t>n:512,l=8</a:t>
            </a:r>
          </a:p>
        </p:txBody>
      </p:sp>
      <p:sp>
        <p:nvSpPr>
          <p:cNvPr id="199" name="Shape 199"/>
          <p:cNvSpPr/>
          <p:nvPr/>
        </p:nvSpPr>
        <p:spPr>
          <a:xfrm>
            <a:off x="18902883" y="7532518"/>
            <a:ext cx="2544677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324863"/>
                </a:solidFill>
              </a:rPr>
              <a:t>n:256,l=16</a:t>
            </a:r>
          </a:p>
        </p:txBody>
      </p:sp>
      <p:sp>
        <p:nvSpPr>
          <p:cNvPr id="200" name="Shape 200"/>
          <p:cNvSpPr/>
          <p:nvPr/>
        </p:nvSpPr>
        <p:spPr>
          <a:xfrm>
            <a:off x="18858907" y="12494553"/>
            <a:ext cx="2544677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324863"/>
                </a:solidFill>
              </a:rPr>
              <a:t>n:512,l=16</a:t>
            </a:r>
          </a:p>
        </p:txBody>
      </p:sp>
      <p:pic>
        <p:nvPicPr>
          <p:cNvPr id="201" name="pp_256_4-crop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2154" y="3907006"/>
            <a:ext cx="6299201" cy="337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pp_256_8-crop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93888" y="3976856"/>
            <a:ext cx="6299201" cy="339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pp_256_16-crop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79947" y="3907006"/>
            <a:ext cx="6299201" cy="353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p_512_4-crop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84142" y="8777784"/>
            <a:ext cx="6299201" cy="368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p_512_8-crop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15875" y="8853984"/>
            <a:ext cx="6299201" cy="353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p_512_16-crop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601933" y="8853984"/>
            <a:ext cx="6299201" cy="353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93300" y="6144383"/>
            <a:ext cx="1790819" cy="522739"/>
          </a:xfrm>
          <a:prstGeom prst="rect">
            <a:avLst/>
          </a:prstGeom>
        </p:spPr>
      </p:pic>
      <p:pic>
        <p:nvPicPr>
          <p:cNvPr id="209" name="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102269" y="6952991"/>
            <a:ext cx="1790819" cy="522740"/>
          </a:xfrm>
          <a:prstGeom prst="rect">
            <a:avLst/>
          </a:prstGeom>
        </p:spPr>
      </p:pic>
      <p:pic>
        <p:nvPicPr>
          <p:cNvPr id="211" name="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243242" y="6647430"/>
            <a:ext cx="1790819" cy="522740"/>
          </a:xfrm>
          <a:prstGeom prst="rect">
            <a:avLst/>
          </a:prstGeom>
        </p:spPr>
      </p:pic>
      <p:pic>
        <p:nvPicPr>
          <p:cNvPr id="213" name="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692524" y="11699602"/>
            <a:ext cx="1790818" cy="522740"/>
          </a:xfrm>
          <a:prstGeom prst="rect">
            <a:avLst/>
          </a:prstGeom>
        </p:spPr>
      </p:pic>
      <p:pic>
        <p:nvPicPr>
          <p:cNvPr id="215" name="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4124257" y="11607679"/>
            <a:ext cx="1790819" cy="522740"/>
          </a:xfrm>
          <a:prstGeom prst="rect">
            <a:avLst/>
          </a:prstGeom>
        </p:spPr>
      </p:pic>
      <p:pic>
        <p:nvPicPr>
          <p:cNvPr id="217" name="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1243242" y="11607679"/>
            <a:ext cx="1790819" cy="522740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SFA trie</a:t>
            </a:r>
          </a:p>
        </p:txBody>
      </p:sp>
      <p:sp>
        <p:nvSpPr>
          <p:cNvPr id="221" name="Shape 221"/>
          <p:cNvSpPr/>
          <p:nvPr>
            <p:ph type="body" idx="1"/>
          </p:nvPr>
        </p:nvSpPr>
        <p:spPr>
          <a:xfrm>
            <a:off x="3548062" y="4196953"/>
            <a:ext cx="6775330" cy="8893969"/>
          </a:xfrm>
          <a:prstGeom prst="rect">
            <a:avLst/>
          </a:prstGeom>
        </p:spPr>
        <p:txBody>
          <a:bodyPr anchor="t"/>
          <a:lstStyle/>
          <a:p>
            <a:pPr lvl="0" marL="444901" indent="-444901" defTabSz="373887">
              <a:spcBef>
                <a:spcPts val="2600"/>
              </a:spcBef>
              <a:defRPr sz="1800"/>
            </a:pPr>
            <a:r>
              <a:rPr sz="3328"/>
              <a:t>Is a prefix tree over the SFA words.</a:t>
            </a:r>
            <a:endParaRPr sz="3328"/>
          </a:p>
          <a:p>
            <a:pPr lvl="0" marL="444901" indent="-444901" defTabSz="373887">
              <a:spcBef>
                <a:spcPts val="2600"/>
              </a:spcBef>
              <a:defRPr sz="1800"/>
            </a:pPr>
            <a:r>
              <a:rPr sz="3328"/>
              <a:t>Properties:</a:t>
            </a:r>
            <a:endParaRPr sz="3328"/>
          </a:p>
          <a:p>
            <a:pPr lvl="1" marL="770021" indent="-444901" defTabSz="373887">
              <a:spcBef>
                <a:spcPts val="2600"/>
              </a:spcBef>
              <a:defRPr sz="1800"/>
            </a:pPr>
            <a:r>
              <a:rPr sz="3328"/>
              <a:t>Controlled Fanout using Alphabet size.</a:t>
            </a:r>
            <a:endParaRPr sz="3328"/>
          </a:p>
          <a:p>
            <a:pPr lvl="1" marL="770021" indent="-444901" defTabSz="373887">
              <a:spcBef>
                <a:spcPts val="2600"/>
              </a:spcBef>
              <a:defRPr sz="1800"/>
            </a:pPr>
            <a:r>
              <a:rPr sz="3328"/>
              <a:t>Simple split criterion using next symbol.</a:t>
            </a:r>
            <a:endParaRPr sz="3328"/>
          </a:p>
          <a:p>
            <a:pPr lvl="1" marL="770021" indent="-444901" defTabSz="373887">
              <a:spcBef>
                <a:spcPts val="2600"/>
              </a:spcBef>
              <a:defRPr sz="1800"/>
            </a:pPr>
            <a:r>
              <a:rPr sz="3328"/>
              <a:t>Controlled depth limited by word length.</a:t>
            </a:r>
            <a:endParaRPr sz="3328"/>
          </a:p>
          <a:p>
            <a:pPr lvl="0" marL="444901" indent="-444901" defTabSz="373887">
              <a:spcBef>
                <a:spcPts val="2600"/>
              </a:spcBef>
              <a:defRPr sz="1800"/>
            </a:pPr>
            <a:r>
              <a:rPr sz="3328"/>
              <a:t>Allows for bulk loading.</a:t>
            </a:r>
            <a:endParaRPr sz="3328"/>
          </a:p>
          <a:p>
            <a:pPr lvl="0" marL="444901" indent="-444901" defTabSz="373887">
              <a:spcBef>
                <a:spcPts val="2600"/>
              </a:spcBef>
              <a:defRPr sz="1800"/>
            </a:pPr>
            <a:r>
              <a:rPr sz="3328"/>
              <a:t>Does not degenerate with length of the SFA words.</a:t>
            </a:r>
          </a:p>
        </p:txBody>
      </p:sp>
      <p:pic>
        <p:nvPicPr>
          <p:cNvPr id="222" name="sfa_tri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04702" y="4380328"/>
            <a:ext cx="14430679" cy="85272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SFA trie vs iSAX index</a:t>
            </a:r>
          </a:p>
        </p:txBody>
      </p:sp>
      <p:pic>
        <p:nvPicPr>
          <p:cNvPr id="225" name="io_benchmark_tim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3981" y="4572000"/>
            <a:ext cx="10116686" cy="6322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o_benchmark_ts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66320" y="4572000"/>
            <a:ext cx="10116687" cy="63229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Time Series Similarity Models</a:t>
            </a:r>
          </a:p>
        </p:txBody>
      </p:sp>
      <p:sp>
        <p:nvSpPr>
          <p:cNvPr id="229" name="Shape 229"/>
          <p:cNvSpPr/>
          <p:nvPr>
            <p:ph type="body" idx="4294967295"/>
          </p:nvPr>
        </p:nvSpPr>
        <p:spPr>
          <a:xfrm>
            <a:off x="3548062" y="7161736"/>
            <a:ext cx="17287876" cy="5929186"/>
          </a:xfrm>
          <a:prstGeom prst="rect">
            <a:avLst/>
          </a:prstGeom>
        </p:spPr>
        <p:txBody>
          <a:bodyPr anchor="t"/>
          <a:lstStyle/>
          <a:p>
            <a:pPr lvl="0">
              <a:defRPr sz="1800"/>
            </a:pPr>
            <a:r>
              <a:rPr sz="5200"/>
              <a:t>Shotgun Distance, MLDM 2014.</a:t>
            </a:r>
            <a:endParaRPr sz="5200"/>
          </a:p>
          <a:p>
            <a:pPr lvl="0">
              <a:defRPr sz="1800"/>
            </a:pPr>
            <a:r>
              <a:rPr sz="5200"/>
              <a:t>Bag-Of-SFA-Symbols (BOSS), DMKD 2014.</a:t>
            </a:r>
            <a:endParaRPr sz="5200"/>
          </a:p>
          <a:p>
            <a:pPr lvl="0">
              <a:defRPr sz="1800"/>
            </a:pPr>
            <a:r>
              <a:rPr sz="5200"/>
              <a:t>Bag-Of-SFA-Symbols in Vector Space (BOSS), Submitted 2015.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roup 233"/>
          <p:cNvGrpSpPr/>
          <p:nvPr/>
        </p:nvGrpSpPr>
        <p:grpSpPr>
          <a:xfrm>
            <a:off x="16029128" y="1062870"/>
            <a:ext cx="7251048" cy="5943601"/>
            <a:chOff x="-177800" y="-114300"/>
            <a:chExt cx="7251047" cy="5943600"/>
          </a:xfrm>
        </p:grpSpPr>
        <p:pic>
          <p:nvPicPr>
            <p:cNvPr id="232" name="ed_dtw.pdf"/>
            <p:cNvPicPr/>
            <p:nvPr/>
          </p:nvPicPr>
          <p:blipFill>
            <a:blip r:embed="rId2">
              <a:extLst/>
            </a:blip>
            <a:srcRect l="0" t="0" r="49726" b="0"/>
            <a:stretch>
              <a:fillRect/>
            </a:stretch>
          </p:blipFill>
          <p:spPr>
            <a:xfrm>
              <a:off x="0" y="0"/>
              <a:ext cx="6895448" cy="5486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1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77800" y="-114300"/>
              <a:ext cx="7251048" cy="5943600"/>
            </a:xfrm>
            <a:prstGeom prst="rect">
              <a:avLst/>
            </a:prstGeom>
            <a:effectLst/>
          </p:spPr>
        </p:pic>
      </p:grpSp>
      <p:grpSp>
        <p:nvGrpSpPr>
          <p:cNvPr id="236" name="Group 236"/>
          <p:cNvGrpSpPr/>
          <p:nvPr/>
        </p:nvGrpSpPr>
        <p:grpSpPr>
          <a:xfrm>
            <a:off x="16071943" y="7687904"/>
            <a:ext cx="7165418" cy="5943601"/>
            <a:chOff x="-177800" y="-114300"/>
            <a:chExt cx="7165416" cy="5943600"/>
          </a:xfrm>
        </p:grpSpPr>
        <p:pic>
          <p:nvPicPr>
            <p:cNvPr id="235" name="ed_dtw.pdf"/>
            <p:cNvPicPr/>
            <p:nvPr/>
          </p:nvPicPr>
          <p:blipFill>
            <a:blip r:embed="rId2">
              <a:extLst/>
            </a:blip>
            <a:srcRect l="50351" t="0" r="0" b="0"/>
            <a:stretch>
              <a:fillRect/>
            </a:stretch>
          </p:blipFill>
          <p:spPr>
            <a:xfrm>
              <a:off x="0" y="0"/>
              <a:ext cx="6809817" cy="5486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4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77800" y="-114300"/>
              <a:ext cx="7165417" cy="5943600"/>
            </a:xfrm>
            <a:prstGeom prst="rect">
              <a:avLst/>
            </a:prstGeom>
            <a:effectLst/>
          </p:spPr>
        </p:pic>
      </p:grpSp>
      <p:sp>
        <p:nvSpPr>
          <p:cNvPr id="237" name="Shape 2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pc="-170" sz="8550"/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70" sz="8550">
                <a:solidFill>
                  <a:srgbClr val="314864"/>
                </a:solidFill>
              </a:rPr>
              <a:t>Time Series Similarity</a:t>
            </a:r>
          </a:p>
        </p:txBody>
      </p:sp>
      <p:sp>
        <p:nvSpPr>
          <p:cNvPr id="238" name="Shape 238"/>
          <p:cNvSpPr/>
          <p:nvPr>
            <p:ph type="body" idx="1"/>
          </p:nvPr>
        </p:nvSpPr>
        <p:spPr>
          <a:xfrm>
            <a:off x="3548062" y="4196953"/>
            <a:ext cx="11060605" cy="889396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The similarity of two time series is commonly defined by a distance measure.</a:t>
            </a:r>
            <a:endParaRPr sz="4200"/>
          </a:p>
          <a:p>
            <a:pPr lvl="0">
              <a:defRPr sz="1800"/>
            </a:pPr>
            <a:r>
              <a:rPr sz="4200"/>
              <a:t>Two time series are similar, if they are within a small distance.</a:t>
            </a:r>
            <a:endParaRPr sz="4200"/>
          </a:p>
          <a:p>
            <a:pPr lvl="0">
              <a:defRPr sz="1800"/>
            </a:pPr>
            <a:r>
              <a:rPr sz="4200"/>
              <a:t>Common distance measures are:</a:t>
            </a:r>
            <a:endParaRPr sz="4200"/>
          </a:p>
          <a:p>
            <a:pPr lvl="1">
              <a:defRPr sz="1800"/>
            </a:pPr>
            <a:r>
              <a:rPr sz="4200"/>
              <a:t>Dynamic Time Warping (DTW)</a:t>
            </a:r>
            <a:endParaRPr sz="4200"/>
          </a:p>
          <a:p>
            <a:pPr lvl="1">
              <a:defRPr sz="1800"/>
            </a:pPr>
            <a:r>
              <a:rPr sz="4200"/>
              <a:t>Euclidean Distance (ED)</a:t>
            </a:r>
          </a:p>
        </p:txBody>
      </p:sp>
      <p:grpSp>
        <p:nvGrpSpPr>
          <p:cNvPr id="241" name="Group 241"/>
          <p:cNvGrpSpPr/>
          <p:nvPr/>
        </p:nvGrpSpPr>
        <p:grpSpPr>
          <a:xfrm>
            <a:off x="17251364" y="122684"/>
            <a:ext cx="4806578" cy="981076"/>
            <a:chOff x="-31749" y="-31749"/>
            <a:chExt cx="4806577" cy="981075"/>
          </a:xfrm>
        </p:grpSpPr>
        <p:sp>
          <p:nvSpPr>
            <p:cNvPr id="240" name="Shape 240"/>
            <p:cNvSpPr/>
            <p:nvPr/>
          </p:nvSpPr>
          <p:spPr>
            <a:xfrm>
              <a:off x="0" y="0"/>
              <a:ext cx="4743078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Euclidean Distance</a:t>
              </a:r>
            </a:p>
          </p:txBody>
        </p:sp>
        <p:pic>
          <p:nvPicPr>
            <p:cNvPr id="239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31750" y="-31750"/>
              <a:ext cx="4806579" cy="981076"/>
            </a:xfrm>
            <a:prstGeom prst="rect">
              <a:avLst/>
            </a:prstGeom>
            <a:effectLst/>
          </p:spPr>
        </p:pic>
      </p:grpSp>
      <p:grpSp>
        <p:nvGrpSpPr>
          <p:cNvPr id="244" name="Group 244"/>
          <p:cNvGrpSpPr/>
          <p:nvPr/>
        </p:nvGrpSpPr>
        <p:grpSpPr>
          <a:xfrm>
            <a:off x="18876827" y="6751734"/>
            <a:ext cx="1555652" cy="981076"/>
            <a:chOff x="-31750" y="-31749"/>
            <a:chExt cx="1555650" cy="981075"/>
          </a:xfrm>
        </p:grpSpPr>
        <p:sp>
          <p:nvSpPr>
            <p:cNvPr id="243" name="Shape 243"/>
            <p:cNvSpPr/>
            <p:nvPr/>
          </p:nvSpPr>
          <p:spPr>
            <a:xfrm>
              <a:off x="0" y="0"/>
              <a:ext cx="1492151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DTW</a:t>
              </a:r>
            </a:p>
          </p:txBody>
        </p:sp>
        <p:pic>
          <p:nvPicPr>
            <p:cNvPr id="242" name="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31750" y="-31750"/>
              <a:ext cx="1555651" cy="98107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roup 248"/>
          <p:cNvGrpSpPr/>
          <p:nvPr/>
        </p:nvGrpSpPr>
        <p:grpSpPr>
          <a:xfrm>
            <a:off x="4324061" y="1899793"/>
            <a:ext cx="4438088" cy="10297417"/>
            <a:chOff x="-177800" y="-114300"/>
            <a:chExt cx="4438087" cy="10297416"/>
          </a:xfrm>
        </p:grpSpPr>
        <p:pic>
          <p:nvPicPr>
            <p:cNvPr id="247" name="model_comparison.pdf"/>
            <p:cNvPicPr/>
            <p:nvPr/>
          </p:nvPicPr>
          <p:blipFill>
            <a:blip r:embed="rId2">
              <a:extLst/>
            </a:blip>
            <a:srcRect l="0" t="0" r="75291" b="0"/>
            <a:stretch>
              <a:fillRect/>
            </a:stretch>
          </p:blipFill>
          <p:spPr>
            <a:xfrm>
              <a:off x="0" y="0"/>
              <a:ext cx="4082488" cy="98402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6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77800" y="-114300"/>
              <a:ext cx="4438088" cy="10297417"/>
            </a:xfrm>
            <a:prstGeom prst="rect">
              <a:avLst/>
            </a:prstGeom>
            <a:effectLst/>
          </p:spPr>
        </p:pic>
      </p:grpSp>
      <p:grpSp>
        <p:nvGrpSpPr>
          <p:cNvPr id="251" name="Group 251"/>
          <p:cNvGrpSpPr/>
          <p:nvPr/>
        </p:nvGrpSpPr>
        <p:grpSpPr>
          <a:xfrm>
            <a:off x="4879163" y="438150"/>
            <a:ext cx="2603960" cy="981075"/>
            <a:chOff x="-31750" y="-31749"/>
            <a:chExt cx="2603959" cy="981075"/>
          </a:xfrm>
        </p:grpSpPr>
        <p:sp>
          <p:nvSpPr>
            <p:cNvPr id="250" name="Shape 250"/>
            <p:cNvSpPr/>
            <p:nvPr/>
          </p:nvSpPr>
          <p:spPr>
            <a:xfrm>
              <a:off x="0" y="0"/>
              <a:ext cx="2540459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Raw Data</a:t>
              </a:r>
            </a:p>
          </p:txBody>
        </p:sp>
        <p:pic>
          <p:nvPicPr>
            <p:cNvPr id="249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31750" y="-31750"/>
              <a:ext cx="2603960" cy="98107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roup 255"/>
          <p:cNvGrpSpPr/>
          <p:nvPr/>
        </p:nvGrpSpPr>
        <p:grpSpPr>
          <a:xfrm>
            <a:off x="8448035" y="438150"/>
            <a:ext cx="4571133" cy="981075"/>
            <a:chOff x="-31750" y="-31749"/>
            <a:chExt cx="4571131" cy="981075"/>
          </a:xfrm>
        </p:grpSpPr>
        <p:sp>
          <p:nvSpPr>
            <p:cNvPr id="254" name="Shape 254"/>
            <p:cNvSpPr/>
            <p:nvPr/>
          </p:nvSpPr>
          <p:spPr>
            <a:xfrm>
              <a:off x="0" y="0"/>
              <a:ext cx="4507632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Shotgun Distance </a:t>
              </a:r>
            </a:p>
          </p:txBody>
        </p:sp>
        <p:pic>
          <p:nvPicPr>
            <p:cNvPr id="253" name="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31750" y="-31750"/>
              <a:ext cx="4571132" cy="981076"/>
            </a:xfrm>
            <a:prstGeom prst="rect">
              <a:avLst/>
            </a:prstGeom>
            <a:effectLst/>
          </p:spPr>
        </p:pic>
      </p:grpSp>
      <p:grpSp>
        <p:nvGrpSpPr>
          <p:cNvPr id="258" name="Group 258"/>
          <p:cNvGrpSpPr/>
          <p:nvPr/>
        </p:nvGrpSpPr>
        <p:grpSpPr>
          <a:xfrm>
            <a:off x="4324061" y="1899793"/>
            <a:ext cx="8540280" cy="10297417"/>
            <a:chOff x="-177800" y="-114300"/>
            <a:chExt cx="8540278" cy="10297416"/>
          </a:xfrm>
        </p:grpSpPr>
        <p:pic>
          <p:nvPicPr>
            <p:cNvPr id="257" name="model_comparison.pdf"/>
            <p:cNvPicPr/>
            <p:nvPr/>
          </p:nvPicPr>
          <p:blipFill>
            <a:blip r:embed="rId3">
              <a:extLst/>
            </a:blip>
            <a:srcRect l="0" t="0" r="50464" b="0"/>
            <a:stretch>
              <a:fillRect/>
            </a:stretch>
          </p:blipFill>
          <p:spPr>
            <a:xfrm>
              <a:off x="0" y="0"/>
              <a:ext cx="8184679" cy="98402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6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77800" y="-114300"/>
              <a:ext cx="8540279" cy="10297417"/>
            </a:xfrm>
            <a:prstGeom prst="rect">
              <a:avLst/>
            </a:prstGeom>
            <a:effectLst/>
          </p:spPr>
        </p:pic>
      </p:grpSp>
      <p:pic>
        <p:nvPicPr>
          <p:cNvPr id="259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50787" y="1788718"/>
            <a:ext cx="4765629" cy="11795464"/>
          </a:xfrm>
          <a:prstGeom prst="rect">
            <a:avLst/>
          </a:prstGeom>
        </p:spPr>
      </p:pic>
      <p:grpSp>
        <p:nvGrpSpPr>
          <p:cNvPr id="263" name="Group 263"/>
          <p:cNvGrpSpPr/>
          <p:nvPr/>
        </p:nvGrpSpPr>
        <p:grpSpPr>
          <a:xfrm>
            <a:off x="4879163" y="438150"/>
            <a:ext cx="2603960" cy="981075"/>
            <a:chOff x="-31750" y="-31749"/>
            <a:chExt cx="2603959" cy="981075"/>
          </a:xfrm>
        </p:grpSpPr>
        <p:sp>
          <p:nvSpPr>
            <p:cNvPr id="262" name="Shape 262"/>
            <p:cNvSpPr/>
            <p:nvPr/>
          </p:nvSpPr>
          <p:spPr>
            <a:xfrm>
              <a:off x="0" y="0"/>
              <a:ext cx="2540459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Raw Data</a:t>
              </a:r>
            </a:p>
          </p:txBody>
        </p:sp>
        <p:pic>
          <p:nvPicPr>
            <p:cNvPr id="261" name="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31750" y="-31750"/>
              <a:ext cx="2603960" cy="981076"/>
            </a:xfrm>
            <a:prstGeom prst="rect">
              <a:avLst/>
            </a:prstGeom>
            <a:effectLst/>
          </p:spPr>
        </p:pic>
      </p:grpSp>
      <p:grpSp>
        <p:nvGrpSpPr>
          <p:cNvPr id="266" name="Group 266"/>
          <p:cNvGrpSpPr/>
          <p:nvPr/>
        </p:nvGrpSpPr>
        <p:grpSpPr>
          <a:xfrm>
            <a:off x="8860977" y="12196471"/>
            <a:ext cx="3745249" cy="981076"/>
            <a:chOff x="-31749" y="-31749"/>
            <a:chExt cx="3745247" cy="981075"/>
          </a:xfrm>
        </p:grpSpPr>
        <p:sp>
          <p:nvSpPr>
            <p:cNvPr id="265" name="Shape 265"/>
            <p:cNvSpPr/>
            <p:nvPr/>
          </p:nvSpPr>
          <p:spPr>
            <a:xfrm>
              <a:off x="0" y="0"/>
              <a:ext cx="3681748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alignment-free</a:t>
              </a:r>
            </a:p>
          </p:txBody>
        </p:sp>
        <p:pic>
          <p:nvPicPr>
            <p:cNvPr id="264" name="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-31750"/>
              <a:ext cx="3745248" cy="98107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roup 270"/>
          <p:cNvGrpSpPr/>
          <p:nvPr/>
        </p:nvGrpSpPr>
        <p:grpSpPr>
          <a:xfrm>
            <a:off x="13984079" y="438150"/>
            <a:ext cx="1587687" cy="981075"/>
            <a:chOff x="-31749" y="-31749"/>
            <a:chExt cx="1587685" cy="981075"/>
          </a:xfrm>
        </p:grpSpPr>
        <p:sp>
          <p:nvSpPr>
            <p:cNvPr id="269" name="Shape 269"/>
            <p:cNvSpPr/>
            <p:nvPr/>
          </p:nvSpPr>
          <p:spPr>
            <a:xfrm>
              <a:off x="0" y="0"/>
              <a:ext cx="1524187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BOSS</a:t>
              </a:r>
            </a:p>
          </p:txBody>
        </p:sp>
        <p:pic>
          <p:nvPicPr>
            <p:cNvPr id="268" name="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31750" y="-31750"/>
              <a:ext cx="1587686" cy="981076"/>
            </a:xfrm>
            <a:prstGeom prst="rect">
              <a:avLst/>
            </a:prstGeom>
            <a:effectLst/>
          </p:spPr>
        </p:pic>
      </p:grpSp>
      <p:grpSp>
        <p:nvGrpSpPr>
          <p:cNvPr id="273" name="Group 273"/>
          <p:cNvGrpSpPr/>
          <p:nvPr/>
        </p:nvGrpSpPr>
        <p:grpSpPr>
          <a:xfrm>
            <a:off x="8448035" y="438150"/>
            <a:ext cx="4571133" cy="981075"/>
            <a:chOff x="-31750" y="-31749"/>
            <a:chExt cx="4571131" cy="981075"/>
          </a:xfrm>
        </p:grpSpPr>
        <p:sp>
          <p:nvSpPr>
            <p:cNvPr id="272" name="Shape 272"/>
            <p:cNvSpPr/>
            <p:nvPr/>
          </p:nvSpPr>
          <p:spPr>
            <a:xfrm>
              <a:off x="0" y="0"/>
              <a:ext cx="4507632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Shotgun Distance </a:t>
              </a:r>
            </a:p>
          </p:txBody>
        </p:sp>
        <p:pic>
          <p:nvPicPr>
            <p:cNvPr id="271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1750" y="-31750"/>
              <a:ext cx="4571132" cy="981076"/>
            </a:xfrm>
            <a:prstGeom prst="rect">
              <a:avLst/>
            </a:prstGeom>
            <a:effectLst/>
          </p:spPr>
        </p:pic>
      </p:grpSp>
      <p:grpSp>
        <p:nvGrpSpPr>
          <p:cNvPr id="276" name="Group 276"/>
          <p:cNvGrpSpPr/>
          <p:nvPr/>
        </p:nvGrpSpPr>
        <p:grpSpPr>
          <a:xfrm>
            <a:off x="4324061" y="1899793"/>
            <a:ext cx="12694004" cy="10297417"/>
            <a:chOff x="-177799" y="-114300"/>
            <a:chExt cx="12694002" cy="10297416"/>
          </a:xfrm>
        </p:grpSpPr>
        <p:pic>
          <p:nvPicPr>
            <p:cNvPr id="275" name="model_comparison.pdf"/>
            <p:cNvPicPr/>
            <p:nvPr/>
          </p:nvPicPr>
          <p:blipFill>
            <a:blip r:embed="rId4">
              <a:extLst/>
            </a:blip>
            <a:srcRect l="0" t="0" r="25325" b="0"/>
            <a:stretch>
              <a:fillRect/>
            </a:stretch>
          </p:blipFill>
          <p:spPr>
            <a:xfrm>
              <a:off x="0" y="0"/>
              <a:ext cx="12338403" cy="98402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4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77800" y="-114300"/>
              <a:ext cx="12694003" cy="10297417"/>
            </a:xfrm>
            <a:prstGeom prst="rect">
              <a:avLst/>
            </a:prstGeom>
            <a:effectLst/>
          </p:spPr>
        </p:pic>
      </p:grpSp>
      <p:pic>
        <p:nvPicPr>
          <p:cNvPr id="277" name="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614982" y="1766730"/>
            <a:ext cx="4765628" cy="11795465"/>
          </a:xfrm>
          <a:prstGeom prst="rect">
            <a:avLst/>
          </a:prstGeom>
        </p:spPr>
      </p:pic>
      <p:grpSp>
        <p:nvGrpSpPr>
          <p:cNvPr id="281" name="Group 281"/>
          <p:cNvGrpSpPr/>
          <p:nvPr/>
        </p:nvGrpSpPr>
        <p:grpSpPr>
          <a:xfrm>
            <a:off x="4879163" y="438150"/>
            <a:ext cx="2603960" cy="981075"/>
            <a:chOff x="-31750" y="-31749"/>
            <a:chExt cx="2603959" cy="981075"/>
          </a:xfrm>
        </p:grpSpPr>
        <p:sp>
          <p:nvSpPr>
            <p:cNvPr id="280" name="Shape 280"/>
            <p:cNvSpPr/>
            <p:nvPr/>
          </p:nvSpPr>
          <p:spPr>
            <a:xfrm>
              <a:off x="0" y="0"/>
              <a:ext cx="2540459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Raw Data</a:t>
              </a:r>
            </a:p>
          </p:txBody>
        </p:sp>
        <p:pic>
          <p:nvPicPr>
            <p:cNvPr id="279" name="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-31750"/>
              <a:ext cx="2603960" cy="981076"/>
            </a:xfrm>
            <a:prstGeom prst="rect">
              <a:avLst/>
            </a:prstGeom>
            <a:effectLst/>
          </p:spPr>
        </p:pic>
      </p:grpSp>
      <p:grpSp>
        <p:nvGrpSpPr>
          <p:cNvPr id="284" name="Group 284"/>
          <p:cNvGrpSpPr/>
          <p:nvPr/>
        </p:nvGrpSpPr>
        <p:grpSpPr>
          <a:xfrm>
            <a:off x="12945668" y="12196471"/>
            <a:ext cx="3664509" cy="981076"/>
            <a:chOff x="-31750" y="-31749"/>
            <a:chExt cx="3664508" cy="981075"/>
          </a:xfrm>
        </p:grpSpPr>
        <p:sp>
          <p:nvSpPr>
            <p:cNvPr id="283" name="Shape 283"/>
            <p:cNvSpPr/>
            <p:nvPr/>
          </p:nvSpPr>
          <p:spPr>
            <a:xfrm>
              <a:off x="0" y="0"/>
              <a:ext cx="3601009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+ noise-robust</a:t>
              </a:r>
            </a:p>
          </p:txBody>
        </p:sp>
        <p:pic>
          <p:nvPicPr>
            <p:cNvPr id="282" name="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31750" y="-31750"/>
              <a:ext cx="3664509" cy="981076"/>
            </a:xfrm>
            <a:prstGeom prst="rect">
              <a:avLst/>
            </a:prstGeom>
            <a:effectLst/>
          </p:spPr>
        </p:pic>
      </p:grpSp>
      <p:grpSp>
        <p:nvGrpSpPr>
          <p:cNvPr id="287" name="Group 287"/>
          <p:cNvGrpSpPr/>
          <p:nvPr/>
        </p:nvGrpSpPr>
        <p:grpSpPr>
          <a:xfrm>
            <a:off x="8860977" y="12196471"/>
            <a:ext cx="3745249" cy="981076"/>
            <a:chOff x="-31749" y="-31749"/>
            <a:chExt cx="3745247" cy="981075"/>
          </a:xfrm>
        </p:grpSpPr>
        <p:sp>
          <p:nvSpPr>
            <p:cNvPr id="286" name="Shape 286"/>
            <p:cNvSpPr/>
            <p:nvPr/>
          </p:nvSpPr>
          <p:spPr>
            <a:xfrm>
              <a:off x="0" y="0"/>
              <a:ext cx="3681748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alignment-free</a:t>
              </a:r>
            </a:p>
          </p:txBody>
        </p:sp>
        <p:pic>
          <p:nvPicPr>
            <p:cNvPr id="285" name="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31750" y="-31750"/>
              <a:ext cx="3745248" cy="98107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roup 291"/>
          <p:cNvGrpSpPr/>
          <p:nvPr/>
        </p:nvGrpSpPr>
        <p:grpSpPr>
          <a:xfrm>
            <a:off x="17879491" y="438150"/>
            <a:ext cx="2386224" cy="981075"/>
            <a:chOff x="-31749" y="-31749"/>
            <a:chExt cx="2386223" cy="981075"/>
          </a:xfrm>
        </p:grpSpPr>
        <p:sp>
          <p:nvSpPr>
            <p:cNvPr id="290" name="Shape 290"/>
            <p:cNvSpPr/>
            <p:nvPr/>
          </p:nvSpPr>
          <p:spPr>
            <a:xfrm>
              <a:off x="0" y="0"/>
              <a:ext cx="2322724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BOSS VS</a:t>
              </a:r>
            </a:p>
          </p:txBody>
        </p:sp>
        <p:pic>
          <p:nvPicPr>
            <p:cNvPr id="289" name="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31750" y="-31750"/>
              <a:ext cx="2386224" cy="981076"/>
            </a:xfrm>
            <a:prstGeom prst="rect">
              <a:avLst/>
            </a:prstGeom>
            <a:effectLst/>
          </p:spPr>
        </p:pic>
      </p:grpSp>
      <p:grpSp>
        <p:nvGrpSpPr>
          <p:cNvPr id="294" name="Group 294"/>
          <p:cNvGrpSpPr/>
          <p:nvPr/>
        </p:nvGrpSpPr>
        <p:grpSpPr>
          <a:xfrm>
            <a:off x="13984079" y="438150"/>
            <a:ext cx="1587687" cy="981075"/>
            <a:chOff x="-31749" y="-31749"/>
            <a:chExt cx="1587685" cy="981075"/>
          </a:xfrm>
        </p:grpSpPr>
        <p:sp>
          <p:nvSpPr>
            <p:cNvPr id="293" name="Shape 293"/>
            <p:cNvSpPr/>
            <p:nvPr/>
          </p:nvSpPr>
          <p:spPr>
            <a:xfrm>
              <a:off x="0" y="0"/>
              <a:ext cx="1524187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BOSS</a:t>
              </a:r>
            </a:p>
          </p:txBody>
        </p:sp>
        <p:pic>
          <p:nvPicPr>
            <p:cNvPr id="292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1750" y="-31750"/>
              <a:ext cx="1587686" cy="981076"/>
            </a:xfrm>
            <a:prstGeom prst="rect">
              <a:avLst/>
            </a:prstGeom>
            <a:effectLst/>
          </p:spPr>
        </p:pic>
      </p:grpSp>
      <p:grpSp>
        <p:nvGrpSpPr>
          <p:cNvPr id="297" name="Group 297"/>
          <p:cNvGrpSpPr/>
          <p:nvPr/>
        </p:nvGrpSpPr>
        <p:grpSpPr>
          <a:xfrm>
            <a:off x="8448035" y="438150"/>
            <a:ext cx="4571133" cy="981075"/>
            <a:chOff x="-31750" y="-31749"/>
            <a:chExt cx="4571131" cy="981075"/>
          </a:xfrm>
        </p:grpSpPr>
        <p:sp>
          <p:nvSpPr>
            <p:cNvPr id="296" name="Shape 296"/>
            <p:cNvSpPr/>
            <p:nvPr/>
          </p:nvSpPr>
          <p:spPr>
            <a:xfrm>
              <a:off x="0" y="0"/>
              <a:ext cx="4507632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Shotgun Distance </a:t>
              </a:r>
            </a:p>
          </p:txBody>
        </p:sp>
        <p:pic>
          <p:nvPicPr>
            <p:cNvPr id="295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31750" y="-31750"/>
              <a:ext cx="4571132" cy="981076"/>
            </a:xfrm>
            <a:prstGeom prst="rect">
              <a:avLst/>
            </a:prstGeom>
            <a:effectLst/>
          </p:spPr>
        </p:pic>
      </p:grpSp>
      <p:grpSp>
        <p:nvGrpSpPr>
          <p:cNvPr id="300" name="Group 300"/>
          <p:cNvGrpSpPr/>
          <p:nvPr/>
        </p:nvGrpSpPr>
        <p:grpSpPr>
          <a:xfrm>
            <a:off x="4324061" y="1899793"/>
            <a:ext cx="16878476" cy="10297417"/>
            <a:chOff x="-177800" y="-114300"/>
            <a:chExt cx="16878475" cy="10297416"/>
          </a:xfrm>
        </p:grpSpPr>
        <p:pic>
          <p:nvPicPr>
            <p:cNvPr id="299" name="model_comparison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6522876" cy="98402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8" name="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77800" y="-114300"/>
              <a:ext cx="16878476" cy="10297417"/>
            </a:xfrm>
            <a:prstGeom prst="rect">
              <a:avLst/>
            </a:prstGeom>
            <a:effectLst/>
          </p:spPr>
        </p:pic>
      </p:grpSp>
      <p:pic>
        <p:nvPicPr>
          <p:cNvPr id="301" name="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689789" y="1722755"/>
            <a:ext cx="4765628" cy="11795465"/>
          </a:xfrm>
          <a:prstGeom prst="rect">
            <a:avLst/>
          </a:prstGeom>
        </p:spPr>
      </p:pic>
      <p:grpSp>
        <p:nvGrpSpPr>
          <p:cNvPr id="305" name="Group 305"/>
          <p:cNvGrpSpPr/>
          <p:nvPr/>
        </p:nvGrpSpPr>
        <p:grpSpPr>
          <a:xfrm>
            <a:off x="4879163" y="438150"/>
            <a:ext cx="2603960" cy="981075"/>
            <a:chOff x="-31750" y="-31749"/>
            <a:chExt cx="2603959" cy="981075"/>
          </a:xfrm>
        </p:grpSpPr>
        <p:sp>
          <p:nvSpPr>
            <p:cNvPr id="304" name="Shape 304"/>
            <p:cNvSpPr/>
            <p:nvPr/>
          </p:nvSpPr>
          <p:spPr>
            <a:xfrm>
              <a:off x="0" y="0"/>
              <a:ext cx="2540459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Raw Data</a:t>
              </a:r>
            </a:p>
          </p:txBody>
        </p:sp>
        <p:pic>
          <p:nvPicPr>
            <p:cNvPr id="303" name="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31750" y="-31750"/>
              <a:ext cx="2603960" cy="981076"/>
            </a:xfrm>
            <a:prstGeom prst="rect">
              <a:avLst/>
            </a:prstGeom>
            <a:effectLst/>
          </p:spPr>
        </p:pic>
      </p:grpSp>
      <p:grpSp>
        <p:nvGrpSpPr>
          <p:cNvPr id="308" name="Group 308"/>
          <p:cNvGrpSpPr/>
          <p:nvPr/>
        </p:nvGrpSpPr>
        <p:grpSpPr>
          <a:xfrm>
            <a:off x="17774400" y="12196471"/>
            <a:ext cx="2596407" cy="981076"/>
            <a:chOff x="-31749" y="-31749"/>
            <a:chExt cx="2596405" cy="981075"/>
          </a:xfrm>
        </p:grpSpPr>
        <p:sp>
          <p:nvSpPr>
            <p:cNvPr id="307" name="Shape 307"/>
            <p:cNvSpPr/>
            <p:nvPr/>
          </p:nvSpPr>
          <p:spPr>
            <a:xfrm>
              <a:off x="0" y="0"/>
              <a:ext cx="2532906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+ scalable</a:t>
              </a:r>
            </a:p>
          </p:txBody>
        </p:sp>
        <p:pic>
          <p:nvPicPr>
            <p:cNvPr id="306" name="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31750" y="-31750"/>
              <a:ext cx="2596406" cy="981076"/>
            </a:xfrm>
            <a:prstGeom prst="rect">
              <a:avLst/>
            </a:prstGeom>
            <a:effectLst/>
          </p:spPr>
        </p:pic>
      </p:grpSp>
      <p:grpSp>
        <p:nvGrpSpPr>
          <p:cNvPr id="311" name="Group 311"/>
          <p:cNvGrpSpPr/>
          <p:nvPr/>
        </p:nvGrpSpPr>
        <p:grpSpPr>
          <a:xfrm>
            <a:off x="12945668" y="12196471"/>
            <a:ext cx="3664509" cy="981076"/>
            <a:chOff x="-31750" y="-31749"/>
            <a:chExt cx="3664508" cy="981075"/>
          </a:xfrm>
        </p:grpSpPr>
        <p:sp>
          <p:nvSpPr>
            <p:cNvPr id="310" name="Shape 310"/>
            <p:cNvSpPr/>
            <p:nvPr/>
          </p:nvSpPr>
          <p:spPr>
            <a:xfrm>
              <a:off x="0" y="0"/>
              <a:ext cx="3601009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+ noise-robust</a:t>
              </a:r>
            </a:p>
          </p:txBody>
        </p:sp>
        <p:pic>
          <p:nvPicPr>
            <p:cNvPr id="309" name="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31750" y="-31750"/>
              <a:ext cx="3664509" cy="981076"/>
            </a:xfrm>
            <a:prstGeom prst="rect">
              <a:avLst/>
            </a:prstGeom>
            <a:effectLst/>
          </p:spPr>
        </p:pic>
      </p:grpSp>
      <p:grpSp>
        <p:nvGrpSpPr>
          <p:cNvPr id="314" name="Group 314"/>
          <p:cNvGrpSpPr/>
          <p:nvPr/>
        </p:nvGrpSpPr>
        <p:grpSpPr>
          <a:xfrm>
            <a:off x="8860977" y="12196471"/>
            <a:ext cx="3745249" cy="981076"/>
            <a:chOff x="-31749" y="-31749"/>
            <a:chExt cx="3745247" cy="981075"/>
          </a:xfrm>
        </p:grpSpPr>
        <p:sp>
          <p:nvSpPr>
            <p:cNvPr id="313" name="Shape 313"/>
            <p:cNvSpPr/>
            <p:nvPr/>
          </p:nvSpPr>
          <p:spPr>
            <a:xfrm>
              <a:off x="0" y="0"/>
              <a:ext cx="3681748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alignment-free</a:t>
              </a:r>
            </a:p>
          </p:txBody>
        </p:sp>
        <p:pic>
          <p:nvPicPr>
            <p:cNvPr id="312" name="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31750" y="-31750"/>
              <a:ext cx="3745248" cy="98107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54990">
              <a:defRPr spc="0" sz="1800">
                <a:solidFill>
                  <a:srgbClr val="000000"/>
                </a:solidFill>
              </a:defRPr>
            </a:pPr>
            <a:r>
              <a:rPr spc="-170" sz="8550">
                <a:solidFill>
                  <a:srgbClr val="314864"/>
                </a:solidFill>
              </a:rPr>
              <a:t>Shotgun Ensemble </a:t>
            </a:r>
            <a:endParaRPr spc="-170" sz="8550">
              <a:solidFill>
                <a:srgbClr val="314864"/>
              </a:solidFill>
            </a:endParaRPr>
          </a:p>
          <a:p>
            <a:pPr lvl="0" defTabSz="554990">
              <a:defRPr spc="0" sz="1800">
                <a:solidFill>
                  <a:srgbClr val="000000"/>
                </a:solidFill>
              </a:defRPr>
            </a:pPr>
            <a:r>
              <a:rPr spc="-170" sz="8550">
                <a:solidFill>
                  <a:srgbClr val="314864"/>
                </a:solidFill>
              </a:rPr>
              <a:t>Model &amp; Distance</a:t>
            </a:r>
          </a:p>
        </p:txBody>
      </p:sp>
      <p:sp>
        <p:nvSpPr>
          <p:cNvPr id="317" name="Shape 317"/>
          <p:cNvSpPr/>
          <p:nvPr>
            <p:ph type="body" idx="1"/>
          </p:nvPr>
        </p:nvSpPr>
        <p:spPr>
          <a:xfrm>
            <a:off x="3548062" y="4196953"/>
            <a:ext cx="17162862" cy="3344657"/>
          </a:xfrm>
          <a:prstGeom prst="rect">
            <a:avLst/>
          </a:prstGeom>
        </p:spPr>
        <p:txBody>
          <a:bodyPr anchor="t"/>
          <a:lstStyle/>
          <a:p>
            <a:pPr lvl="0" marL="549174" indent="-549174" defTabSz="461518">
              <a:spcBef>
                <a:spcPts val="3300"/>
              </a:spcBef>
              <a:defRPr sz="1800"/>
            </a:pPr>
            <a:r>
              <a:rPr sz="4108"/>
              <a:t>There is an over-dependence on preprocessed time series data to smoothen the data, and extract aligned and equal length patterns.</a:t>
            </a:r>
            <a:endParaRPr sz="4108"/>
          </a:p>
          <a:p>
            <a:pPr lvl="0" marL="549174" indent="-549174" defTabSz="461518">
              <a:spcBef>
                <a:spcPts val="3300"/>
              </a:spcBef>
              <a:defRPr sz="1800"/>
            </a:pPr>
            <a:r>
              <a:rPr sz="4108"/>
              <a:t>Idea: Align characteristic patterns like heartbeats in ECG signals or gait cycles in gait styles.</a:t>
            </a:r>
          </a:p>
        </p:txBody>
      </p:sp>
      <p:grpSp>
        <p:nvGrpSpPr>
          <p:cNvPr id="320" name="Group 320"/>
          <p:cNvGrpSpPr/>
          <p:nvPr/>
        </p:nvGrpSpPr>
        <p:grpSpPr>
          <a:xfrm>
            <a:off x="5674788" y="8381904"/>
            <a:ext cx="15034603" cy="5207033"/>
            <a:chOff x="-177800" y="-114300"/>
            <a:chExt cx="15034601" cy="5207032"/>
          </a:xfrm>
        </p:grpSpPr>
        <p:pic>
          <p:nvPicPr>
            <p:cNvPr id="319" name="dendrogram_Generated_TRAIN_tru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679002" cy="47498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8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77800" y="-114300"/>
              <a:ext cx="15034602" cy="520703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Similarity</a:t>
            </a:r>
          </a:p>
        </p:txBody>
      </p:sp>
      <p:sp>
        <p:nvSpPr>
          <p:cNvPr id="56" name="Shape 56"/>
          <p:cNvSpPr/>
          <p:nvPr>
            <p:ph type="body" idx="1"/>
          </p:nvPr>
        </p:nvSpPr>
        <p:spPr>
          <a:xfrm>
            <a:off x="3548062" y="4196953"/>
            <a:ext cx="10609898" cy="8893969"/>
          </a:xfrm>
          <a:prstGeom prst="rect">
            <a:avLst/>
          </a:prstGeom>
        </p:spPr>
        <p:txBody>
          <a:bodyPr anchor="t"/>
          <a:lstStyle/>
          <a:p>
            <a:pPr lvl="0">
              <a:defRPr sz="1800"/>
            </a:pPr>
            <a:r>
              <a:rPr sz="5200"/>
              <a:t>A human has an intuitive understanding of the similarity of two objects (time series):</a:t>
            </a:r>
            <a:endParaRPr sz="5200"/>
          </a:p>
          <a:p>
            <a:pPr lvl="1" marL="1503947" indent="-868947">
              <a:buClrTx/>
              <a:buSzPct val="100000"/>
              <a:buFontTx/>
              <a:buAutoNum type="alphaUcPeriod" startAt="1"/>
              <a:defRPr sz="1800"/>
            </a:pPr>
            <a:r>
              <a:rPr sz="5200"/>
              <a:t>Extract an </a:t>
            </a:r>
            <a:r>
              <a:rPr b="1" sz="5200"/>
              <a:t>abstract shape</a:t>
            </a:r>
            <a:r>
              <a:rPr sz="5200"/>
              <a:t> from the time series and 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18989640" y="2857595"/>
            <a:ext cx="4438089" cy="10297417"/>
            <a:chOff x="-177800" y="-114300"/>
            <a:chExt cx="4438087" cy="10297416"/>
          </a:xfrm>
        </p:grpSpPr>
        <p:pic>
          <p:nvPicPr>
            <p:cNvPr id="58" name="model_comparison.pdf"/>
            <p:cNvPicPr/>
            <p:nvPr/>
          </p:nvPicPr>
          <p:blipFill>
            <a:blip r:embed="rId2">
              <a:extLst/>
            </a:blip>
            <a:srcRect l="0" t="0" r="75291" b="0"/>
            <a:stretch>
              <a:fillRect/>
            </a:stretch>
          </p:blipFill>
          <p:spPr>
            <a:xfrm>
              <a:off x="0" y="0"/>
              <a:ext cx="4082488" cy="98402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77800" y="-114300"/>
              <a:ext cx="4438088" cy="10297417"/>
            </a:xfrm>
            <a:prstGeom prst="rect">
              <a:avLst/>
            </a:prstGeom>
            <a:effectLst/>
          </p:spPr>
        </p:pic>
      </p:grpSp>
      <p:pic>
        <p:nvPicPr>
          <p:cNvPr id="60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84146" y="2939121"/>
            <a:ext cx="5049077" cy="3273735"/>
          </a:xfrm>
          <a:prstGeom prst="rect">
            <a:avLst/>
          </a:prstGeom>
        </p:spPr>
      </p:pic>
      <p:pic>
        <p:nvPicPr>
          <p:cNvPr id="62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613259" y="6232303"/>
            <a:ext cx="5049077" cy="3273735"/>
          </a:xfrm>
          <a:prstGeom prst="rect">
            <a:avLst/>
          </a:prstGeom>
        </p:spPr>
      </p:pic>
      <p:pic>
        <p:nvPicPr>
          <p:cNvPr id="64" name="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613259" y="9525486"/>
            <a:ext cx="5049077" cy="3434174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16499986" y="3298457"/>
            <a:ext cx="1400424" cy="981076"/>
            <a:chOff x="-31750" y="-31749"/>
            <a:chExt cx="1400423" cy="981075"/>
          </a:xfrm>
        </p:grpSpPr>
        <p:sp>
          <p:nvSpPr>
            <p:cNvPr id="67" name="Shape 67"/>
            <p:cNvSpPr/>
            <p:nvPr/>
          </p:nvSpPr>
          <p:spPr>
            <a:xfrm>
              <a:off x="0" y="0"/>
              <a:ext cx="1336924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Bells</a:t>
              </a:r>
            </a:p>
          </p:txBody>
        </p:sp>
        <p:pic>
          <p:nvPicPr>
            <p:cNvPr id="66" name="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-31750"/>
              <a:ext cx="1400423" cy="981076"/>
            </a:xfrm>
            <a:prstGeom prst="rect">
              <a:avLst/>
            </a:prstGeom>
            <a:effectLst/>
          </p:spPr>
        </p:pic>
      </p:grpSp>
      <p:grpSp>
        <p:nvGrpSpPr>
          <p:cNvPr id="71" name="Group 71"/>
          <p:cNvGrpSpPr/>
          <p:nvPr/>
        </p:nvGrpSpPr>
        <p:grpSpPr>
          <a:xfrm>
            <a:off x="15901995" y="6591640"/>
            <a:ext cx="2596407" cy="981076"/>
            <a:chOff x="-31749" y="-31749"/>
            <a:chExt cx="2596405" cy="981075"/>
          </a:xfrm>
        </p:grpSpPr>
        <p:sp>
          <p:nvSpPr>
            <p:cNvPr id="70" name="Shape 70"/>
            <p:cNvSpPr/>
            <p:nvPr/>
          </p:nvSpPr>
          <p:spPr>
            <a:xfrm>
              <a:off x="0" y="0"/>
              <a:ext cx="2532906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Cylinders</a:t>
              </a:r>
            </a:p>
          </p:txBody>
        </p:sp>
        <p:pic>
          <p:nvPicPr>
            <p:cNvPr id="69" name="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31750" y="-31750"/>
              <a:ext cx="2596406" cy="981076"/>
            </a:xfrm>
            <a:prstGeom prst="rect">
              <a:avLst/>
            </a:prstGeom>
            <a:effectLst/>
          </p:spPr>
        </p:pic>
      </p:grpSp>
      <p:grpSp>
        <p:nvGrpSpPr>
          <p:cNvPr id="74" name="Group 74"/>
          <p:cNvGrpSpPr/>
          <p:nvPr/>
        </p:nvGrpSpPr>
        <p:grpSpPr>
          <a:xfrm>
            <a:off x="16120902" y="9884822"/>
            <a:ext cx="2158592" cy="981076"/>
            <a:chOff x="-31749" y="-31749"/>
            <a:chExt cx="2158590" cy="981075"/>
          </a:xfrm>
        </p:grpSpPr>
        <p:sp>
          <p:nvSpPr>
            <p:cNvPr id="73" name="Shape 73"/>
            <p:cNvSpPr/>
            <p:nvPr/>
          </p:nvSpPr>
          <p:spPr>
            <a:xfrm>
              <a:off x="0" y="0"/>
              <a:ext cx="2095091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Funnels</a:t>
              </a:r>
            </a:p>
          </p:txBody>
        </p:sp>
        <p:pic>
          <p:nvPicPr>
            <p:cNvPr id="72" name="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31750" y="-31750"/>
              <a:ext cx="2158591" cy="98107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shotgun_distance_toe_segmentation1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722152" y="505614"/>
            <a:ext cx="16939697" cy="12704772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3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2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roup 326"/>
          <p:cNvGrpSpPr/>
          <p:nvPr/>
        </p:nvGrpSpPr>
        <p:grpSpPr>
          <a:xfrm>
            <a:off x="3373772" y="1135242"/>
            <a:ext cx="9707267" cy="2325337"/>
            <a:chOff x="-177800" y="-114300"/>
            <a:chExt cx="9707265" cy="2325335"/>
          </a:xfrm>
        </p:grpSpPr>
        <p:pic>
          <p:nvPicPr>
            <p:cNvPr id="325" name="pasted-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351666" cy="18681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4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77800" y="-114300"/>
              <a:ext cx="9707266" cy="2325336"/>
            </a:xfrm>
            <a:prstGeom prst="rect">
              <a:avLst/>
            </a:prstGeom>
            <a:effectLst/>
          </p:spPr>
        </p:pic>
      </p:grpSp>
      <p:grpSp>
        <p:nvGrpSpPr>
          <p:cNvPr id="329" name="Group 329"/>
          <p:cNvGrpSpPr/>
          <p:nvPr/>
        </p:nvGrpSpPr>
        <p:grpSpPr>
          <a:xfrm>
            <a:off x="15201723" y="1122637"/>
            <a:ext cx="5356205" cy="11485014"/>
            <a:chOff x="-210798" y="-114299"/>
            <a:chExt cx="5356204" cy="11485012"/>
          </a:xfrm>
        </p:grpSpPr>
        <p:pic>
          <p:nvPicPr>
            <p:cNvPr id="328" name="bossVSM_tf_idf.pdf"/>
            <p:cNvPicPr/>
            <p:nvPr/>
          </p:nvPicPr>
          <p:blipFill>
            <a:blip r:embed="rId4">
              <a:extLst/>
            </a:blip>
            <a:srcRect l="0" t="0" r="66372" b="0"/>
            <a:stretch>
              <a:fillRect/>
            </a:stretch>
          </p:blipFill>
          <p:spPr>
            <a:xfrm>
              <a:off x="0" y="0"/>
              <a:ext cx="4967607" cy="110278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7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10798" y="-114300"/>
              <a:ext cx="5356205" cy="11485014"/>
            </a:xfrm>
            <a:prstGeom prst="rect">
              <a:avLst/>
            </a:prstGeom>
            <a:effectLst/>
          </p:spPr>
        </p:pic>
      </p:grpSp>
      <p:sp>
        <p:nvSpPr>
          <p:cNvPr id="330" name="Shape 330"/>
          <p:cNvSpPr/>
          <p:nvPr/>
        </p:nvSpPr>
        <p:spPr>
          <a:xfrm>
            <a:off x="4262437" y="6406182"/>
            <a:ext cx="9735059" cy="3011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rPr>
              <a:t>1-NN Shotgun</a:t>
            </a:r>
            <a:endParaRPr spc="-180" sz="9000">
              <a:solidFill>
                <a:srgbClr val="314864"/>
              </a:solidFill>
              <a:latin typeface="+mn-lt"/>
              <a:ea typeface="+mn-ea"/>
              <a:cs typeface="+mn-cs"/>
              <a:sym typeface="Didot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rPr>
              <a:t>Ensemble Distance</a:t>
            </a:r>
          </a:p>
        </p:txBody>
      </p:sp>
      <p:pic>
        <p:nvPicPr>
          <p:cNvPr id="331" name="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200202" y="2141101"/>
            <a:ext cx="1888370" cy="299399"/>
          </a:xfrm>
          <a:prstGeom prst="rect">
            <a:avLst/>
          </a:prstGeom>
        </p:spPr>
      </p:pic>
      <p:sp>
        <p:nvSpPr>
          <p:cNvPr id="333" name="Shape 333"/>
          <p:cNvSpPr/>
          <p:nvPr/>
        </p:nvSpPr>
        <p:spPr>
          <a:xfrm>
            <a:off x="13264142" y="1508129"/>
            <a:ext cx="1399742" cy="156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4200">
                <a:solidFill>
                  <a:srgbClr val="324863"/>
                </a:solidFill>
              </a:rPr>
              <a:t>find </a:t>
            </a:r>
            <a:endParaRPr b="1" sz="4200">
              <a:solidFill>
                <a:srgbClr val="32486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4200">
                <a:solidFill>
                  <a:srgbClr val="324863"/>
                </a:solidFill>
              </a:rPr>
              <a:t>label</a:t>
            </a:r>
          </a:p>
        </p:txBody>
      </p:sp>
      <p:sp>
        <p:nvSpPr>
          <p:cNvPr id="334" name="Shape 334"/>
          <p:cNvSpPr/>
          <p:nvPr/>
        </p:nvSpPr>
        <p:spPr>
          <a:xfrm>
            <a:off x="8290594" y="126603"/>
            <a:ext cx="4623843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/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200">
                <a:solidFill>
                  <a:srgbClr val="324863"/>
                </a:solidFill>
              </a:rPr>
              <a:t>Disjoint Windows</a:t>
            </a:r>
          </a:p>
        </p:txBody>
      </p:sp>
      <p:sp>
        <p:nvSpPr>
          <p:cNvPr id="335" name="Shape 335"/>
          <p:cNvSpPr/>
          <p:nvPr/>
        </p:nvSpPr>
        <p:spPr>
          <a:xfrm>
            <a:off x="16948980" y="12610306"/>
            <a:ext cx="1861693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324863"/>
                </a:solidFill>
              </a:rPr>
              <a:t>O(Nn</a:t>
            </a:r>
            <a:r>
              <a:rPr baseline="31999" sz="4200">
                <a:solidFill>
                  <a:srgbClr val="324863"/>
                </a:solidFill>
              </a:rPr>
              <a:t>2</a:t>
            </a:r>
            <a:r>
              <a:rPr sz="4200">
                <a:solidFill>
                  <a:srgbClr val="324863"/>
                </a:solidFill>
              </a:rPr>
              <a:t>)</a:t>
            </a:r>
          </a:p>
        </p:txBody>
      </p: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Bag-Of-SFA-Symbols (BOSS)</a:t>
            </a:r>
          </a:p>
        </p:txBody>
      </p:sp>
      <p:sp>
        <p:nvSpPr>
          <p:cNvPr id="338" name="Shape 338"/>
          <p:cNvSpPr/>
          <p:nvPr>
            <p:ph type="body" idx="1"/>
          </p:nvPr>
        </p:nvSpPr>
        <p:spPr>
          <a:xfrm>
            <a:off x="3548062" y="4196953"/>
            <a:ext cx="8962128" cy="8893969"/>
          </a:xfrm>
          <a:prstGeom prst="rect">
            <a:avLst/>
          </a:prstGeom>
        </p:spPr>
        <p:txBody>
          <a:bodyPr anchor="t"/>
          <a:lstStyle/>
          <a:p>
            <a:pPr lvl="0" marL="639545" indent="-639545" defTabSz="537463">
              <a:spcBef>
                <a:spcPts val="3800"/>
              </a:spcBef>
              <a:defRPr sz="1800"/>
            </a:pPr>
            <a:r>
              <a:rPr sz="4784"/>
              <a:t>Raw time series data may be recorded at variable lengths, be noisy, or are composed of repetitive substructures. </a:t>
            </a:r>
            <a:endParaRPr sz="4784"/>
          </a:p>
          <a:p>
            <a:pPr lvl="0" marL="639545" indent="-639545" defTabSz="537463">
              <a:spcBef>
                <a:spcPts val="3800"/>
              </a:spcBef>
              <a:defRPr sz="1800"/>
            </a:pPr>
            <a:r>
              <a:rPr sz="4784"/>
              <a:t>Idea: Add robustness to noise</a:t>
            </a:r>
            <a:endParaRPr sz="4784"/>
          </a:p>
          <a:p>
            <a:pPr lvl="1" marL="1106905" indent="-639545" defTabSz="537463">
              <a:spcBef>
                <a:spcPts val="3800"/>
              </a:spcBef>
              <a:defRPr sz="1800"/>
            </a:pPr>
            <a:r>
              <a:rPr sz="4784"/>
              <a:t>Low pass filter: Approximation </a:t>
            </a:r>
            <a:endParaRPr sz="4784"/>
          </a:p>
          <a:p>
            <a:pPr lvl="1" marL="1106905" indent="-639545" defTabSz="537463">
              <a:spcBef>
                <a:spcPts val="3800"/>
              </a:spcBef>
              <a:defRPr sz="1800"/>
            </a:pPr>
            <a:r>
              <a:rPr sz="4784"/>
              <a:t>String Representation: Quantization</a:t>
            </a:r>
          </a:p>
        </p:txBody>
      </p:sp>
      <p:grpSp>
        <p:nvGrpSpPr>
          <p:cNvPr id="341" name="Group 341"/>
          <p:cNvGrpSpPr/>
          <p:nvPr/>
        </p:nvGrpSpPr>
        <p:grpSpPr>
          <a:xfrm>
            <a:off x="12791292" y="8698648"/>
            <a:ext cx="7869235" cy="3347061"/>
            <a:chOff x="-177800" y="-114299"/>
            <a:chExt cx="7869234" cy="3347059"/>
          </a:xfrm>
        </p:grpSpPr>
        <p:pic>
          <p:nvPicPr>
            <p:cNvPr id="340" name="workflow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513635" cy="288986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9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77800" y="-114300"/>
              <a:ext cx="7869235" cy="3347060"/>
            </a:xfrm>
            <a:prstGeom prst="rect">
              <a:avLst/>
            </a:prstGeom>
            <a:effectLst/>
          </p:spPr>
        </p:pic>
      </p:grpSp>
      <p:grpSp>
        <p:nvGrpSpPr>
          <p:cNvPr id="344" name="Group 344"/>
          <p:cNvGrpSpPr/>
          <p:nvPr/>
        </p:nvGrpSpPr>
        <p:grpSpPr>
          <a:xfrm>
            <a:off x="12791292" y="4299477"/>
            <a:ext cx="7869235" cy="3603705"/>
            <a:chOff x="-177800" y="-114300"/>
            <a:chExt cx="7869234" cy="3603704"/>
          </a:xfrm>
        </p:grpSpPr>
        <p:pic>
          <p:nvPicPr>
            <p:cNvPr id="343" name="boss_CBF_nois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513635" cy="31465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2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77800" y="-114300"/>
              <a:ext cx="7869235" cy="360370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boss_model_animation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721743" y="387743"/>
            <a:ext cx="12940514" cy="12940514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roup 350"/>
          <p:cNvGrpSpPr/>
          <p:nvPr/>
        </p:nvGrpSpPr>
        <p:grpSpPr>
          <a:xfrm>
            <a:off x="16832949" y="1185145"/>
            <a:ext cx="5337719" cy="11485013"/>
            <a:chOff x="-177800" y="-114299"/>
            <a:chExt cx="5337717" cy="11485012"/>
          </a:xfrm>
        </p:grpSpPr>
        <p:pic>
          <p:nvPicPr>
            <p:cNvPr id="349" name="bossVSM_tf_idf.pdf"/>
            <p:cNvPicPr/>
            <p:nvPr/>
          </p:nvPicPr>
          <p:blipFill>
            <a:blip r:embed="rId2">
              <a:extLst/>
            </a:blip>
            <a:srcRect l="32527" t="0" r="33746" b="0"/>
            <a:stretch>
              <a:fillRect/>
            </a:stretch>
          </p:blipFill>
          <p:spPr>
            <a:xfrm>
              <a:off x="0" y="0"/>
              <a:ext cx="4982118" cy="110278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8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77800" y="-114300"/>
              <a:ext cx="5337718" cy="11485014"/>
            </a:xfrm>
            <a:prstGeom prst="rect">
              <a:avLst/>
            </a:prstGeom>
            <a:effectLst/>
          </p:spPr>
        </p:pic>
      </p:grpSp>
      <p:grpSp>
        <p:nvGrpSpPr>
          <p:cNvPr id="353" name="Group 353"/>
          <p:cNvGrpSpPr/>
          <p:nvPr/>
        </p:nvGrpSpPr>
        <p:grpSpPr>
          <a:xfrm>
            <a:off x="3407041" y="1135242"/>
            <a:ext cx="9640729" cy="2325337"/>
            <a:chOff x="-177800" y="-114300"/>
            <a:chExt cx="9640727" cy="2325335"/>
          </a:xfrm>
        </p:grpSpPr>
        <p:pic>
          <p:nvPicPr>
            <p:cNvPr id="352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285128" cy="18681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1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77800" y="-114300"/>
              <a:ext cx="9640728" cy="2325336"/>
            </a:xfrm>
            <a:prstGeom prst="rect">
              <a:avLst/>
            </a:prstGeom>
            <a:effectLst/>
          </p:spPr>
        </p:pic>
      </p:grpSp>
      <p:pic>
        <p:nvPicPr>
          <p:cNvPr id="354" name="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176548" y="2148244"/>
            <a:ext cx="1888371" cy="299400"/>
          </a:xfrm>
          <a:prstGeom prst="rect">
            <a:avLst/>
          </a:prstGeom>
        </p:spPr>
      </p:pic>
      <p:sp>
        <p:nvSpPr>
          <p:cNvPr id="356" name="Shape 356"/>
          <p:cNvSpPr/>
          <p:nvPr/>
        </p:nvSpPr>
        <p:spPr>
          <a:xfrm>
            <a:off x="13744514" y="1515272"/>
            <a:ext cx="2717615" cy="156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4200">
                <a:solidFill>
                  <a:srgbClr val="324863"/>
                </a:solidFill>
              </a:rPr>
              <a:t>Euclidean</a:t>
            </a:r>
            <a:endParaRPr b="1" sz="4200">
              <a:solidFill>
                <a:srgbClr val="32486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4200">
                <a:solidFill>
                  <a:srgbClr val="324863"/>
                </a:solidFill>
              </a:rPr>
              <a:t>distance</a:t>
            </a:r>
          </a:p>
        </p:txBody>
      </p:sp>
      <p:sp>
        <p:nvSpPr>
          <p:cNvPr id="357" name="Shape 357"/>
          <p:cNvSpPr/>
          <p:nvPr/>
        </p:nvSpPr>
        <p:spPr>
          <a:xfrm>
            <a:off x="7820614" y="126603"/>
            <a:ext cx="5563804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/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200">
                <a:solidFill>
                  <a:srgbClr val="324863"/>
                </a:solidFill>
              </a:rPr>
              <a:t>Bag of Patterns Model</a:t>
            </a:r>
          </a:p>
        </p:txBody>
      </p:sp>
      <p:sp>
        <p:nvSpPr>
          <p:cNvPr id="358" name="Shape 358"/>
          <p:cNvSpPr/>
          <p:nvPr/>
        </p:nvSpPr>
        <p:spPr>
          <a:xfrm>
            <a:off x="18515049" y="189110"/>
            <a:ext cx="1992004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/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200">
                <a:solidFill>
                  <a:srgbClr val="324863"/>
                </a:solidFill>
              </a:rPr>
              <a:t>Dataset</a:t>
            </a:r>
          </a:p>
        </p:txBody>
      </p:sp>
      <p:sp>
        <p:nvSpPr>
          <p:cNvPr id="359" name="Shape 359"/>
          <p:cNvSpPr/>
          <p:nvPr/>
        </p:nvSpPr>
        <p:spPr>
          <a:xfrm>
            <a:off x="4262437" y="6406182"/>
            <a:ext cx="6468365" cy="3011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rPr>
              <a:t>1-NN BOSS</a:t>
            </a:r>
            <a:endParaRPr spc="-180" sz="9000">
              <a:solidFill>
                <a:srgbClr val="314864"/>
              </a:solidFill>
              <a:latin typeface="+mn-lt"/>
              <a:ea typeface="+mn-ea"/>
              <a:cs typeface="+mn-cs"/>
              <a:sym typeface="Didot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rPr>
              <a:t>Distance</a:t>
            </a:r>
          </a:p>
        </p:txBody>
      </p:sp>
      <p:sp>
        <p:nvSpPr>
          <p:cNvPr id="360" name="Shape 360"/>
          <p:cNvSpPr/>
          <p:nvPr/>
        </p:nvSpPr>
        <p:spPr>
          <a:xfrm>
            <a:off x="18669105" y="12672814"/>
            <a:ext cx="1683892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324863"/>
                </a:solidFill>
              </a:rPr>
              <a:t>O(Nn)</a:t>
            </a:r>
          </a:p>
        </p:txBody>
      </p:sp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BOSS in Vector Space (BOSS VS)</a:t>
            </a:r>
          </a:p>
        </p:txBody>
      </p:sp>
      <p:sp>
        <p:nvSpPr>
          <p:cNvPr id="363" name="Shape 363"/>
          <p:cNvSpPr/>
          <p:nvPr>
            <p:ph type="body" idx="1"/>
          </p:nvPr>
        </p:nvSpPr>
        <p:spPr>
          <a:xfrm>
            <a:off x="3548062" y="4196953"/>
            <a:ext cx="8357072" cy="8893969"/>
          </a:xfrm>
          <a:prstGeom prst="rect">
            <a:avLst/>
          </a:prstGeom>
        </p:spPr>
        <p:txBody>
          <a:bodyPr anchor="t"/>
          <a:lstStyle/>
          <a:p>
            <a:pPr lvl="0" marL="688206" indent="-688206" defTabSz="578358">
              <a:spcBef>
                <a:spcPts val="4100"/>
              </a:spcBef>
              <a:defRPr sz="1800"/>
            </a:pPr>
            <a:r>
              <a:rPr sz="5148"/>
              <a:t>Accurate classifiers have unreasonable train and test times.</a:t>
            </a:r>
            <a:endParaRPr sz="5148"/>
          </a:p>
          <a:p>
            <a:pPr lvl="0" marL="688206" indent="-688206" defTabSz="578358">
              <a:spcBef>
                <a:spcPts val="4100"/>
              </a:spcBef>
              <a:defRPr sz="1800"/>
            </a:pPr>
            <a:r>
              <a:rPr sz="5148"/>
              <a:t>Big Data and Real-time analytics require for fast train and test times.</a:t>
            </a:r>
            <a:endParaRPr sz="5148"/>
          </a:p>
          <a:p>
            <a:pPr lvl="0" marL="688206" indent="-688206" defTabSz="578358">
              <a:spcBef>
                <a:spcPts val="4100"/>
              </a:spcBef>
              <a:defRPr sz="1800"/>
            </a:pPr>
            <a:r>
              <a:rPr sz="5148"/>
              <a:t>Idea: build a model for each class as opposed to each time series.</a:t>
            </a:r>
          </a:p>
        </p:txBody>
      </p:sp>
      <p:grpSp>
        <p:nvGrpSpPr>
          <p:cNvPr id="366" name="Group 366"/>
          <p:cNvGrpSpPr/>
          <p:nvPr/>
        </p:nvGrpSpPr>
        <p:grpSpPr>
          <a:xfrm>
            <a:off x="12063514" y="10435448"/>
            <a:ext cx="9107689" cy="2917627"/>
            <a:chOff x="-177800" y="-114300"/>
            <a:chExt cx="9107688" cy="2917626"/>
          </a:xfrm>
        </p:grpSpPr>
        <p:pic>
          <p:nvPicPr>
            <p:cNvPr id="365" name="workflow_bossvs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752089" cy="24604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4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77800" y="-114300"/>
              <a:ext cx="9107689" cy="2917627"/>
            </a:xfrm>
            <a:prstGeom prst="rect">
              <a:avLst/>
            </a:prstGeom>
            <a:effectLst/>
          </p:spPr>
        </p:pic>
      </p:grpSp>
      <p:grpSp>
        <p:nvGrpSpPr>
          <p:cNvPr id="369" name="Group 369"/>
          <p:cNvGrpSpPr/>
          <p:nvPr/>
        </p:nvGrpSpPr>
        <p:grpSpPr>
          <a:xfrm>
            <a:off x="11949332" y="3743452"/>
            <a:ext cx="9336052" cy="6432891"/>
            <a:chOff x="-177800" y="-114300"/>
            <a:chExt cx="9336051" cy="6432890"/>
          </a:xfrm>
        </p:grpSpPr>
        <p:pic>
          <p:nvPicPr>
            <p:cNvPr id="368" name="plot_scalability_startlight_curves.csv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980452" cy="59756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7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77800" y="-114300"/>
              <a:ext cx="9336052" cy="643289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roup 373"/>
          <p:cNvGrpSpPr/>
          <p:nvPr/>
        </p:nvGrpSpPr>
        <p:grpSpPr>
          <a:xfrm>
            <a:off x="3582541" y="3221329"/>
            <a:ext cx="9640729" cy="2325336"/>
            <a:chOff x="-177800" y="-114300"/>
            <a:chExt cx="9640727" cy="2325335"/>
          </a:xfrm>
        </p:grpSpPr>
        <p:pic>
          <p:nvPicPr>
            <p:cNvPr id="372" name="pasted-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285128" cy="18681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1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77800" y="-114300"/>
              <a:ext cx="9640728" cy="2325336"/>
            </a:xfrm>
            <a:prstGeom prst="rect">
              <a:avLst/>
            </a:prstGeom>
            <a:effectLst/>
          </p:spPr>
        </p:pic>
      </p:grpSp>
      <p:pic>
        <p:nvPicPr>
          <p:cNvPr id="374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01751" y="4227187"/>
            <a:ext cx="1888371" cy="299400"/>
          </a:xfrm>
          <a:prstGeom prst="rect">
            <a:avLst/>
          </a:prstGeom>
        </p:spPr>
      </p:pic>
      <p:sp>
        <p:nvSpPr>
          <p:cNvPr id="376" name="Shape 376"/>
          <p:cNvSpPr/>
          <p:nvPr/>
        </p:nvSpPr>
        <p:spPr>
          <a:xfrm>
            <a:off x="13665691" y="3601359"/>
            <a:ext cx="2525664" cy="156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4200">
                <a:solidFill>
                  <a:srgbClr val="324863"/>
                </a:solidFill>
              </a:rPr>
              <a:t>cosine</a:t>
            </a:r>
            <a:endParaRPr b="1" sz="4200">
              <a:solidFill>
                <a:srgbClr val="32486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4200">
                <a:solidFill>
                  <a:srgbClr val="324863"/>
                </a:solidFill>
              </a:rPr>
              <a:t>similarity</a:t>
            </a:r>
          </a:p>
        </p:txBody>
      </p:sp>
      <p:sp>
        <p:nvSpPr>
          <p:cNvPr id="377" name="Shape 377"/>
          <p:cNvSpPr/>
          <p:nvPr/>
        </p:nvSpPr>
        <p:spPr>
          <a:xfrm>
            <a:off x="8025675" y="2212689"/>
            <a:ext cx="5504682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/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200">
                <a:solidFill>
                  <a:srgbClr val="324863"/>
                </a:solidFill>
              </a:rPr>
              <a:t>Bag of Patterns model</a:t>
            </a:r>
          </a:p>
        </p:txBody>
      </p:sp>
      <p:sp>
        <p:nvSpPr>
          <p:cNvPr id="378" name="Shape 378"/>
          <p:cNvSpPr/>
          <p:nvPr/>
        </p:nvSpPr>
        <p:spPr>
          <a:xfrm>
            <a:off x="18508654" y="2184565"/>
            <a:ext cx="1962052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/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200">
                <a:solidFill>
                  <a:srgbClr val="324863"/>
                </a:solidFill>
              </a:rPr>
              <a:t>Classes</a:t>
            </a:r>
          </a:p>
        </p:txBody>
      </p:sp>
      <p:sp>
        <p:nvSpPr>
          <p:cNvPr id="379" name="Shape 379"/>
          <p:cNvSpPr/>
          <p:nvPr/>
        </p:nvSpPr>
        <p:spPr>
          <a:xfrm>
            <a:off x="4437937" y="8492269"/>
            <a:ext cx="8190866" cy="301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rPr>
              <a:t>1-NN BOSS VS</a:t>
            </a:r>
            <a:endParaRPr spc="-180" sz="9000">
              <a:solidFill>
                <a:srgbClr val="314864"/>
              </a:solidFill>
              <a:latin typeface="+mn-lt"/>
              <a:ea typeface="+mn-ea"/>
              <a:cs typeface="+mn-cs"/>
              <a:sym typeface="Didot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rPr>
              <a:t>Distance</a:t>
            </a:r>
          </a:p>
        </p:txBody>
      </p:sp>
      <p:sp>
        <p:nvSpPr>
          <p:cNvPr id="380" name="Shape 380"/>
          <p:cNvSpPr/>
          <p:nvPr/>
        </p:nvSpPr>
        <p:spPr>
          <a:xfrm>
            <a:off x="19023288" y="10222187"/>
            <a:ext cx="1240607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324863"/>
                </a:solidFill>
              </a:rPr>
              <a:t>O(n)</a:t>
            </a:r>
          </a:p>
        </p:txBody>
      </p:sp>
      <p:grpSp>
        <p:nvGrpSpPr>
          <p:cNvPr id="383" name="Group 383"/>
          <p:cNvGrpSpPr/>
          <p:nvPr/>
        </p:nvGrpSpPr>
        <p:grpSpPr>
          <a:xfrm>
            <a:off x="16633777" y="3056908"/>
            <a:ext cx="5602035" cy="7147012"/>
            <a:chOff x="-177800" y="-114300"/>
            <a:chExt cx="5602034" cy="7147011"/>
          </a:xfrm>
        </p:grpSpPr>
        <p:pic>
          <p:nvPicPr>
            <p:cNvPr id="382" name="classifiers2.pdf"/>
            <p:cNvPicPr/>
            <p:nvPr/>
          </p:nvPicPr>
          <p:blipFill>
            <a:blip r:embed="rId5">
              <a:extLst/>
            </a:blip>
            <a:srcRect l="74543" t="13185" r="0" b="40523"/>
            <a:stretch>
              <a:fillRect/>
            </a:stretch>
          </p:blipFill>
          <p:spPr>
            <a:xfrm>
              <a:off x="0" y="0"/>
              <a:ext cx="5246434" cy="66898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1" name="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77800" y="-114300"/>
              <a:ext cx="5602034" cy="714701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Time Series Data Analytics</a:t>
            </a:r>
          </a:p>
        </p:txBody>
      </p:sp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pc="-170" sz="8550"/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70" sz="8550">
                <a:solidFill>
                  <a:srgbClr val="314864"/>
                </a:solidFill>
              </a:rPr>
              <a:t>Time Series Classification</a:t>
            </a:r>
          </a:p>
        </p:txBody>
      </p:sp>
      <p:sp>
        <p:nvSpPr>
          <p:cNvPr id="388" name="Shape 388"/>
          <p:cNvSpPr/>
          <p:nvPr>
            <p:ph type="body" idx="1"/>
          </p:nvPr>
        </p:nvSpPr>
        <p:spPr>
          <a:xfrm>
            <a:off x="3548062" y="4196953"/>
            <a:ext cx="11263337" cy="6594435"/>
          </a:xfrm>
          <a:prstGeom prst="rect">
            <a:avLst/>
          </a:prstGeom>
        </p:spPr>
        <p:txBody>
          <a:bodyPr anchor="t"/>
          <a:lstStyle/>
          <a:p>
            <a:pPr lvl="0">
              <a:defRPr sz="1800"/>
            </a:pPr>
            <a:r>
              <a:rPr sz="4200"/>
              <a:t>Time series classification aims at assigning a class label to an unlabeled </a:t>
            </a:r>
            <a:r>
              <a:rPr i="1" sz="4200"/>
              <a:t>query</a:t>
            </a:r>
            <a:r>
              <a:rPr sz="4200"/>
              <a:t> time series based on a (trained) </a:t>
            </a:r>
            <a:r>
              <a:rPr i="1" sz="4200"/>
              <a:t>model</a:t>
            </a:r>
            <a:r>
              <a:rPr sz="4200"/>
              <a:t>.</a:t>
            </a:r>
            <a:endParaRPr sz="4200"/>
          </a:p>
          <a:p>
            <a:pPr lvl="0">
              <a:defRPr sz="1800"/>
            </a:pPr>
            <a:r>
              <a:rPr sz="4200"/>
              <a:t>Most simple classifier: 1-Nearest-Neighbor</a:t>
            </a:r>
            <a:endParaRPr sz="4200"/>
          </a:p>
          <a:p>
            <a:pPr lvl="1">
              <a:defRPr sz="1800"/>
            </a:pPr>
            <a:r>
              <a:rPr sz="4200"/>
              <a:t>Requires distance measure.</a:t>
            </a:r>
            <a:endParaRPr sz="4200"/>
          </a:p>
          <a:p>
            <a:pPr lvl="1">
              <a:defRPr sz="1800"/>
            </a:pPr>
            <a:r>
              <a:rPr sz="4200"/>
              <a:t>Accurate, parameter free, and train free, O(N).</a:t>
            </a:r>
          </a:p>
        </p:txBody>
      </p:sp>
      <p:grpSp>
        <p:nvGrpSpPr>
          <p:cNvPr id="391" name="Group 391"/>
          <p:cNvGrpSpPr/>
          <p:nvPr/>
        </p:nvGrpSpPr>
        <p:grpSpPr>
          <a:xfrm>
            <a:off x="8324386" y="11065055"/>
            <a:ext cx="5026994" cy="2325336"/>
            <a:chOff x="-177799" y="-114300"/>
            <a:chExt cx="5026992" cy="2325335"/>
          </a:xfrm>
        </p:grpSpPr>
        <p:pic>
          <p:nvPicPr>
            <p:cNvPr id="390" name="pasted-image.pdf"/>
            <p:cNvPicPr/>
            <p:nvPr/>
          </p:nvPicPr>
          <p:blipFill>
            <a:blip r:embed="rId2">
              <a:extLst/>
            </a:blip>
            <a:srcRect l="0" t="0" r="50047" b="0"/>
            <a:stretch>
              <a:fillRect/>
            </a:stretch>
          </p:blipFill>
          <p:spPr>
            <a:xfrm>
              <a:off x="0" y="0"/>
              <a:ext cx="4671393" cy="18681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9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77800" y="-114300"/>
              <a:ext cx="5026993" cy="2325336"/>
            </a:xfrm>
            <a:prstGeom prst="rect">
              <a:avLst/>
            </a:prstGeom>
            <a:effectLst/>
          </p:spPr>
        </p:pic>
      </p:grpSp>
      <p:grpSp>
        <p:nvGrpSpPr>
          <p:cNvPr id="394" name="Group 394"/>
          <p:cNvGrpSpPr/>
          <p:nvPr/>
        </p:nvGrpSpPr>
        <p:grpSpPr>
          <a:xfrm>
            <a:off x="15755363" y="1979887"/>
            <a:ext cx="5356206" cy="11485014"/>
            <a:chOff x="-210798" y="-114299"/>
            <a:chExt cx="5356204" cy="11485012"/>
          </a:xfrm>
        </p:grpSpPr>
        <p:pic>
          <p:nvPicPr>
            <p:cNvPr id="393" name="bossVSM_tf_idf.pdf"/>
            <p:cNvPicPr/>
            <p:nvPr/>
          </p:nvPicPr>
          <p:blipFill>
            <a:blip r:embed="rId4">
              <a:extLst/>
            </a:blip>
            <a:srcRect l="0" t="0" r="66372" b="0"/>
            <a:stretch>
              <a:fillRect/>
            </a:stretch>
          </p:blipFill>
          <p:spPr>
            <a:xfrm>
              <a:off x="0" y="0"/>
              <a:ext cx="4967607" cy="110278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2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10798" y="-114300"/>
              <a:ext cx="5356205" cy="11485014"/>
            </a:xfrm>
            <a:prstGeom prst="rect">
              <a:avLst/>
            </a:prstGeom>
            <a:effectLst/>
          </p:spPr>
        </p:pic>
      </p:grpSp>
      <p:pic>
        <p:nvPicPr>
          <p:cNvPr id="395" name="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628827" y="12070913"/>
            <a:ext cx="1888370" cy="299399"/>
          </a:xfrm>
          <a:prstGeom prst="rect">
            <a:avLst/>
          </a:prstGeom>
        </p:spPr>
      </p:pic>
      <p:sp>
        <p:nvSpPr>
          <p:cNvPr id="397" name="Shape 397"/>
          <p:cNvSpPr/>
          <p:nvPr/>
        </p:nvSpPr>
        <p:spPr>
          <a:xfrm>
            <a:off x="13674907" y="11437941"/>
            <a:ext cx="1399742" cy="156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4200">
                <a:solidFill>
                  <a:srgbClr val="324863"/>
                </a:solidFill>
              </a:rPr>
              <a:t>find </a:t>
            </a:r>
            <a:endParaRPr b="1" sz="4200">
              <a:solidFill>
                <a:srgbClr val="32486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4200">
                <a:solidFill>
                  <a:srgbClr val="324863"/>
                </a:solidFill>
              </a:rPr>
              <a:t>label</a:t>
            </a:r>
          </a:p>
        </p:txBody>
      </p:sp>
      <p:grpSp>
        <p:nvGrpSpPr>
          <p:cNvPr id="400" name="Group 400"/>
          <p:cNvGrpSpPr/>
          <p:nvPr/>
        </p:nvGrpSpPr>
        <p:grpSpPr>
          <a:xfrm>
            <a:off x="17526066" y="420290"/>
            <a:ext cx="1814799" cy="981076"/>
            <a:chOff x="-31750" y="-31749"/>
            <a:chExt cx="1814797" cy="981075"/>
          </a:xfrm>
        </p:grpSpPr>
        <p:sp>
          <p:nvSpPr>
            <p:cNvPr id="399" name="Shape 399"/>
            <p:cNvSpPr/>
            <p:nvPr/>
          </p:nvSpPr>
          <p:spPr>
            <a:xfrm>
              <a:off x="0" y="0"/>
              <a:ext cx="1751298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Model</a:t>
              </a:r>
            </a:p>
          </p:txBody>
        </p:sp>
        <p:pic>
          <p:nvPicPr>
            <p:cNvPr id="398" name="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-31750"/>
              <a:ext cx="1814798" cy="981076"/>
            </a:xfrm>
            <a:prstGeom prst="rect">
              <a:avLst/>
            </a:prstGeom>
            <a:effectLst/>
          </p:spPr>
        </p:pic>
      </p:grpSp>
      <p:pic>
        <p:nvPicPr>
          <p:cNvPr id="401" name="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905057" y="1815005"/>
            <a:ext cx="5049077" cy="11596217"/>
          </a:xfrm>
          <a:prstGeom prst="rect">
            <a:avLst/>
          </a:prstGeom>
        </p:spPr>
      </p:pic>
      <p:grpSp>
        <p:nvGrpSpPr>
          <p:cNvPr id="405" name="Group 405"/>
          <p:cNvGrpSpPr/>
          <p:nvPr/>
        </p:nvGrpSpPr>
        <p:grpSpPr>
          <a:xfrm>
            <a:off x="6056684" y="11730041"/>
            <a:ext cx="1786410" cy="981076"/>
            <a:chOff x="-31749" y="-31749"/>
            <a:chExt cx="1786408" cy="981075"/>
          </a:xfrm>
        </p:grpSpPr>
        <p:sp>
          <p:nvSpPr>
            <p:cNvPr id="404" name="Shape 404"/>
            <p:cNvSpPr/>
            <p:nvPr/>
          </p:nvSpPr>
          <p:spPr>
            <a:xfrm>
              <a:off x="0" y="0"/>
              <a:ext cx="1722909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Query</a:t>
              </a:r>
            </a:p>
          </p:txBody>
        </p:sp>
        <p:pic>
          <p:nvPicPr>
            <p:cNvPr id="403" name="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31750" y="-31750"/>
              <a:ext cx="1786409" cy="98107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State of the Art Classifiers</a:t>
            </a:r>
          </a:p>
        </p:txBody>
      </p:sp>
      <p:sp>
        <p:nvSpPr>
          <p:cNvPr id="408" name="Shape 40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numCol="2" spcCol="864393"/>
          <a:lstStyle/>
          <a:p>
            <a:pPr lvl="0" marL="451852" indent="-451852" defTabSz="379729">
              <a:spcBef>
                <a:spcPts val="2700"/>
              </a:spcBef>
              <a:defRPr sz="1800"/>
            </a:pPr>
            <a:r>
              <a:rPr sz="3380"/>
              <a:t>Whole Matching</a:t>
            </a:r>
            <a:endParaRPr sz="3380"/>
          </a:p>
          <a:p>
            <a:pPr lvl="1" marL="782052" indent="-451852" defTabSz="379729">
              <a:spcBef>
                <a:spcPts val="2700"/>
              </a:spcBef>
              <a:defRPr sz="1800"/>
            </a:pPr>
            <a:r>
              <a:rPr sz="3380"/>
              <a:t>1-Nearest-Neighbor Dynamic Time Warping (Centroids)</a:t>
            </a:r>
            <a:endParaRPr sz="3380"/>
          </a:p>
          <a:p>
            <a:pPr lvl="1" marL="782052" indent="-451852" defTabSz="379729">
              <a:spcBef>
                <a:spcPts val="2700"/>
              </a:spcBef>
              <a:defRPr sz="1800"/>
            </a:pPr>
            <a:r>
              <a:rPr sz="3380"/>
              <a:t>1-Nearest-Neighbor Euclidean Distance (Centroids)</a:t>
            </a:r>
            <a:endParaRPr sz="3380"/>
          </a:p>
          <a:p>
            <a:pPr lvl="0" marL="451852" indent="-451852" defTabSz="379729">
              <a:spcBef>
                <a:spcPts val="2700"/>
              </a:spcBef>
              <a:defRPr sz="1800"/>
            </a:pPr>
            <a:r>
              <a:rPr sz="3380"/>
              <a:t>Matching Subsequences to Subsequences</a:t>
            </a:r>
            <a:endParaRPr sz="3380"/>
          </a:p>
          <a:p>
            <a:pPr lvl="1" marL="782052" indent="-451852" defTabSz="379729">
              <a:spcBef>
                <a:spcPts val="2700"/>
              </a:spcBef>
              <a:defRPr sz="1800"/>
            </a:pPr>
            <a:r>
              <a:rPr sz="3380"/>
              <a:t>Shapelets (Logical, Fast)</a:t>
            </a:r>
            <a:endParaRPr sz="3380"/>
          </a:p>
          <a:p>
            <a:pPr lvl="1" marL="782052" indent="-451852" defTabSz="379729">
              <a:spcBef>
                <a:spcPts val="2700"/>
              </a:spcBef>
              <a:defRPr sz="1800"/>
            </a:pPr>
            <a:r>
              <a:rPr b="1" sz="3380"/>
              <a:t>1-NN Shotgun Ensemble Distance</a:t>
            </a:r>
            <a:endParaRPr b="1" sz="3380"/>
          </a:p>
          <a:p>
            <a:pPr lvl="0" marL="451852" indent="-451852" defTabSz="379729">
              <a:spcBef>
                <a:spcPts val="2700"/>
              </a:spcBef>
              <a:defRPr sz="1800"/>
            </a:pPr>
            <a:r>
              <a:rPr sz="3380"/>
              <a:t>Ensemble Techniques</a:t>
            </a:r>
            <a:endParaRPr sz="3380"/>
          </a:p>
          <a:p>
            <a:pPr lvl="1" marL="782052" indent="-451852" defTabSz="379729">
              <a:spcBef>
                <a:spcPts val="2700"/>
              </a:spcBef>
              <a:defRPr sz="1800"/>
            </a:pPr>
            <a:r>
              <a:rPr sz="3380"/>
              <a:t>PROP</a:t>
            </a:r>
            <a:endParaRPr sz="3380"/>
          </a:p>
          <a:p>
            <a:pPr lvl="0" marL="451852" indent="-451852" defTabSz="379729">
              <a:spcBef>
                <a:spcPts val="2700"/>
              </a:spcBef>
              <a:defRPr sz="1800"/>
            </a:pPr>
            <a:r>
              <a:rPr sz="3380"/>
              <a:t>Symbolic Representations</a:t>
            </a:r>
            <a:endParaRPr sz="3380"/>
          </a:p>
          <a:p>
            <a:pPr lvl="1" marL="782052" indent="-451852" defTabSz="379729">
              <a:spcBef>
                <a:spcPts val="2700"/>
              </a:spcBef>
              <a:defRPr sz="1800"/>
            </a:pPr>
            <a:r>
              <a:rPr sz="3380"/>
              <a:t>Bag of Patterns</a:t>
            </a:r>
            <a:endParaRPr sz="3380"/>
          </a:p>
          <a:p>
            <a:pPr lvl="1" marL="782052" indent="-451852" defTabSz="379729">
              <a:spcBef>
                <a:spcPts val="2700"/>
              </a:spcBef>
              <a:defRPr sz="1800"/>
            </a:pPr>
            <a:r>
              <a:rPr sz="3380"/>
              <a:t>SAX VSM</a:t>
            </a:r>
            <a:endParaRPr sz="3380"/>
          </a:p>
          <a:p>
            <a:pPr lvl="1" marL="782052" indent="-451852" defTabSz="379729">
              <a:spcBef>
                <a:spcPts val="2700"/>
              </a:spcBef>
              <a:defRPr sz="1800"/>
            </a:pPr>
            <a:r>
              <a:rPr b="1" sz="3380"/>
              <a:t>Bag-Of-SFA-Symbols (BOSS)</a:t>
            </a:r>
            <a:endParaRPr b="1" sz="3380"/>
          </a:p>
          <a:p>
            <a:pPr lvl="1" marL="782052" indent="-451852" defTabSz="379729">
              <a:spcBef>
                <a:spcPts val="2700"/>
              </a:spcBef>
              <a:defRPr sz="1800"/>
            </a:pPr>
            <a:r>
              <a:rPr b="1" sz="3380"/>
              <a:t>Bag-Of-SFA-Symbols in Vector Space (BOSS VS)</a:t>
            </a:r>
            <a:endParaRPr b="1" sz="3380"/>
          </a:p>
          <a:p>
            <a:pPr lvl="0" marL="451852" indent="-451852" defTabSz="379729">
              <a:spcBef>
                <a:spcPts val="2700"/>
              </a:spcBef>
              <a:defRPr sz="1800"/>
            </a:pPr>
            <a:r>
              <a:rPr sz="3380"/>
              <a:t>Machine Learning Techniques</a:t>
            </a:r>
            <a:endParaRPr sz="3380"/>
          </a:p>
          <a:p>
            <a:pPr lvl="1" marL="782052" indent="-451852" defTabSz="379729">
              <a:spcBef>
                <a:spcPts val="2700"/>
              </a:spcBef>
              <a:defRPr sz="1800"/>
            </a:pPr>
            <a:r>
              <a:rPr sz="3380"/>
              <a:t>SVM</a:t>
            </a:r>
            <a:endParaRPr sz="3380"/>
          </a:p>
          <a:p>
            <a:pPr lvl="1" marL="782052" indent="-451852" defTabSz="379729">
              <a:spcBef>
                <a:spcPts val="2700"/>
              </a:spcBef>
              <a:defRPr sz="1800"/>
            </a:pPr>
            <a:r>
              <a:rPr sz="3380"/>
              <a:t>Random/Rotation Forest</a:t>
            </a:r>
            <a:endParaRPr sz="3380"/>
          </a:p>
          <a:p>
            <a:pPr lvl="1" marL="782052" indent="-451852" defTabSz="379729">
              <a:spcBef>
                <a:spcPts val="2700"/>
              </a:spcBef>
              <a:defRPr sz="1800"/>
            </a:pPr>
            <a:r>
              <a:rPr sz="3380"/>
              <a:t>…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Similarity</a:t>
            </a:r>
          </a:p>
        </p:txBody>
      </p:sp>
      <p:sp>
        <p:nvSpPr>
          <p:cNvPr id="77" name="Shape 77"/>
          <p:cNvSpPr/>
          <p:nvPr>
            <p:ph type="body" idx="1"/>
          </p:nvPr>
        </p:nvSpPr>
        <p:spPr>
          <a:xfrm>
            <a:off x="3548062" y="4196953"/>
            <a:ext cx="10609898" cy="8893969"/>
          </a:xfrm>
          <a:prstGeom prst="rect">
            <a:avLst/>
          </a:prstGeom>
        </p:spPr>
        <p:txBody>
          <a:bodyPr anchor="t"/>
          <a:lstStyle/>
          <a:p>
            <a:pPr lvl="0">
              <a:defRPr sz="1800"/>
            </a:pPr>
            <a:r>
              <a:rPr sz="5200"/>
              <a:t>A human has an intuitive understanding of the similarity of two objects (time series):</a:t>
            </a:r>
            <a:endParaRPr sz="5200"/>
          </a:p>
          <a:p>
            <a:pPr lvl="1" marL="1503947" indent="-868947">
              <a:buClrTx/>
              <a:buSzPct val="100000"/>
              <a:buFontTx/>
              <a:buAutoNum type="alphaUcPeriod" startAt="1"/>
              <a:defRPr sz="1800"/>
            </a:pPr>
            <a:r>
              <a:rPr sz="5200"/>
              <a:t>Extract an </a:t>
            </a:r>
            <a:r>
              <a:rPr b="1" sz="5200"/>
              <a:t>abstract shape</a:t>
            </a:r>
            <a:r>
              <a:rPr sz="5200"/>
              <a:t> from the time series and</a:t>
            </a:r>
            <a:endParaRPr sz="5200"/>
          </a:p>
          <a:p>
            <a:pPr lvl="1" marL="1503947" indent="-868947">
              <a:buClrTx/>
              <a:buSzPct val="100000"/>
              <a:buFontTx/>
              <a:buAutoNum type="alphaUcPeriod" startAt="1"/>
              <a:defRPr sz="1800"/>
            </a:pPr>
            <a:r>
              <a:rPr sz="5200"/>
              <a:t>Compare the </a:t>
            </a:r>
            <a:r>
              <a:rPr b="1" sz="5200"/>
              <a:t>similarity of the abstract patterns</a:t>
            </a:r>
            <a:r>
              <a:rPr sz="5200"/>
              <a:t>. </a:t>
            </a:r>
          </a:p>
        </p:txBody>
      </p:sp>
      <p:grpSp>
        <p:nvGrpSpPr>
          <p:cNvPr id="80" name="Group 80"/>
          <p:cNvGrpSpPr/>
          <p:nvPr/>
        </p:nvGrpSpPr>
        <p:grpSpPr>
          <a:xfrm>
            <a:off x="16499986" y="3298457"/>
            <a:ext cx="1400424" cy="981076"/>
            <a:chOff x="-31750" y="-31749"/>
            <a:chExt cx="1400423" cy="981075"/>
          </a:xfrm>
        </p:grpSpPr>
        <p:sp>
          <p:nvSpPr>
            <p:cNvPr id="79" name="Shape 79"/>
            <p:cNvSpPr/>
            <p:nvPr/>
          </p:nvSpPr>
          <p:spPr>
            <a:xfrm>
              <a:off x="0" y="0"/>
              <a:ext cx="1336924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Bells</a:t>
              </a:r>
            </a:p>
          </p:txBody>
        </p:sp>
        <p:pic>
          <p:nvPicPr>
            <p:cNvPr id="78" name="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31750" y="-31750"/>
              <a:ext cx="1400423" cy="981076"/>
            </a:xfrm>
            <a:prstGeom prst="rect">
              <a:avLst/>
            </a:prstGeom>
            <a:effectLst/>
          </p:spPr>
        </p:pic>
      </p:grpSp>
      <p:grpSp>
        <p:nvGrpSpPr>
          <p:cNvPr id="83" name="Group 83"/>
          <p:cNvGrpSpPr/>
          <p:nvPr/>
        </p:nvGrpSpPr>
        <p:grpSpPr>
          <a:xfrm>
            <a:off x="15901995" y="6591640"/>
            <a:ext cx="2596407" cy="981076"/>
            <a:chOff x="-31749" y="-31749"/>
            <a:chExt cx="2596405" cy="981075"/>
          </a:xfrm>
        </p:grpSpPr>
        <p:sp>
          <p:nvSpPr>
            <p:cNvPr id="82" name="Shape 82"/>
            <p:cNvSpPr/>
            <p:nvPr/>
          </p:nvSpPr>
          <p:spPr>
            <a:xfrm>
              <a:off x="0" y="0"/>
              <a:ext cx="2532906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Cylinders</a:t>
              </a:r>
            </a:p>
          </p:txBody>
        </p:sp>
        <p:pic>
          <p:nvPicPr>
            <p:cNvPr id="81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1750" y="-31750"/>
              <a:ext cx="2596406" cy="981076"/>
            </a:xfrm>
            <a:prstGeom prst="rect">
              <a:avLst/>
            </a:prstGeom>
            <a:effectLst/>
          </p:spPr>
        </p:pic>
      </p:grpSp>
      <p:grpSp>
        <p:nvGrpSpPr>
          <p:cNvPr id="86" name="Group 86"/>
          <p:cNvGrpSpPr/>
          <p:nvPr/>
        </p:nvGrpSpPr>
        <p:grpSpPr>
          <a:xfrm>
            <a:off x="16120902" y="9884822"/>
            <a:ext cx="2158592" cy="981076"/>
            <a:chOff x="-31749" y="-31749"/>
            <a:chExt cx="2158590" cy="981075"/>
          </a:xfrm>
        </p:grpSpPr>
        <p:sp>
          <p:nvSpPr>
            <p:cNvPr id="85" name="Shape 85"/>
            <p:cNvSpPr/>
            <p:nvPr/>
          </p:nvSpPr>
          <p:spPr>
            <a:xfrm>
              <a:off x="0" y="0"/>
              <a:ext cx="2095091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Funnels</a:t>
              </a:r>
            </a:p>
          </p:txBody>
        </p:sp>
        <p:pic>
          <p:nvPicPr>
            <p:cNvPr id="84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31750" y="-31750"/>
              <a:ext cx="2158591" cy="981076"/>
            </a:xfrm>
            <a:prstGeom prst="rect">
              <a:avLst/>
            </a:prstGeom>
            <a:effectLst/>
          </p:spPr>
        </p:pic>
      </p:grpSp>
      <p:sp>
        <p:nvSpPr>
          <p:cNvPr id="87" name="Shape 87"/>
          <p:cNvSpPr/>
          <p:nvPr/>
        </p:nvSpPr>
        <p:spPr>
          <a:xfrm flipV="1">
            <a:off x="17197490" y="4800360"/>
            <a:ext cx="1" cy="1270453"/>
          </a:xfrm>
          <a:prstGeom prst="line">
            <a:avLst/>
          </a:prstGeom>
          <a:ln w="63500">
            <a:solidFill/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202020"/>
                </a:solidFill>
              </a:defRPr>
            </a:pPr>
          </a:p>
        </p:txBody>
      </p:sp>
      <p:sp>
        <p:nvSpPr>
          <p:cNvPr id="88" name="Shape 88"/>
          <p:cNvSpPr/>
          <p:nvPr/>
        </p:nvSpPr>
        <p:spPr>
          <a:xfrm flipV="1">
            <a:off x="17200197" y="8093542"/>
            <a:ext cx="1" cy="1270453"/>
          </a:xfrm>
          <a:prstGeom prst="line">
            <a:avLst/>
          </a:prstGeom>
          <a:ln w="63500">
            <a:solidFill/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202020"/>
                </a:solidFill>
              </a:defRPr>
            </a:pPr>
          </a:p>
        </p:txBody>
      </p:sp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" name="Table 410"/>
          <p:cNvGraphicFramePr/>
          <p:nvPr/>
        </p:nvGraphicFramePr>
        <p:xfrm>
          <a:off x="4215990" y="1506537"/>
          <a:ext cx="15964720" cy="10702926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5317339"/>
                <a:gridCol w="5317339"/>
                <a:gridCol w="5317339"/>
              </a:tblGrid>
              <a:tr h="972993">
                <a:tc gridSpan="3"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F6F4EF"/>
                          </a:solidFill>
                          <a:effectLst>
                            <a:outerShdw sx="100000" sy="100000" kx="0" ky="0" algn="b" rotWithShape="0" blurRad="25400" dist="12700" dir="5400000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Computational Complexity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7695B6"/>
                      </a:solidFill>
                      <a:miter lim="400000"/>
                    </a:lnL>
                    <a:lnR w="12700">
                      <a:solidFill>
                        <a:srgbClr val="7695B6"/>
                      </a:solidFill>
                      <a:miter lim="400000"/>
                    </a:ln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  <a:tc hMerge="1">
                  <a:tcPr/>
                </a:tc>
                <a:tc hMerge="1">
                  <a:tcPr/>
                </a:tc>
              </a:tr>
              <a:tr h="972993">
                <a:tc>
                  <a:txBody>
                    <a:bodyPr/>
                    <a:lstStyle/>
                    <a:p>
                      <a:pPr lvl="0" defTabSz="457200">
                        <a:defRPr sz="4200"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Training
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Testing
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972993"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1-NN ED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-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O(Nn)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972993"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1-NN DTW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-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O(Nn</a:t>
                      </a:r>
                      <a:r>
                        <a:rPr baseline="31999"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2</a:t>
                      </a: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972993"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1-NN DTW CV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O(100Nn</a:t>
                      </a:r>
                      <a:r>
                        <a:rPr baseline="31999"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2</a:t>
                      </a: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O(Nnr)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972993"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SAX VSM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O(Nn</a:t>
                      </a:r>
                      <a:r>
                        <a:rPr baseline="31999"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3</a:t>
                      </a: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O(n) ?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972993"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Shapelets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O(N</a:t>
                      </a:r>
                      <a:r>
                        <a:rPr baseline="31999"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2</a:t>
                      </a: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n</a:t>
                      </a:r>
                      <a:r>
                        <a:rPr baseline="31999"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3</a:t>
                      </a: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) to O(Nn</a:t>
                      </a:r>
                      <a:r>
                        <a:rPr baseline="31999"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2</a:t>
                      </a: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O(n)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972993"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SVM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O(N</a:t>
                      </a:r>
                      <a:r>
                        <a:rPr baseline="31999"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2</a:t>
                      </a: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n)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O(n</a:t>
                      </a:r>
                      <a:r>
                        <a:rPr baseline="31999"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2</a:t>
                      </a: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972993"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Shotgun Distance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O(N</a:t>
                      </a:r>
                      <a:r>
                        <a:rPr baseline="31999"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2</a:t>
                      </a: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n</a:t>
                      </a:r>
                      <a:r>
                        <a:rPr baseline="31999"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3</a:t>
                      </a: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) 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O(Nn</a:t>
                      </a:r>
                      <a:r>
                        <a:rPr baseline="31999"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2</a:t>
                      </a: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972993"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BOSS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O(N</a:t>
                      </a:r>
                      <a:r>
                        <a:rPr baseline="31999"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2</a:t>
                      </a: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n</a:t>
                      </a:r>
                      <a:r>
                        <a:rPr baseline="31999"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2</a:t>
                      </a: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O(Nn)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972993"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BOSS VS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O(Nn</a:t>
                      </a:r>
                      <a:r>
                        <a:rPr baseline="31999"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3/2</a:t>
                      </a:r>
                      <a:r>
                        <a: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lvl="0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O(n)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411" name="Shape 411"/>
          <p:cNvSpPr/>
          <p:nvPr/>
        </p:nvSpPr>
        <p:spPr>
          <a:xfrm>
            <a:off x="6287305" y="12631402"/>
            <a:ext cx="12381062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324863"/>
                </a:solidFill>
              </a:rPr>
              <a:t>N = #time series, n=length, r=warping window size</a:t>
            </a:r>
          </a:p>
        </p:txBody>
      </p:sp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pc="-170" sz="8550"/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70" sz="8550">
                <a:solidFill>
                  <a:srgbClr val="314864"/>
                </a:solidFill>
              </a:rPr>
              <a:t>Classification Accuracy</a:t>
            </a:r>
          </a:p>
        </p:txBody>
      </p:sp>
      <p:sp>
        <p:nvSpPr>
          <p:cNvPr id="414" name="Shape 41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Most accurate:</a:t>
            </a:r>
            <a:endParaRPr sz="4200"/>
          </a:p>
          <a:p>
            <a:pPr lvl="1">
              <a:defRPr sz="1800"/>
            </a:pPr>
            <a:r>
              <a:rPr b="1" sz="4200"/>
              <a:t>BOSS</a:t>
            </a:r>
            <a:endParaRPr b="1" sz="4200"/>
          </a:p>
          <a:p>
            <a:pPr lvl="1">
              <a:defRPr sz="1800"/>
            </a:pPr>
            <a:r>
              <a:rPr sz="4200"/>
              <a:t>PROP (Ensemble)</a:t>
            </a:r>
            <a:endParaRPr sz="4200"/>
          </a:p>
          <a:p>
            <a:pPr lvl="1">
              <a:defRPr sz="1800"/>
            </a:pPr>
            <a:r>
              <a:rPr b="1" sz="4200"/>
              <a:t>Shotgun Ensemble</a:t>
            </a:r>
            <a:endParaRPr b="1" sz="4200"/>
          </a:p>
          <a:p>
            <a:pPr lvl="1">
              <a:defRPr sz="1800"/>
            </a:pPr>
            <a:r>
              <a:rPr b="1" sz="4200"/>
              <a:t>BOSS VS</a:t>
            </a:r>
            <a:endParaRPr b="1" sz="4200"/>
          </a:p>
          <a:p>
            <a:pPr lvl="1">
              <a:defRPr sz="1800"/>
            </a:pPr>
            <a:r>
              <a:rPr b="1" sz="4200"/>
              <a:t>1-NN DTW</a:t>
            </a:r>
          </a:p>
        </p:txBody>
      </p:sp>
      <p:pic>
        <p:nvPicPr>
          <p:cNvPr id="415" name="critical_distance-crop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15952" y="4707952"/>
            <a:ext cx="11711595" cy="78719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/>
          <p:nvPr>
            <p:ph type="body" idx="4294967295"/>
          </p:nvPr>
        </p:nvSpPr>
        <p:spPr>
          <a:xfrm>
            <a:off x="12459890" y="7250906"/>
            <a:ext cx="8589175" cy="6292082"/>
          </a:xfrm>
          <a:prstGeom prst="rect">
            <a:avLst/>
          </a:prstGeom>
        </p:spPr>
        <p:txBody>
          <a:bodyPr/>
          <a:lstStyle/>
          <a:p>
            <a:pPr lvl="0" marL="533400" indent="-533400">
              <a:spcBef>
                <a:spcPts val="3800"/>
              </a:spcBef>
              <a:defRPr sz="1800"/>
            </a:pPr>
            <a:r>
              <a:rPr sz="4200"/>
              <a:t>Fast with high accuracy:</a:t>
            </a:r>
            <a:endParaRPr sz="4200"/>
          </a:p>
          <a:p>
            <a:pPr lvl="1" marL="914400" indent="-533400">
              <a:spcBef>
                <a:spcPts val="3800"/>
              </a:spcBef>
              <a:defRPr sz="1800"/>
            </a:pPr>
            <a:r>
              <a:rPr b="1" sz="4200"/>
              <a:t>BOSS VS</a:t>
            </a:r>
            <a:endParaRPr b="1" sz="4200"/>
          </a:p>
          <a:p>
            <a:pPr lvl="0" marL="533400" indent="-533400">
              <a:spcBef>
                <a:spcPts val="3800"/>
              </a:spcBef>
              <a:defRPr sz="1800"/>
            </a:pPr>
            <a:r>
              <a:rPr sz="4200"/>
              <a:t>Highest accuracy:</a:t>
            </a:r>
            <a:endParaRPr sz="4200"/>
          </a:p>
          <a:p>
            <a:pPr lvl="1" marL="914400" indent="-533400">
              <a:spcBef>
                <a:spcPts val="3800"/>
              </a:spcBef>
              <a:defRPr sz="1800"/>
            </a:pPr>
            <a:r>
              <a:rPr sz="4200"/>
              <a:t>BOSS </a:t>
            </a:r>
          </a:p>
        </p:txBody>
      </p:sp>
      <p:grpSp>
        <p:nvGrpSpPr>
          <p:cNvPr id="420" name="Group 420"/>
          <p:cNvGrpSpPr/>
          <p:nvPr/>
        </p:nvGrpSpPr>
        <p:grpSpPr>
          <a:xfrm>
            <a:off x="2197056" y="6912676"/>
            <a:ext cx="9229714" cy="6292082"/>
            <a:chOff x="-177800" y="-114300"/>
            <a:chExt cx="9229712" cy="6292081"/>
          </a:xfrm>
        </p:grpSpPr>
        <p:pic>
          <p:nvPicPr>
            <p:cNvPr id="419" name="plot_scalability_heartbeat_BIDMC.csv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874113" cy="58348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8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77800" y="-114300"/>
              <a:ext cx="9229713" cy="6292082"/>
            </a:xfrm>
            <a:prstGeom prst="rect">
              <a:avLst/>
            </a:prstGeom>
            <a:effectLst/>
          </p:spPr>
        </p:pic>
      </p:grpSp>
      <p:grpSp>
        <p:nvGrpSpPr>
          <p:cNvPr id="423" name="Group 423"/>
          <p:cNvGrpSpPr/>
          <p:nvPr/>
        </p:nvGrpSpPr>
        <p:grpSpPr>
          <a:xfrm>
            <a:off x="2197056" y="18578"/>
            <a:ext cx="9229714" cy="6362133"/>
            <a:chOff x="-177800" y="-114300"/>
            <a:chExt cx="9229712" cy="6362131"/>
          </a:xfrm>
        </p:grpSpPr>
        <p:pic>
          <p:nvPicPr>
            <p:cNvPr id="422" name="plot_scalability_startlight_curves.csv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874113" cy="59049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1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77800" y="-114300"/>
              <a:ext cx="9229713" cy="6362132"/>
            </a:xfrm>
            <a:prstGeom prst="rect">
              <a:avLst/>
            </a:prstGeom>
            <a:effectLst/>
          </p:spPr>
        </p:pic>
      </p:grpSp>
      <p:grpSp>
        <p:nvGrpSpPr>
          <p:cNvPr id="426" name="Group 426"/>
          <p:cNvGrpSpPr/>
          <p:nvPr/>
        </p:nvGrpSpPr>
        <p:grpSpPr>
          <a:xfrm>
            <a:off x="12509136" y="53604"/>
            <a:ext cx="9229713" cy="6292082"/>
            <a:chOff x="-177800" y="-114300"/>
            <a:chExt cx="9229711" cy="6292081"/>
          </a:xfrm>
        </p:grpSpPr>
        <p:pic>
          <p:nvPicPr>
            <p:cNvPr id="425" name="plot_scalability_toe_segmentation.csv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8874112" cy="58348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4" name="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77800" y="-114300"/>
              <a:ext cx="9229712" cy="629208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54990">
              <a:defRPr spc="0" sz="1800">
                <a:solidFill>
                  <a:srgbClr val="000000"/>
                </a:solidFill>
              </a:defRPr>
            </a:pPr>
            <a:r>
              <a:rPr spc="-170" sz="8550">
                <a:solidFill>
                  <a:srgbClr val="314864"/>
                </a:solidFill>
              </a:rPr>
              <a:t>Time Series</a:t>
            </a:r>
            <a:endParaRPr spc="-170" sz="8550">
              <a:solidFill>
                <a:srgbClr val="314864"/>
              </a:solidFill>
            </a:endParaRPr>
          </a:p>
          <a:p>
            <a:pPr lvl="0" defTabSz="554990">
              <a:defRPr spc="0" sz="1800">
                <a:solidFill>
                  <a:srgbClr val="000000"/>
                </a:solidFill>
              </a:defRPr>
            </a:pPr>
            <a:r>
              <a:rPr spc="-170" sz="8550">
                <a:solidFill>
                  <a:srgbClr val="314864"/>
                </a:solidFill>
              </a:rPr>
              <a:t>Clustering</a:t>
            </a:r>
          </a:p>
        </p:txBody>
      </p:sp>
      <p:sp>
        <p:nvSpPr>
          <p:cNvPr id="429" name="Shape 429"/>
          <p:cNvSpPr/>
          <p:nvPr>
            <p:ph type="body" idx="1"/>
          </p:nvPr>
        </p:nvSpPr>
        <p:spPr>
          <a:xfrm>
            <a:off x="3548062" y="4196953"/>
            <a:ext cx="9431564" cy="8893969"/>
          </a:xfrm>
          <a:prstGeom prst="rect">
            <a:avLst/>
          </a:prstGeom>
        </p:spPr>
        <p:txBody>
          <a:bodyPr anchor="t"/>
          <a:lstStyle/>
          <a:p>
            <a:pPr lvl="0">
              <a:defRPr sz="1800"/>
            </a:pPr>
            <a:r>
              <a:rPr sz="5200"/>
              <a:t>Aims at finding clusters / groups of similar time series.</a:t>
            </a:r>
            <a:endParaRPr sz="5200"/>
          </a:p>
          <a:p>
            <a:pPr lvl="0">
              <a:defRPr sz="1800"/>
            </a:pPr>
            <a:r>
              <a:rPr sz="5200"/>
              <a:t>Unsupervised (no labels given)</a:t>
            </a:r>
            <a:endParaRPr sz="5200"/>
          </a:p>
          <a:p>
            <a:pPr lvl="0">
              <a:defRPr sz="1800"/>
            </a:pPr>
            <a:r>
              <a:rPr sz="5200"/>
              <a:t>Typical algorithms: k-means, k-medoids, hierarchical clustering.</a:t>
            </a:r>
          </a:p>
        </p:txBody>
      </p:sp>
      <p:pic>
        <p:nvPicPr>
          <p:cNvPr id="430" name="dendrogram_CBF_TRAIN_tru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28426" y="4277589"/>
            <a:ext cx="11584121" cy="3738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4"/>
          <p:cNvGrpSpPr/>
          <p:nvPr/>
        </p:nvGrpSpPr>
        <p:grpSpPr>
          <a:xfrm>
            <a:off x="990626" y="741788"/>
            <a:ext cx="22795287" cy="7563746"/>
            <a:chOff x="-177800" y="-114300"/>
            <a:chExt cx="22795286" cy="7563744"/>
          </a:xfrm>
        </p:grpSpPr>
        <p:pic>
          <p:nvPicPr>
            <p:cNvPr id="433" name="dendrogram_toe_segmentation1_TRAIN_tru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2439687" cy="71065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32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77800" y="-114300"/>
              <a:ext cx="22795287" cy="7563745"/>
            </a:xfrm>
            <a:prstGeom prst="rect">
              <a:avLst/>
            </a:prstGeom>
            <a:effectLst/>
          </p:spPr>
        </p:pic>
      </p:grpSp>
      <p:sp>
        <p:nvSpPr>
          <p:cNvPr id="435" name="Shape 435"/>
          <p:cNvSpPr/>
          <p:nvPr>
            <p:ph type="body" idx="4294967295"/>
          </p:nvPr>
        </p:nvSpPr>
        <p:spPr>
          <a:xfrm>
            <a:off x="1266312" y="8657134"/>
            <a:ext cx="15778737" cy="4389109"/>
          </a:xfrm>
          <a:prstGeom prst="rect">
            <a:avLst/>
          </a:prstGeom>
        </p:spPr>
        <p:txBody>
          <a:bodyPr/>
          <a:lstStyle/>
          <a:p>
            <a:pPr lvl="0" marL="533400" indent="-533400">
              <a:spcBef>
                <a:spcPts val="3800"/>
              </a:spcBef>
              <a:defRPr sz="1800"/>
            </a:pPr>
            <a:r>
              <a:rPr sz="4200"/>
              <a:t>Most accurate: BOSS </a:t>
            </a:r>
            <a:endParaRPr sz="4200"/>
          </a:p>
          <a:p>
            <a:pPr lvl="0" marL="533400" indent="-533400">
              <a:spcBef>
                <a:spcPts val="3800"/>
              </a:spcBef>
              <a:defRPr sz="1800"/>
            </a:pPr>
            <a:r>
              <a:rPr sz="4200"/>
              <a:t>Alignment-free and noise robust clustering.</a:t>
            </a:r>
          </a:p>
        </p:txBody>
      </p:sp>
    </p:spTree>
  </p:cSld>
  <p:clrMapOvr>
    <a:masterClrMapping/>
  </p:clrMapOvr>
  <p:transition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Conclusion</a:t>
            </a:r>
          </a:p>
        </p:txBody>
      </p:sp>
      <p:sp>
        <p:nvSpPr>
          <p:cNvPr id="438" name="Shape 438"/>
          <p:cNvSpPr/>
          <p:nvPr>
            <p:ph type="body" idx="1"/>
          </p:nvPr>
        </p:nvSpPr>
        <p:spPr>
          <a:xfrm>
            <a:off x="3548062" y="4196953"/>
            <a:ext cx="17162862" cy="8893969"/>
          </a:xfrm>
          <a:prstGeom prst="rect">
            <a:avLst/>
          </a:prstGeom>
        </p:spPr>
        <p:txBody>
          <a:bodyPr anchor="t"/>
          <a:lstStyle/>
          <a:p>
            <a:pPr lvl="0" marL="361482" indent="-361482" defTabSz="303783">
              <a:spcBef>
                <a:spcPts val="2100"/>
              </a:spcBef>
              <a:defRPr sz="1800"/>
            </a:pPr>
            <a:r>
              <a:rPr sz="2704"/>
              <a:t>BOSS VS:</a:t>
            </a:r>
            <a:endParaRPr sz="2704"/>
          </a:p>
          <a:p>
            <a:pPr lvl="1" marL="625642" indent="-361482" defTabSz="303783">
              <a:spcBef>
                <a:spcPts val="2100"/>
              </a:spcBef>
              <a:defRPr sz="1800"/>
            </a:pPr>
            <a:r>
              <a:rPr b="1" sz="2704"/>
              <a:t>fast</a:t>
            </a:r>
            <a:r>
              <a:rPr sz="2704"/>
              <a:t> train, test times, high accuracy.</a:t>
            </a:r>
            <a:endParaRPr sz="2704"/>
          </a:p>
          <a:p>
            <a:pPr lvl="1" marL="625642" indent="-361482" defTabSz="303783">
              <a:spcBef>
                <a:spcPts val="2100"/>
              </a:spcBef>
              <a:defRPr sz="1800"/>
            </a:pPr>
            <a:r>
              <a:rPr sz="2704"/>
              <a:t>SFA: tolerance to noise</a:t>
            </a:r>
            <a:endParaRPr sz="2704"/>
          </a:p>
          <a:p>
            <a:pPr lvl="1" marL="625642" indent="-361482" defTabSz="303783">
              <a:spcBef>
                <a:spcPts val="2100"/>
              </a:spcBef>
              <a:defRPr sz="1800"/>
            </a:pPr>
            <a:r>
              <a:rPr sz="2704"/>
              <a:t>Bag of Pattern: subsequence to subsequence matching</a:t>
            </a:r>
            <a:endParaRPr sz="2704"/>
          </a:p>
          <a:p>
            <a:pPr lvl="0" marL="361482" indent="-361482" defTabSz="303783">
              <a:spcBef>
                <a:spcPts val="2100"/>
              </a:spcBef>
              <a:defRPr sz="1800"/>
            </a:pPr>
            <a:r>
              <a:rPr sz="2704"/>
              <a:t>BOSS </a:t>
            </a:r>
            <a:endParaRPr sz="2704"/>
          </a:p>
          <a:p>
            <a:pPr lvl="1" marL="625642" indent="-361482" defTabSz="303783">
              <a:spcBef>
                <a:spcPts val="2100"/>
              </a:spcBef>
              <a:defRPr sz="1800"/>
            </a:pPr>
            <a:r>
              <a:rPr b="1" sz="2704"/>
              <a:t>most accurate</a:t>
            </a:r>
            <a:endParaRPr b="1" sz="2704"/>
          </a:p>
          <a:p>
            <a:pPr lvl="1" marL="625642" indent="-361482" defTabSz="303783">
              <a:spcBef>
                <a:spcPts val="2100"/>
              </a:spcBef>
              <a:defRPr sz="1800"/>
            </a:pPr>
            <a:r>
              <a:rPr sz="2704"/>
              <a:t>SFA: tolerance to noise</a:t>
            </a:r>
            <a:endParaRPr sz="2704"/>
          </a:p>
          <a:p>
            <a:pPr lvl="1" marL="625642" indent="-361482" defTabSz="303783">
              <a:spcBef>
                <a:spcPts val="2100"/>
              </a:spcBef>
              <a:defRPr sz="1800"/>
            </a:pPr>
            <a:r>
              <a:rPr sz="2704"/>
              <a:t>Bag of Pattern: subsequence to subsequence matching</a:t>
            </a:r>
            <a:endParaRPr sz="2704"/>
          </a:p>
          <a:p>
            <a:pPr lvl="0" marL="361482" indent="-361482" defTabSz="303783">
              <a:spcBef>
                <a:spcPts val="2100"/>
              </a:spcBef>
              <a:defRPr sz="1800"/>
            </a:pPr>
            <a:r>
              <a:rPr sz="2704"/>
              <a:t>Shotgun Ensemble </a:t>
            </a:r>
            <a:endParaRPr sz="2704"/>
          </a:p>
          <a:p>
            <a:pPr lvl="1" marL="625642" indent="-361482" defTabSz="303783">
              <a:spcBef>
                <a:spcPts val="2100"/>
              </a:spcBef>
              <a:defRPr sz="1800"/>
            </a:pPr>
            <a:r>
              <a:rPr sz="2704"/>
              <a:t>accurate</a:t>
            </a:r>
            <a:endParaRPr sz="2704"/>
          </a:p>
          <a:p>
            <a:pPr lvl="1" marL="625642" indent="-361482" defTabSz="303783">
              <a:spcBef>
                <a:spcPts val="2100"/>
              </a:spcBef>
              <a:defRPr sz="1800"/>
            </a:pPr>
            <a:r>
              <a:rPr sz="2704"/>
              <a:t>Raw data: no tolerance to noise</a:t>
            </a:r>
            <a:endParaRPr sz="2704"/>
          </a:p>
          <a:p>
            <a:pPr lvl="1" marL="625642" indent="-361482" defTabSz="303783">
              <a:spcBef>
                <a:spcPts val="2100"/>
              </a:spcBef>
              <a:defRPr sz="1800"/>
            </a:pPr>
            <a:r>
              <a:rPr sz="2704"/>
              <a:t>Subsequence to Subsequence matching</a:t>
            </a:r>
          </a:p>
        </p:txBody>
      </p:sp>
    </p:spTree>
  </p:cSld>
  <p:clrMapOvr>
    <a:masterClrMapping/>
  </p:clrMapOvr>
  <p:transition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4833937" y="5713015"/>
            <a:ext cx="14716126" cy="153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3800"/>
              </a:spcBef>
              <a:defRPr sz="84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8400"/>
              <a:t>Thank you!</a:t>
            </a:r>
          </a:p>
        </p:txBody>
      </p:sp>
    </p:spTree>
  </p:cSld>
  <p:clrMapOvr>
    <a:masterClrMapping/>
  </p:clrMapOvr>
  <p:transition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Scalability</a:t>
            </a:r>
          </a:p>
        </p:txBody>
      </p:sp>
      <p:grpSp>
        <p:nvGrpSpPr>
          <p:cNvPr id="445" name="Group 445"/>
          <p:cNvGrpSpPr/>
          <p:nvPr/>
        </p:nvGrpSpPr>
        <p:grpSpPr>
          <a:xfrm>
            <a:off x="10453697" y="4255048"/>
            <a:ext cx="10556656" cy="7903540"/>
            <a:chOff x="-177800" y="-114300"/>
            <a:chExt cx="10556654" cy="7903539"/>
          </a:xfrm>
        </p:grpSpPr>
        <p:pic>
          <p:nvPicPr>
            <p:cNvPr id="444" name="plot_bossVSM_benchmark_samples2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201055" cy="74463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43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77800" y="-114300"/>
              <a:ext cx="10556655" cy="7903540"/>
            </a:xfrm>
            <a:prstGeom prst="rect">
              <a:avLst/>
            </a:prstGeom>
            <a:effectLst/>
          </p:spPr>
        </p:pic>
      </p:grpSp>
      <p:sp>
        <p:nvSpPr>
          <p:cNvPr id="446" name="Shape 446"/>
          <p:cNvSpPr/>
          <p:nvPr>
            <p:ph type="body" idx="1"/>
          </p:nvPr>
        </p:nvSpPr>
        <p:spPr>
          <a:xfrm>
            <a:off x="3548062" y="4196953"/>
            <a:ext cx="6722451" cy="8893969"/>
          </a:xfrm>
          <a:prstGeom prst="rect">
            <a:avLst/>
          </a:prstGeom>
        </p:spPr>
        <p:txBody>
          <a:bodyPr anchor="t"/>
          <a:lstStyle/>
          <a:p>
            <a:pPr lvl="0" marL="533400" indent="-533400">
              <a:defRPr sz="1800"/>
            </a:pPr>
            <a:r>
              <a:rPr sz="4200"/>
              <a:t>8 billion values (15 GB)</a:t>
            </a:r>
            <a:endParaRPr sz="4200"/>
          </a:p>
          <a:p>
            <a:pPr lvl="0" marL="533400" indent="-533400">
              <a:defRPr sz="1800"/>
            </a:pPr>
            <a:r>
              <a:rPr sz="4200"/>
              <a:t>Fastest test time:</a:t>
            </a:r>
            <a:endParaRPr sz="4200"/>
          </a:p>
          <a:p>
            <a:pPr lvl="1" marL="914400" indent="-533400">
              <a:defRPr sz="1800"/>
            </a:pPr>
            <a:r>
              <a:rPr sz="4200"/>
              <a:t>Constant: BOSS VS</a:t>
            </a:r>
            <a:endParaRPr sz="4200"/>
          </a:p>
          <a:p>
            <a:pPr lvl="0" marL="533400" indent="-533400">
              <a:defRPr sz="1800"/>
            </a:pPr>
            <a:r>
              <a:rPr sz="4200"/>
              <a:t>Fastest train time:</a:t>
            </a:r>
            <a:endParaRPr sz="4200"/>
          </a:p>
          <a:p>
            <a:pPr lvl="1" marL="914400" indent="-533400">
              <a:defRPr sz="1800"/>
            </a:pPr>
            <a:r>
              <a:rPr sz="4200"/>
              <a:t>train free classifiers </a:t>
            </a:r>
            <a:endParaRPr sz="4200"/>
          </a:p>
          <a:p>
            <a:pPr lvl="1" marL="914400" indent="-533400">
              <a:defRPr sz="1800"/>
            </a:pPr>
            <a:r>
              <a:rPr sz="4200"/>
              <a:t>BOSS VS</a:t>
            </a:r>
          </a:p>
        </p:txBody>
      </p:sp>
    </p:spTree>
  </p:cSld>
  <p:clrMapOvr>
    <a:masterClrMapping/>
  </p:clrMapOvr>
  <p:transition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Properties of SFA</a:t>
            </a:r>
          </a:p>
        </p:txBody>
      </p:sp>
      <p:sp>
        <p:nvSpPr>
          <p:cNvPr id="449" name="Shape 44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0">
              <a:defRPr sz="1800"/>
            </a:pPr>
            <a:r>
              <a:rPr sz="5200"/>
              <a:t>Noise removal</a:t>
            </a:r>
            <a:endParaRPr sz="5200"/>
          </a:p>
          <a:p>
            <a:pPr lvl="0">
              <a:defRPr sz="1800"/>
            </a:pPr>
            <a:r>
              <a:rPr sz="5200"/>
              <a:t>String representation</a:t>
            </a:r>
            <a:endParaRPr sz="5200"/>
          </a:p>
          <a:p>
            <a:pPr lvl="0">
              <a:defRPr sz="1800"/>
            </a:pPr>
            <a:r>
              <a:rPr sz="5200"/>
              <a:t>Frequency Domain</a:t>
            </a:r>
            <a:endParaRPr sz="5200"/>
          </a:p>
          <a:p>
            <a:pPr lvl="0">
              <a:defRPr sz="1800"/>
            </a:pPr>
            <a:r>
              <a:rPr sz="5200"/>
              <a:t>Dimensionality Reduction</a:t>
            </a:r>
            <a:endParaRPr sz="5200"/>
          </a:p>
          <a:p>
            <a:pPr lvl="0">
              <a:defRPr sz="1800"/>
            </a:pPr>
            <a:r>
              <a:rPr sz="5200"/>
              <a:t>Storage reduction</a:t>
            </a:r>
          </a:p>
        </p:txBody>
      </p:sp>
    </p:spTree>
  </p:cSld>
  <p:clrMapOvr>
    <a:masterClrMapping/>
  </p:clrMapOvr>
  <p:transition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Scales with Dimensionality</a:t>
            </a:r>
          </a:p>
        </p:txBody>
      </p:sp>
      <p:pic>
        <p:nvPicPr>
          <p:cNvPr id="452" name="io_walltim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85100" y="3857752"/>
            <a:ext cx="9747547" cy="9697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Similarity</a:t>
            </a:r>
          </a:p>
        </p:txBody>
      </p:sp>
      <p:sp>
        <p:nvSpPr>
          <p:cNvPr id="91" name="Shape 91"/>
          <p:cNvSpPr/>
          <p:nvPr>
            <p:ph type="body" idx="1"/>
          </p:nvPr>
        </p:nvSpPr>
        <p:spPr>
          <a:xfrm>
            <a:off x="3548062" y="4196953"/>
            <a:ext cx="11708150" cy="8893969"/>
          </a:xfrm>
          <a:prstGeom prst="rect">
            <a:avLst/>
          </a:prstGeom>
        </p:spPr>
        <p:txBody>
          <a:bodyPr anchor="t"/>
          <a:lstStyle/>
          <a:p>
            <a:pPr lvl="0">
              <a:defRPr sz="1800"/>
            </a:pPr>
            <a:r>
              <a:rPr sz="5200"/>
              <a:t>At the core of each data analytics task there is a </a:t>
            </a:r>
            <a:endParaRPr sz="5200"/>
          </a:p>
          <a:p>
            <a:pPr lvl="1" marL="1503947" indent="-868947">
              <a:buClrTx/>
              <a:buSzPct val="100000"/>
              <a:buFontTx/>
              <a:buAutoNum type="alphaUcPeriod" startAt="1"/>
              <a:defRPr sz="1800"/>
            </a:pPr>
            <a:r>
              <a:rPr b="1" sz="5200"/>
              <a:t>time series representation</a:t>
            </a:r>
            <a:r>
              <a:rPr sz="5200"/>
              <a:t> and </a:t>
            </a:r>
            <a:endParaRPr sz="5200"/>
          </a:p>
          <a:p>
            <a:pPr lvl="1" marL="1503947" indent="-868947">
              <a:buClrTx/>
              <a:buSzPct val="100000"/>
              <a:buFontTx/>
              <a:buAutoNum type="alphaUcPeriod" startAt="1"/>
              <a:defRPr sz="1800"/>
            </a:pPr>
            <a:r>
              <a:rPr sz="5200"/>
              <a:t>a </a:t>
            </a:r>
            <a:r>
              <a:rPr b="1" sz="5200"/>
              <a:t>similarity measure/model</a:t>
            </a:r>
            <a:r>
              <a:rPr sz="5200"/>
              <a:t> to compare two time series. </a:t>
            </a:r>
          </a:p>
        </p:txBody>
      </p:sp>
      <p:grpSp>
        <p:nvGrpSpPr>
          <p:cNvPr id="94" name="Group 94"/>
          <p:cNvGrpSpPr/>
          <p:nvPr/>
        </p:nvGrpSpPr>
        <p:grpSpPr>
          <a:xfrm>
            <a:off x="16499986" y="3298457"/>
            <a:ext cx="1400424" cy="981076"/>
            <a:chOff x="-31750" y="-31749"/>
            <a:chExt cx="1400423" cy="981075"/>
          </a:xfrm>
        </p:grpSpPr>
        <p:sp>
          <p:nvSpPr>
            <p:cNvPr id="93" name="Shape 93"/>
            <p:cNvSpPr/>
            <p:nvPr/>
          </p:nvSpPr>
          <p:spPr>
            <a:xfrm>
              <a:off x="0" y="0"/>
              <a:ext cx="1336924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Bells</a:t>
              </a:r>
            </a:p>
          </p:txBody>
        </p:sp>
        <p:pic>
          <p:nvPicPr>
            <p:cNvPr id="92" name="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31750" y="-31750"/>
              <a:ext cx="1400423" cy="981076"/>
            </a:xfrm>
            <a:prstGeom prst="rect">
              <a:avLst/>
            </a:prstGeom>
            <a:effectLst/>
          </p:spPr>
        </p:pic>
      </p:grpSp>
      <p:grpSp>
        <p:nvGrpSpPr>
          <p:cNvPr id="97" name="Group 97"/>
          <p:cNvGrpSpPr/>
          <p:nvPr/>
        </p:nvGrpSpPr>
        <p:grpSpPr>
          <a:xfrm>
            <a:off x="15901995" y="6591640"/>
            <a:ext cx="2596407" cy="981076"/>
            <a:chOff x="-31749" y="-31749"/>
            <a:chExt cx="2596405" cy="981075"/>
          </a:xfrm>
        </p:grpSpPr>
        <p:sp>
          <p:nvSpPr>
            <p:cNvPr id="96" name="Shape 96"/>
            <p:cNvSpPr/>
            <p:nvPr/>
          </p:nvSpPr>
          <p:spPr>
            <a:xfrm>
              <a:off x="0" y="0"/>
              <a:ext cx="2532906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Cylinders</a:t>
              </a:r>
            </a:p>
          </p:txBody>
        </p:sp>
        <p:pic>
          <p:nvPicPr>
            <p:cNvPr id="95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1750" y="-31750"/>
              <a:ext cx="2596406" cy="981076"/>
            </a:xfrm>
            <a:prstGeom prst="rect">
              <a:avLst/>
            </a:prstGeom>
            <a:effectLst/>
          </p:spPr>
        </p:pic>
      </p:grpSp>
      <p:grpSp>
        <p:nvGrpSpPr>
          <p:cNvPr id="100" name="Group 100"/>
          <p:cNvGrpSpPr/>
          <p:nvPr/>
        </p:nvGrpSpPr>
        <p:grpSpPr>
          <a:xfrm>
            <a:off x="16120902" y="9884822"/>
            <a:ext cx="2158592" cy="981076"/>
            <a:chOff x="-31749" y="-31749"/>
            <a:chExt cx="2158590" cy="981075"/>
          </a:xfrm>
        </p:grpSpPr>
        <p:sp>
          <p:nvSpPr>
            <p:cNvPr id="99" name="Shape 99"/>
            <p:cNvSpPr/>
            <p:nvPr/>
          </p:nvSpPr>
          <p:spPr>
            <a:xfrm>
              <a:off x="0" y="0"/>
              <a:ext cx="2095091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Funnels</a:t>
              </a:r>
            </a:p>
          </p:txBody>
        </p:sp>
        <p:pic>
          <p:nvPicPr>
            <p:cNvPr id="98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31750" y="-31750"/>
              <a:ext cx="2158591" cy="981076"/>
            </a:xfrm>
            <a:prstGeom prst="rect">
              <a:avLst/>
            </a:prstGeom>
            <a:effectLst/>
          </p:spPr>
        </p:pic>
      </p:grpSp>
      <p:grpSp>
        <p:nvGrpSpPr>
          <p:cNvPr id="103" name="Group 103"/>
          <p:cNvGrpSpPr/>
          <p:nvPr/>
        </p:nvGrpSpPr>
        <p:grpSpPr>
          <a:xfrm>
            <a:off x="17964976" y="2180161"/>
            <a:ext cx="3835364" cy="981076"/>
            <a:chOff x="-31750" y="-31749"/>
            <a:chExt cx="3835362" cy="981075"/>
          </a:xfrm>
        </p:grpSpPr>
        <p:sp>
          <p:nvSpPr>
            <p:cNvPr id="102" name="Shape 102"/>
            <p:cNvSpPr/>
            <p:nvPr/>
          </p:nvSpPr>
          <p:spPr>
            <a:xfrm>
              <a:off x="0" y="0"/>
              <a:ext cx="3771863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20202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Representation</a:t>
              </a:r>
            </a:p>
          </p:txBody>
        </p:sp>
        <p:pic>
          <p:nvPicPr>
            <p:cNvPr id="101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31750" y="-31750"/>
              <a:ext cx="3835363" cy="981076"/>
            </a:xfrm>
            <a:prstGeom prst="rect">
              <a:avLst/>
            </a:prstGeom>
            <a:effectLst/>
          </p:spPr>
        </p:pic>
      </p:grpSp>
      <p:grpSp>
        <p:nvGrpSpPr>
          <p:cNvPr id="106" name="Group 106"/>
          <p:cNvGrpSpPr/>
          <p:nvPr/>
        </p:nvGrpSpPr>
        <p:grpSpPr>
          <a:xfrm>
            <a:off x="17981735" y="4589449"/>
            <a:ext cx="5223557" cy="1692276"/>
            <a:chOff x="-31749" y="-31749"/>
            <a:chExt cx="5223556" cy="1692275"/>
          </a:xfrm>
        </p:grpSpPr>
        <p:sp>
          <p:nvSpPr>
            <p:cNvPr id="105" name="Shape 105"/>
            <p:cNvSpPr/>
            <p:nvPr/>
          </p:nvSpPr>
          <p:spPr>
            <a:xfrm>
              <a:off x="0" y="0"/>
              <a:ext cx="5160058" cy="162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Similarity Measure/</a:t>
              </a:r>
              <a:endParaRPr sz="4200">
                <a:solidFill>
                  <a:srgbClr val="202020"/>
                </a:solidFill>
              </a:endParaRP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202020"/>
                  </a:solidFill>
                </a:rPr>
                <a:t>Model</a:t>
              </a:r>
            </a:p>
          </p:txBody>
        </p:sp>
        <p:pic>
          <p:nvPicPr>
            <p:cNvPr id="104" name="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31750" y="-31750"/>
              <a:ext cx="5223557" cy="1692276"/>
            </a:xfrm>
            <a:prstGeom prst="rect">
              <a:avLst/>
            </a:prstGeom>
            <a:effectLst/>
          </p:spPr>
        </p:pic>
      </p:grpSp>
      <p:sp>
        <p:nvSpPr>
          <p:cNvPr id="107" name="Shape 107"/>
          <p:cNvSpPr/>
          <p:nvPr/>
        </p:nvSpPr>
        <p:spPr>
          <a:xfrm flipV="1">
            <a:off x="17197490" y="4800360"/>
            <a:ext cx="1" cy="1270453"/>
          </a:xfrm>
          <a:prstGeom prst="line">
            <a:avLst/>
          </a:prstGeom>
          <a:ln w="63500">
            <a:solidFill/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202020"/>
                </a:solidFill>
              </a:defRPr>
            </a:pPr>
          </a:p>
        </p:txBody>
      </p:sp>
      <p:sp>
        <p:nvSpPr>
          <p:cNvPr id="108" name="Shape 108"/>
          <p:cNvSpPr/>
          <p:nvPr/>
        </p:nvSpPr>
        <p:spPr>
          <a:xfrm flipV="1">
            <a:off x="17200197" y="8093542"/>
            <a:ext cx="1" cy="1270453"/>
          </a:xfrm>
          <a:prstGeom prst="line">
            <a:avLst/>
          </a:prstGeom>
          <a:ln w="63500">
            <a:solidFill/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202020"/>
                </a:solidFill>
              </a:defRPr>
            </a:pPr>
          </a:p>
        </p:txBody>
      </p:sp>
    </p:spTree>
  </p:cSld>
  <p:clrMapOvr>
    <a:masterClrMapping/>
  </p:clrMapOvr>
  <p:transition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roup 456"/>
          <p:cNvGrpSpPr/>
          <p:nvPr/>
        </p:nvGrpSpPr>
        <p:grpSpPr>
          <a:xfrm>
            <a:off x="4962555" y="124454"/>
            <a:ext cx="6253763" cy="6603706"/>
            <a:chOff x="-177800" y="-114299"/>
            <a:chExt cx="6253762" cy="6603705"/>
          </a:xfrm>
        </p:grpSpPr>
        <p:pic>
          <p:nvPicPr>
            <p:cNvPr id="455" name="walltime_1-NN_BOSS_predict_1-NN_BOSS_VS_predict_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898163" cy="61465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54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77800" y="-114300"/>
              <a:ext cx="6253763" cy="6603706"/>
            </a:xfrm>
            <a:prstGeom prst="rect">
              <a:avLst/>
            </a:prstGeom>
            <a:effectLst/>
          </p:spPr>
        </p:pic>
      </p:grpSp>
      <p:grpSp>
        <p:nvGrpSpPr>
          <p:cNvPr id="459" name="Group 459"/>
          <p:cNvGrpSpPr/>
          <p:nvPr/>
        </p:nvGrpSpPr>
        <p:grpSpPr>
          <a:xfrm>
            <a:off x="13167683" y="142313"/>
            <a:ext cx="6253763" cy="6603707"/>
            <a:chOff x="-177800" y="-114299"/>
            <a:chExt cx="6253762" cy="6603705"/>
          </a:xfrm>
        </p:grpSpPr>
        <p:pic>
          <p:nvPicPr>
            <p:cNvPr id="458" name="walltime_1-NN_DTW_predict__1-NN_BOSS_VS_predict_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898163" cy="61465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57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77800" y="-114300"/>
              <a:ext cx="6253763" cy="6603706"/>
            </a:xfrm>
            <a:prstGeom prst="rect">
              <a:avLst/>
            </a:prstGeom>
            <a:effectLst/>
          </p:spPr>
        </p:pic>
      </p:grpSp>
      <p:grpSp>
        <p:nvGrpSpPr>
          <p:cNvPr id="462" name="Group 462"/>
          <p:cNvGrpSpPr/>
          <p:nvPr/>
        </p:nvGrpSpPr>
        <p:grpSpPr>
          <a:xfrm>
            <a:off x="4962555" y="6984268"/>
            <a:ext cx="6253763" cy="6603706"/>
            <a:chOff x="-177800" y="-114299"/>
            <a:chExt cx="6253762" cy="6603705"/>
          </a:xfrm>
        </p:grpSpPr>
        <p:pic>
          <p:nvPicPr>
            <p:cNvPr id="461" name="walltime_1-NN_Shotgun_Ensemble_predict__1-NN_BOSS_VS_predict_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898163" cy="61465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0" name="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77800" y="-114300"/>
              <a:ext cx="6253763" cy="6603706"/>
            </a:xfrm>
            <a:prstGeom prst="rect">
              <a:avLst/>
            </a:prstGeom>
            <a:effectLst/>
          </p:spPr>
        </p:pic>
      </p:grpSp>
      <p:grpSp>
        <p:nvGrpSpPr>
          <p:cNvPr id="465" name="Group 465"/>
          <p:cNvGrpSpPr/>
          <p:nvPr/>
        </p:nvGrpSpPr>
        <p:grpSpPr>
          <a:xfrm>
            <a:off x="13167683" y="7002127"/>
            <a:ext cx="6253763" cy="6603707"/>
            <a:chOff x="-177800" y="-114299"/>
            <a:chExt cx="6253762" cy="6603705"/>
          </a:xfrm>
        </p:grpSpPr>
        <p:pic>
          <p:nvPicPr>
            <p:cNvPr id="464" name="walltime_SAX_VSM_predict_1-NN_BOSS_VS_predict_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898163" cy="61465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3" name="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77800" y="-114300"/>
              <a:ext cx="6253763" cy="660370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Data Analytics Tasks</a:t>
            </a:r>
          </a:p>
        </p:txBody>
      </p:sp>
      <p:sp>
        <p:nvSpPr>
          <p:cNvPr id="111" name="Shape 111"/>
          <p:cNvSpPr/>
          <p:nvPr>
            <p:ph type="body" idx="1"/>
          </p:nvPr>
        </p:nvSpPr>
        <p:spPr>
          <a:xfrm>
            <a:off x="3548062" y="4196953"/>
            <a:ext cx="7432340" cy="8893969"/>
          </a:xfrm>
          <a:prstGeom prst="rect">
            <a:avLst/>
          </a:prstGeom>
        </p:spPr>
        <p:txBody>
          <a:bodyPr anchor="t"/>
          <a:lstStyle/>
          <a:p>
            <a:pPr lvl="0">
              <a:defRPr sz="1800"/>
            </a:pPr>
            <a:r>
              <a:rPr sz="5200"/>
              <a:t>Classification</a:t>
            </a:r>
            <a:endParaRPr sz="5200"/>
          </a:p>
          <a:p>
            <a:pPr lvl="0">
              <a:defRPr sz="1800"/>
            </a:pPr>
            <a:r>
              <a:rPr sz="5200"/>
              <a:t>Clustering</a:t>
            </a:r>
            <a:endParaRPr sz="5200"/>
          </a:p>
          <a:p>
            <a:pPr lvl="0">
              <a:defRPr sz="1800"/>
            </a:pPr>
            <a:r>
              <a:rPr sz="5200"/>
              <a:t>Motif Discovery</a:t>
            </a:r>
            <a:endParaRPr sz="5200"/>
          </a:p>
          <a:p>
            <a:pPr lvl="0">
              <a:defRPr sz="1800"/>
            </a:pPr>
            <a:r>
              <a:rPr sz="5200"/>
              <a:t>Anomaly Detection</a:t>
            </a:r>
            <a:endParaRPr sz="5200"/>
          </a:p>
          <a:p>
            <a:pPr lvl="0">
              <a:defRPr sz="1800"/>
            </a:pPr>
            <a:r>
              <a:rPr sz="5200"/>
              <a:t>Query by content</a:t>
            </a:r>
          </a:p>
        </p:txBody>
      </p:sp>
      <p:grpSp>
        <p:nvGrpSpPr>
          <p:cNvPr id="114" name="Group 114"/>
          <p:cNvGrpSpPr/>
          <p:nvPr/>
        </p:nvGrpSpPr>
        <p:grpSpPr>
          <a:xfrm>
            <a:off x="10872424" y="3538537"/>
            <a:ext cx="13360401" cy="10210801"/>
            <a:chOff x="-177800" y="-114300"/>
            <a:chExt cx="13360400" cy="10210800"/>
          </a:xfrm>
        </p:grpSpPr>
        <p:pic>
          <p:nvPicPr>
            <p:cNvPr id="113" name="data_analytics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004800" cy="9753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2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77800" y="-114300"/>
              <a:ext cx="13360400" cy="102108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Motivation 1/2</a:t>
            </a:r>
          </a:p>
        </p:txBody>
      </p:sp>
      <p:pic>
        <p:nvPicPr>
          <p:cNvPr id="11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83150" y="9248714"/>
            <a:ext cx="4476152" cy="512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14900" y="7924009"/>
            <a:ext cx="4898330" cy="524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14949" y="6572349"/>
            <a:ext cx="4898349" cy="622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72459" y="5335857"/>
            <a:ext cx="4497533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asted-image.tif"/>
          <p:cNvPicPr/>
          <p:nvPr/>
        </p:nvPicPr>
        <p:blipFill>
          <a:blip r:embed="rId2">
            <a:extLst/>
          </a:blip>
          <a:srcRect l="4510" t="0" r="51646" b="0"/>
          <a:stretch>
            <a:fillRect/>
          </a:stretch>
        </p:blipFill>
        <p:spPr>
          <a:xfrm>
            <a:off x="14983470" y="9359582"/>
            <a:ext cx="2123332" cy="55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asted-image.tif"/>
          <p:cNvPicPr/>
          <p:nvPr/>
        </p:nvPicPr>
        <p:blipFill>
          <a:blip r:embed="rId3">
            <a:extLst/>
          </a:blip>
          <a:srcRect l="13467" t="0" r="41611" b="0"/>
          <a:stretch>
            <a:fillRect/>
          </a:stretch>
        </p:blipFill>
        <p:spPr>
          <a:xfrm>
            <a:off x="14860339" y="8039306"/>
            <a:ext cx="2200374" cy="524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asted-image.tif"/>
          <p:cNvPicPr/>
          <p:nvPr/>
        </p:nvPicPr>
        <p:blipFill>
          <a:blip r:embed="rId4">
            <a:extLst/>
          </a:blip>
          <a:srcRect l="32986" t="0" r="23777" b="0"/>
          <a:stretch>
            <a:fillRect/>
          </a:stretch>
        </p:blipFill>
        <p:spPr>
          <a:xfrm>
            <a:off x="14901614" y="6621398"/>
            <a:ext cx="2117843" cy="622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asted-image.tif"/>
          <p:cNvPicPr/>
          <p:nvPr/>
        </p:nvPicPr>
        <p:blipFill>
          <a:blip r:embed="rId5">
            <a:extLst/>
          </a:blip>
          <a:srcRect l="0" t="0" r="49832" b="0"/>
          <a:stretch>
            <a:fillRect/>
          </a:stretch>
        </p:blipFill>
        <p:spPr>
          <a:xfrm>
            <a:off x="14832359" y="5451078"/>
            <a:ext cx="225628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asted-image.t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72532" y="10632599"/>
            <a:ext cx="4497532" cy="482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asted-image.tif"/>
          <p:cNvPicPr/>
          <p:nvPr/>
        </p:nvPicPr>
        <p:blipFill>
          <a:blip r:embed="rId6">
            <a:extLst/>
          </a:blip>
          <a:srcRect l="51644" t="0" r="7235" b="0"/>
          <a:stretch>
            <a:fillRect/>
          </a:stretch>
        </p:blipFill>
        <p:spPr>
          <a:xfrm>
            <a:off x="14983668" y="10712101"/>
            <a:ext cx="2122824" cy="554026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13540327" y="3714877"/>
            <a:ext cx="5009568" cy="156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324863"/>
                </a:solidFill>
              </a:rPr>
              <a:t>Aligned patterns of </a:t>
            </a:r>
            <a:endParaRPr sz="4200">
              <a:solidFill>
                <a:srgbClr val="32486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324863"/>
                </a:solidFill>
              </a:rPr>
              <a:t>fixed size</a:t>
            </a:r>
          </a:p>
        </p:txBody>
      </p:sp>
      <p:sp>
        <p:nvSpPr>
          <p:cNvPr id="128" name="Shape 128"/>
          <p:cNvSpPr/>
          <p:nvPr/>
        </p:nvSpPr>
        <p:spPr>
          <a:xfrm>
            <a:off x="11389772" y="7665180"/>
            <a:ext cx="1593440" cy="1"/>
          </a:xfrm>
          <a:prstGeom prst="line">
            <a:avLst/>
          </a:prstGeom>
          <a:ln w="101600">
            <a:solidFill>
              <a:srgbClr val="7996B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202020"/>
                </a:solidFill>
              </a:defRPr>
            </a:pPr>
          </a:p>
        </p:txBody>
      </p:sp>
      <p:sp>
        <p:nvSpPr>
          <p:cNvPr id="129" name="Shape 129"/>
          <p:cNvSpPr/>
          <p:nvPr/>
        </p:nvSpPr>
        <p:spPr>
          <a:xfrm>
            <a:off x="5346611" y="3607657"/>
            <a:ext cx="3549229" cy="156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324863"/>
                </a:solidFill>
              </a:rPr>
              <a:t>Raw walking </a:t>
            </a:r>
            <a:endParaRPr sz="4200">
              <a:solidFill>
                <a:srgbClr val="32486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324863"/>
                </a:solidFill>
              </a:rPr>
              <a:t>motion data</a:t>
            </a:r>
          </a:p>
        </p:txBody>
      </p:sp>
      <p:sp>
        <p:nvSpPr>
          <p:cNvPr id="130" name="Shape 130"/>
          <p:cNvSpPr/>
          <p:nvPr/>
        </p:nvSpPr>
        <p:spPr>
          <a:xfrm>
            <a:off x="10465568" y="8285622"/>
            <a:ext cx="3452864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324863"/>
                </a:solidFill>
              </a:rPr>
              <a:t>preprocessing</a:t>
            </a:r>
          </a:p>
        </p:txBody>
      </p:sp>
      <p:sp>
        <p:nvSpPr>
          <p:cNvPr id="131" name="Shape 131"/>
          <p:cNvSpPr/>
          <p:nvPr/>
        </p:nvSpPr>
        <p:spPr>
          <a:xfrm>
            <a:off x="5361229" y="12147026"/>
            <a:ext cx="12137542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324863"/>
                </a:solidFill>
              </a:rPr>
              <a:t>Commonly performed by a human domain expert!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80" sz="9000">
                <a:solidFill>
                  <a:srgbClr val="314864"/>
                </a:solidFill>
              </a:rPr>
              <a:t>Motivation 1/2</a:t>
            </a:r>
          </a:p>
        </p:txBody>
      </p:sp>
      <p:sp>
        <p:nvSpPr>
          <p:cNvPr id="134" name="Shape 1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0" marL="868947" indent="-868947">
              <a:buClrTx/>
              <a:buSzPct val="100000"/>
              <a:buFontTx/>
              <a:buAutoNum type="arabicPeriod" startAt="1"/>
              <a:defRPr sz="1800"/>
            </a:pPr>
            <a:r>
              <a:rPr sz="5200"/>
              <a:t>Research assumes </a:t>
            </a:r>
            <a:r>
              <a:rPr b="1" sz="5200"/>
              <a:t>preprocessed datasets</a:t>
            </a:r>
            <a:r>
              <a:rPr sz="5200"/>
              <a:t>: </a:t>
            </a:r>
            <a:endParaRPr sz="5200"/>
          </a:p>
          <a:p>
            <a:pPr lvl="1">
              <a:defRPr sz="1800"/>
            </a:pPr>
            <a:r>
              <a:rPr sz="5200"/>
              <a:t>In most publications datasets were preprocessed by domain experts. This does not scale. </a:t>
            </a:r>
            <a:endParaRPr sz="5200"/>
          </a:p>
          <a:p>
            <a:pPr lvl="0">
              <a:defRPr sz="1800"/>
            </a:pPr>
            <a:r>
              <a:rPr sz="5200"/>
              <a:t>The key challenge is to provide a </a:t>
            </a:r>
            <a:r>
              <a:rPr b="1" sz="5200"/>
              <a:t>similarity measure</a:t>
            </a:r>
            <a:r>
              <a:rPr sz="5200"/>
              <a:t> and a </a:t>
            </a:r>
            <a:r>
              <a:rPr b="1" sz="5200"/>
              <a:t>time series representation</a:t>
            </a:r>
            <a:r>
              <a:rPr sz="5200"/>
              <a:t> that are </a:t>
            </a:r>
            <a:r>
              <a:rPr b="1" sz="5200"/>
              <a:t>alignment-free</a:t>
            </a:r>
            <a:r>
              <a:rPr sz="5200"/>
              <a:t> and deal with </a:t>
            </a:r>
            <a:r>
              <a:rPr b="1" sz="5200"/>
              <a:t>erroneous and extraneous</a:t>
            </a:r>
            <a:r>
              <a:rPr sz="5200"/>
              <a:t> (noisy) data. 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tarlight_curves_10fps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418971" y="84971"/>
            <a:ext cx="13313886" cy="13313886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Editorial">
  <a:themeElements>
    <a:clrScheme name="Editorial">
      <a:dk1>
        <a:srgbClr val="324863"/>
      </a:dk1>
      <a:lt1>
        <a:srgbClr val="634D31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7996B9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Editorial">
  <a:themeElements>
    <a:clrScheme name="Editorial">
      <a:dk1>
        <a:srgbClr val="000000"/>
      </a:dk1>
      <a:lt1>
        <a:srgbClr val="FFFFFF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7996B9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