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76" r:id="rId3"/>
    <p:sldId id="257" r:id="rId4"/>
    <p:sldId id="260" r:id="rId5"/>
    <p:sldId id="258" r:id="rId6"/>
    <p:sldId id="259" r:id="rId7"/>
    <p:sldId id="263" r:id="rId8"/>
    <p:sldId id="264" r:id="rId9"/>
    <p:sldId id="265" r:id="rId10"/>
    <p:sldId id="266" r:id="rId11"/>
    <p:sldId id="261" r:id="rId12"/>
    <p:sldId id="262" r:id="rId13"/>
    <p:sldId id="269" r:id="rId14"/>
    <p:sldId id="270" r:id="rId15"/>
    <p:sldId id="267" r:id="rId16"/>
    <p:sldId id="268" r:id="rId17"/>
    <p:sldId id="272" r:id="rId18"/>
    <p:sldId id="273" r:id="rId19"/>
    <p:sldId id="274" r:id="rId20"/>
    <p:sldId id="271" r:id="rId21"/>
    <p:sldId id="275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04F16-2758-4DD9-B3AC-F572990E73C9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D0F63-CFE3-426A-B3B8-F556F82DD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1DEED-7881-4952-A55E-94AA0ECB16D6}" type="datetime1">
              <a:rPr lang="en-US" smtClean="0"/>
              <a:t>8/22/2011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20B53-4E32-47A5-A7DA-ED08CBCBA369}" type="datetime1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E8B0A-28CF-4827-9D53-5059C2145C7B}" type="datetime1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13BB6-999B-4D8D-8665-399BD439165B}" type="datetime1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D19A2-C115-424C-BB7F-3503DC7BB4DC}" type="datetime1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A85E5-17B5-4ECA-932A-210189C55B56}" type="datetime1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C74AE-EBC7-4DCD-8DBF-C53B9F45086A}" type="datetime1">
              <a:rPr lang="en-US" smtClean="0"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A387-90D5-4E96-89DE-424C5B66901E}" type="datetime1">
              <a:rPr lang="en-US" smtClean="0"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C9F8A-D738-4981-A426-D979EB900A67}" type="datetime1">
              <a:rPr lang="en-US" smtClean="0"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9115F-9696-46EE-902F-F10275DDDD89}" type="datetime1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88791-5297-455E-AE30-F63072C46A9C}" type="datetime1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E92A3C-01F6-4926-96B6-2CF7A7C6B9FB}" type="datetime1">
              <a:rPr lang="en-US" smtClean="0"/>
              <a:t>8/22/2011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F50AC7-6C1F-476A-8E51-6FA719CBA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7406640" cy="2895600"/>
          </a:xfrm>
        </p:spPr>
        <p:txBody>
          <a:bodyPr>
            <a:normAutofit/>
          </a:bodyPr>
          <a:lstStyle/>
          <a:p>
            <a:pPr marL="1423988">
              <a:tabLst>
                <a:tab pos="457200" algn="l"/>
                <a:tab pos="914400" algn="l"/>
                <a:tab pos="1371600" algn="l"/>
                <a:tab pos="142398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</a:rPr>
              <a:t>Polytechnic University of Tirana</a:t>
            </a:r>
            <a:br>
              <a:rPr lang="en-US" sz="1800" b="1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</a:rPr>
              <a:t>Faculty of Information Technology</a:t>
            </a:r>
            <a:br>
              <a:rPr lang="en-US" sz="1800" b="1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</a:rPr>
              <a:t>Computer </a:t>
            </a: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</a:rPr>
              <a:t>Engineering Department </a:t>
            </a:r>
            <a:r>
              <a:rPr lang="en-US" sz="4400" b="1" dirty="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4400" b="1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8229600" cy="4572000"/>
          </a:xfrm>
        </p:spPr>
        <p:txBody>
          <a:bodyPr>
            <a:normAutofit/>
          </a:bodyPr>
          <a:lstStyle/>
          <a:p>
            <a:pPr marL="0" algn="ctr">
              <a:spcBef>
                <a:spcPct val="0"/>
              </a:spcBef>
              <a:buClrTx/>
              <a:buSzTx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algn="ctr">
              <a:spcBef>
                <a:spcPct val="0"/>
              </a:spcBef>
              <a:buClrTx/>
              <a:buSzTx/>
            </a:pPr>
            <a:r>
              <a:rPr lang="sq-AL" sz="4000" b="1" dirty="0" smtClean="0"/>
              <a:t>Identification of on-line users and Digital Signature</a:t>
            </a:r>
            <a:endParaRPr lang="en-US" sz="4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algn="ctr">
              <a:spcBef>
                <a:spcPct val="0"/>
              </a:spcBef>
              <a:buClrTx/>
              <a:buSzTx/>
            </a:pPr>
            <a:endParaRPr lang="en-US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algn="ctr">
              <a:spcBef>
                <a:spcPct val="0"/>
              </a:spcBef>
              <a:buClrTx/>
              <a:buSzTx/>
            </a:pPr>
            <a:endParaRPr lang="en-US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algn="ctr">
              <a:spcBef>
                <a:spcPct val="0"/>
              </a:spcBef>
              <a:buClrTx/>
              <a:buSzTx/>
            </a:pPr>
            <a:endParaRPr lang="en-US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algn="ctr">
              <a:spcBef>
                <a:spcPct val="0"/>
              </a:spcBef>
              <a:buClrTx/>
              <a:buSzTx/>
            </a:pPr>
            <a:endParaRPr lang="en-US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algn="ctr">
              <a:spcBef>
                <a:spcPct val="0"/>
              </a:spcBef>
              <a:buClrTx/>
              <a:buSzTx/>
            </a:pP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Marin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Aranitasi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Prof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Dr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Betim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Çiço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952500" cy="102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Schematic 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447800"/>
            <a:ext cx="3980688" cy="5410200"/>
          </a:xfrm>
        </p:spPr>
        <p:txBody>
          <a:bodyPr/>
          <a:lstStyle/>
          <a:p>
            <a:r>
              <a:rPr lang="en-US" dirty="0" smtClean="0"/>
              <a:t>User/citizen</a:t>
            </a:r>
          </a:p>
          <a:p>
            <a:r>
              <a:rPr lang="en-US" dirty="0" err="1" smtClean="0"/>
              <a:t>SCDev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Portal</a:t>
            </a:r>
          </a:p>
          <a:p>
            <a:r>
              <a:rPr lang="en-US" dirty="0" smtClean="0"/>
              <a:t>National CA-Root</a:t>
            </a:r>
          </a:p>
          <a:p>
            <a:r>
              <a:rPr lang="en-US" dirty="0" smtClean="0"/>
              <a:t>Signing System</a:t>
            </a:r>
          </a:p>
          <a:p>
            <a:r>
              <a:rPr lang="en-US" dirty="0" smtClean="0"/>
              <a:t>System Administrator</a:t>
            </a:r>
            <a:endParaRPr lang="en-US" dirty="0"/>
          </a:p>
        </p:txBody>
      </p:sp>
      <p:pic>
        <p:nvPicPr>
          <p:cNvPr id="3074" name="Picture 2" descr="C:\Users\besi1\Desktop\skema anglis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886200" cy="5181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Identification technologies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</a:t>
            </a:r>
            <a:r>
              <a:rPr lang="en-US" b="1" dirty="0" smtClean="0"/>
              <a:t>you know </a:t>
            </a:r>
            <a:r>
              <a:rPr lang="en-US" dirty="0" smtClean="0"/>
              <a:t>– username-password (single – factor  authentication)</a:t>
            </a:r>
          </a:p>
          <a:p>
            <a:endParaRPr lang="en-US" dirty="0" smtClean="0"/>
          </a:p>
          <a:p>
            <a:r>
              <a:rPr lang="en-US" dirty="0" smtClean="0"/>
              <a:t>Something </a:t>
            </a:r>
            <a:r>
              <a:rPr lang="en-US" b="1" dirty="0" smtClean="0"/>
              <a:t>you have –</a:t>
            </a:r>
            <a:r>
              <a:rPr lang="en-US" dirty="0" smtClean="0"/>
              <a:t> media, token (two factor authentication)</a:t>
            </a:r>
          </a:p>
          <a:p>
            <a:endParaRPr lang="en-US" dirty="0" smtClean="0"/>
          </a:p>
          <a:p>
            <a:r>
              <a:rPr lang="en-US" dirty="0" smtClean="0"/>
              <a:t>Something </a:t>
            </a:r>
            <a:r>
              <a:rPr lang="en-US" b="1" dirty="0" smtClean="0"/>
              <a:t>you are</a:t>
            </a:r>
            <a:r>
              <a:rPr lang="en-US" dirty="0" smtClean="0"/>
              <a:t> – biometrics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Price </a:t>
            </a:r>
            <a:r>
              <a:rPr lang="en-US" b="1" dirty="0" err="1" smtClean="0"/>
              <a:t>vs</a:t>
            </a:r>
            <a:r>
              <a:rPr lang="en-US" b="1" dirty="0" smtClean="0"/>
              <a:t> Authentication</a:t>
            </a:r>
            <a:endParaRPr lang="en-US" b="1" dirty="0"/>
          </a:p>
        </p:txBody>
      </p:sp>
      <p:pic>
        <p:nvPicPr>
          <p:cNvPr id="4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524000"/>
            <a:ext cx="749935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Considerations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techniques</a:t>
            </a:r>
          </a:p>
          <a:p>
            <a:pPr lvl="1"/>
            <a:r>
              <a:rPr lang="en-US" dirty="0" smtClean="0"/>
              <a:t>Key - Fob</a:t>
            </a:r>
          </a:p>
          <a:p>
            <a:pPr lvl="1"/>
            <a:r>
              <a:rPr lang="en-US" dirty="0" smtClean="0"/>
              <a:t>Smart cards </a:t>
            </a:r>
          </a:p>
          <a:p>
            <a:pPr lvl="1"/>
            <a:r>
              <a:rPr lang="en-US" dirty="0" smtClean="0"/>
              <a:t>USB token </a:t>
            </a:r>
          </a:p>
          <a:p>
            <a:r>
              <a:rPr lang="en-US" b="1" dirty="0" smtClean="0"/>
              <a:t>Performance /cost</a:t>
            </a:r>
            <a:endParaRPr lang="en-US" dirty="0" smtClean="0"/>
          </a:p>
          <a:p>
            <a:pPr lvl="1"/>
            <a:r>
              <a:rPr lang="en-US" dirty="0" smtClean="0"/>
              <a:t>Performance view</a:t>
            </a:r>
          </a:p>
          <a:p>
            <a:pPr lvl="1"/>
            <a:r>
              <a:rPr lang="en-US" dirty="0" smtClean="0"/>
              <a:t>Cost view</a:t>
            </a:r>
          </a:p>
          <a:p>
            <a:pPr lvl="1"/>
            <a:r>
              <a:rPr lang="en-US" dirty="0" smtClean="0"/>
              <a:t>Sociological view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Smart cards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47800"/>
            <a:ext cx="43434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Choose smart – </a:t>
            </a:r>
            <a:r>
              <a:rPr lang="en-US" dirty="0" smtClean="0"/>
              <a:t>card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Relatively </a:t>
            </a:r>
            <a:r>
              <a:rPr lang="en-US" dirty="0" smtClean="0"/>
              <a:t>expensive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 </a:t>
            </a:r>
          </a:p>
          <a:p>
            <a:pPr lvl="1"/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manageable</a:t>
            </a:r>
            <a:endParaRPr lang="en-US" dirty="0"/>
          </a:p>
        </p:txBody>
      </p:sp>
      <p:pic>
        <p:nvPicPr>
          <p:cNvPr id="5122" name="Picture 2" descr="C:\Users\besi1\Desktop\Diploma Master\gemplustw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962400" cy="2971800"/>
          </a:xfrm>
          <a:prstGeom prst="rect">
            <a:avLst/>
          </a:prstGeom>
          <a:noFill/>
        </p:spPr>
      </p:pic>
      <p:pic>
        <p:nvPicPr>
          <p:cNvPr id="5123" name="Picture 3" descr="C:\Users\besi1\Desktop\Diploma Master\Smart-C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19600"/>
            <a:ext cx="3962400" cy="2438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pPr algn="ctr"/>
            <a:r>
              <a:rPr lang="en-US" b="1" dirty="0" smtClean="0"/>
              <a:t>Detailed scheme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666488" cy="4800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Detailed scheme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447800"/>
            <a:ext cx="3371088" cy="5410200"/>
          </a:xfrm>
        </p:spPr>
        <p:txBody>
          <a:bodyPr/>
          <a:lstStyle/>
          <a:p>
            <a:r>
              <a:rPr lang="en-US" dirty="0" smtClean="0"/>
              <a:t>Portal (Website)</a:t>
            </a:r>
          </a:p>
          <a:p>
            <a:endParaRPr lang="en-US" dirty="0" smtClean="0"/>
          </a:p>
          <a:p>
            <a:r>
              <a:rPr lang="en-US" dirty="0" smtClean="0"/>
              <a:t>PKI Infrastructure</a:t>
            </a:r>
          </a:p>
          <a:p>
            <a:endParaRPr lang="en-US" dirty="0" smtClean="0"/>
          </a:p>
          <a:p>
            <a:r>
              <a:rPr lang="en-US" dirty="0" smtClean="0"/>
              <a:t>OCSP/TSP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457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PKI infrastructure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Servers :</a:t>
            </a:r>
          </a:p>
          <a:p>
            <a:pPr lvl="1"/>
            <a:r>
              <a:rPr lang="en-US" dirty="0" smtClean="0"/>
              <a:t>Active directory server</a:t>
            </a:r>
          </a:p>
          <a:p>
            <a:pPr lvl="1"/>
            <a:r>
              <a:rPr lang="en-US" dirty="0" smtClean="0"/>
              <a:t>Certificate  server </a:t>
            </a:r>
          </a:p>
          <a:p>
            <a:pPr lvl="1"/>
            <a:r>
              <a:rPr lang="en-US" dirty="0" smtClean="0"/>
              <a:t>Mail server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371600"/>
            <a:ext cx="44196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676400"/>
            <a:ext cx="10668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AD-SRV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1676400"/>
            <a:ext cx="1219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Cert-SRV</a:t>
            </a:r>
          </a:p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1676400"/>
            <a:ext cx="12954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Mail-SRV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5562600" y="2971800"/>
            <a:ext cx="1676400" cy="9144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4200" y="1676400"/>
            <a:ext cx="1524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User/Citizen</a:t>
            </a:r>
            <a:endParaRPr lang="en-US" dirty="0"/>
          </a:p>
        </p:txBody>
      </p:sp>
      <p:cxnSp>
        <p:nvCxnSpPr>
          <p:cNvPr id="15" name="Straight Connector 14"/>
          <p:cNvCxnSpPr>
            <a:stCxn id="13" idx="2"/>
          </p:cNvCxnSpPr>
          <p:nvPr/>
        </p:nvCxnSpPr>
        <p:spPr>
          <a:xfrm rot="5400000">
            <a:off x="7200900" y="3009900"/>
            <a:ext cx="99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705894" y="3161506"/>
            <a:ext cx="838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24200" y="3581400"/>
            <a:ext cx="2514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7239000" y="3505200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990600"/>
          </a:xfrm>
        </p:spPr>
        <p:txBody>
          <a:bodyPr/>
          <a:lstStyle/>
          <a:p>
            <a:pPr algn="ctr"/>
            <a:r>
              <a:rPr lang="en-US" b="1" dirty="0" smtClean="0"/>
              <a:t>Certificates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056888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Signing</a:t>
            </a:r>
            <a:r>
              <a:rPr lang="en-US" dirty="0" smtClean="0"/>
              <a:t> </a:t>
            </a:r>
            <a:r>
              <a:rPr lang="en-US" dirty="0" smtClean="0"/>
              <a:t>certificate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Allows data on disk to be </a:t>
            </a:r>
            <a:r>
              <a:rPr lang="en-US" dirty="0" smtClean="0"/>
              <a:t>encrypted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Protects e-mail messages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besi1\Desktop\print screen\certifikata e firmosj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4038600" cy="5486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pPr algn="ctr"/>
            <a:r>
              <a:rPr lang="en-US" b="1" dirty="0" smtClean="0"/>
              <a:t>Certificates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905000"/>
            <a:ext cx="4209288" cy="4343400"/>
          </a:xfrm>
        </p:spPr>
        <p:txBody>
          <a:bodyPr/>
          <a:lstStyle/>
          <a:p>
            <a:r>
              <a:rPr lang="en-US" b="1" dirty="0" smtClean="0"/>
              <a:t>Login</a:t>
            </a:r>
            <a:r>
              <a:rPr lang="en-US" dirty="0" smtClean="0"/>
              <a:t> </a:t>
            </a:r>
            <a:r>
              <a:rPr lang="en-US" dirty="0" smtClean="0"/>
              <a:t>certificate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Prove your identity to a remote computer</a:t>
            </a:r>
            <a:endParaRPr lang="en-US" dirty="0"/>
          </a:p>
        </p:txBody>
      </p:sp>
      <p:pic>
        <p:nvPicPr>
          <p:cNvPr id="2050" name="Picture 2" descr="C:\Users\besi1\Desktop\print screen\cetifikata e hyrj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3886200" cy="5638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305800" cy="5257800"/>
          </a:xfrm>
        </p:spPr>
        <p:txBody>
          <a:bodyPr/>
          <a:lstStyle/>
          <a:p>
            <a:pPr marL="509588" indent="-322263"/>
            <a:r>
              <a:rPr lang="en-US" dirty="0" smtClean="0"/>
              <a:t>Objectives</a:t>
            </a:r>
          </a:p>
          <a:p>
            <a:pPr marL="509588" indent="-322263"/>
            <a:r>
              <a:rPr lang="en-US" dirty="0" smtClean="0"/>
              <a:t>Overview of the Actual Security Problems</a:t>
            </a:r>
          </a:p>
          <a:p>
            <a:pPr marL="509588" indent="-322263"/>
            <a:r>
              <a:rPr lang="en-US" dirty="0" smtClean="0"/>
              <a:t>Proposal of my Solution</a:t>
            </a:r>
          </a:p>
          <a:p>
            <a:pPr marL="509588" indent="-322263"/>
            <a:r>
              <a:rPr lang="en-US" dirty="0" smtClean="0"/>
              <a:t>Description of Previous Solutions</a:t>
            </a:r>
          </a:p>
          <a:p>
            <a:pPr marL="509588" indent="-322263"/>
            <a:r>
              <a:rPr lang="en-US" dirty="0" smtClean="0"/>
              <a:t>Schematic View &amp; Authentication Technologies</a:t>
            </a:r>
          </a:p>
          <a:p>
            <a:pPr marL="509588" indent="-322263"/>
            <a:r>
              <a:rPr lang="en-US" dirty="0" smtClean="0"/>
              <a:t>Detailed </a:t>
            </a:r>
            <a:r>
              <a:rPr lang="en-US" dirty="0" smtClean="0"/>
              <a:t>W</a:t>
            </a:r>
            <a:r>
              <a:rPr lang="en-US" dirty="0" smtClean="0"/>
              <a:t>ork Description</a:t>
            </a:r>
          </a:p>
          <a:p>
            <a:pPr marL="509588" indent="-322263"/>
            <a:r>
              <a:rPr lang="en-US" dirty="0" smtClean="0"/>
              <a:t>Security Issues</a:t>
            </a:r>
          </a:p>
          <a:p>
            <a:pPr marL="509588" indent="-322263"/>
            <a:r>
              <a:rPr lang="en-US" dirty="0" smtClean="0"/>
              <a:t>Conclusions</a:t>
            </a:r>
          </a:p>
          <a:p>
            <a:pPr marL="509588" indent="-322263"/>
            <a:endParaRPr lang="en-US" dirty="0" smtClean="0"/>
          </a:p>
          <a:p>
            <a:pPr marL="509588" indent="-322263"/>
            <a:endParaRPr lang="en-US" dirty="0" smtClean="0"/>
          </a:p>
          <a:p>
            <a:pPr marL="509588" indent="-322263"/>
            <a:endParaRPr lang="en-US" dirty="0" smtClean="0"/>
          </a:p>
          <a:p>
            <a:pPr marL="509588" indent="-32226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PKI system – secure E-government </a:t>
            </a:r>
          </a:p>
          <a:p>
            <a:r>
              <a:rPr lang="en-US" dirty="0" smtClean="0"/>
              <a:t>Secure:</a:t>
            </a:r>
          </a:p>
          <a:p>
            <a:pPr lvl="1"/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Mail </a:t>
            </a:r>
          </a:p>
          <a:p>
            <a:r>
              <a:rPr lang="en-US" dirty="0" smtClean="0"/>
              <a:t>Ensures data :</a:t>
            </a:r>
          </a:p>
          <a:p>
            <a:pPr lvl="1"/>
            <a:r>
              <a:rPr lang="en-US" dirty="0" smtClean="0"/>
              <a:t>Authenticity</a:t>
            </a:r>
          </a:p>
          <a:p>
            <a:pPr lvl="1"/>
            <a:r>
              <a:rPr lang="en-US" dirty="0" smtClean="0"/>
              <a:t>Integrity </a:t>
            </a:r>
          </a:p>
          <a:p>
            <a:r>
              <a:rPr lang="en-US" dirty="0" smtClean="0"/>
              <a:t>Confidentiality </a:t>
            </a:r>
          </a:p>
          <a:p>
            <a:r>
              <a:rPr lang="en-US" dirty="0" smtClean="0"/>
              <a:t>Smart card </a:t>
            </a:r>
            <a:r>
              <a:rPr lang="en-US" smtClean="0"/>
              <a:t>– practical </a:t>
            </a:r>
            <a:r>
              <a:rPr lang="en-US" dirty="0" smtClean="0"/>
              <a:t>( like credit cards)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406640" cy="1011702"/>
          </a:xfrm>
        </p:spPr>
        <p:txBody>
          <a:bodyPr/>
          <a:lstStyle/>
          <a:p>
            <a:pPr algn="ctr"/>
            <a:r>
              <a:rPr lang="en-US" b="1" dirty="0" smtClean="0"/>
              <a:t>Questions and Suggestions?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7848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66800" y="5562600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Thank You for Your Attention!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onsolas" pitchFamily="49" charset="0"/>
                <a:cs typeface="Consolas" pitchFamily="49" charset="0"/>
              </a:rPr>
              <a:t>Objectives </a:t>
            </a:r>
            <a:endParaRPr lang="en-US" sz="4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r>
              <a:rPr lang="en-US" dirty="0" smtClean="0"/>
              <a:t>I will treat systems that offer services (especially public services)</a:t>
            </a:r>
          </a:p>
          <a:p>
            <a:r>
              <a:rPr lang="en-US" dirty="0" smtClean="0"/>
              <a:t>E-government</a:t>
            </a:r>
            <a:endParaRPr lang="sq-AL" dirty="0" smtClean="0"/>
          </a:p>
          <a:p>
            <a:r>
              <a:rPr lang="en-US" dirty="0" smtClean="0"/>
              <a:t>All electronic </a:t>
            </a:r>
            <a:r>
              <a:rPr lang="en-US" dirty="0" smtClean="0"/>
              <a:t>systems that </a:t>
            </a:r>
            <a:r>
              <a:rPr lang="en-US" dirty="0" smtClean="0"/>
              <a:t>offer services, have one common element </a:t>
            </a:r>
            <a:r>
              <a:rPr lang="en-US" dirty="0" smtClean="0"/>
              <a:t>--- </a:t>
            </a:r>
            <a:r>
              <a:rPr lang="en-US" dirty="0" smtClean="0"/>
              <a:t>the </a:t>
            </a:r>
            <a:r>
              <a:rPr lang="en-US" b="1" dirty="0" smtClean="0"/>
              <a:t>identification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b="1" dirty="0" smtClean="0"/>
              <a:t>authorization</a:t>
            </a:r>
            <a:r>
              <a:rPr lang="en-US" dirty="0" smtClean="0"/>
              <a:t> of their users.</a:t>
            </a:r>
          </a:p>
          <a:p>
            <a:r>
              <a:rPr lang="en-US" dirty="0" smtClean="0"/>
              <a:t>Information </a:t>
            </a:r>
            <a:r>
              <a:rPr lang="en-US" dirty="0" smtClean="0"/>
              <a:t>exchange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username-password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Government </a:t>
            </a:r>
            <a:r>
              <a:rPr lang="en-US" b="1" dirty="0" smtClean="0"/>
              <a:t>services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sq-AL" dirty="0" smtClean="0"/>
              <a:t>Government to Citizen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Government to Business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Government to Government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pPr algn="ctr"/>
            <a:r>
              <a:rPr lang="en-US" b="1" dirty="0" smtClean="0"/>
              <a:t>Problems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63880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Users have to remember a lot of identification elements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Users in case of a lost or in case they forget the id elements, have to go to the specific institution, with an official request ,to get back their id information.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Every institution </a:t>
            </a:r>
            <a:r>
              <a:rPr lang="en-US" dirty="0" smtClean="0"/>
              <a:t>has </a:t>
            </a:r>
            <a:r>
              <a:rPr lang="en-US" dirty="0" smtClean="0"/>
              <a:t>to create help desk structures, that in 80-90% face with issuance of id elements.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This mechanism of management </a:t>
            </a:r>
            <a:r>
              <a:rPr lang="en-US" dirty="0" smtClean="0"/>
              <a:t>has </a:t>
            </a:r>
            <a:r>
              <a:rPr lang="en-US" dirty="0" smtClean="0"/>
              <a:t>big problems because we can’t guarantee the authenticity of the operations with the electronics services, if the credentials are so “OPEN”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1143000"/>
          </a:xfrm>
        </p:spPr>
        <p:txBody>
          <a:bodyPr/>
          <a:lstStyle/>
          <a:p>
            <a:pPr algn="ctr"/>
            <a:r>
              <a:rPr lang="en-US" b="1" dirty="0" smtClean="0"/>
              <a:t>My proposal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create a </a:t>
            </a:r>
            <a:r>
              <a:rPr lang="en-US" b="1" u="sng" dirty="0" smtClean="0">
                <a:solidFill>
                  <a:srgbClr val="0000FF"/>
                </a:solidFill>
              </a:rPr>
              <a:t>unified</a:t>
            </a:r>
            <a:r>
              <a:rPr lang="en-US" b="1" dirty="0" smtClean="0"/>
              <a:t> identification mechanism, which can be utilized from all electronic systems that are currently in use.</a:t>
            </a:r>
          </a:p>
          <a:p>
            <a:r>
              <a:rPr lang="en-US" dirty="0" smtClean="0"/>
              <a:t>The real objective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The construction of a communication infrastructure, between electronic systems of different institutions, that allow the identification of the users.</a:t>
            </a:r>
          </a:p>
          <a:p>
            <a:r>
              <a:rPr lang="en-US" b="1" dirty="0" smtClean="0"/>
              <a:t>PKI</a:t>
            </a:r>
            <a:r>
              <a:rPr lang="en-US" dirty="0" smtClean="0"/>
              <a:t> – Public Key Infrastructure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0688" cy="14176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Previous PKI projects(1)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Common Access Card(CAC)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1676400"/>
            <a:ext cx="4666488" cy="480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DoD</a:t>
            </a:r>
            <a:r>
              <a:rPr lang="en-US" dirty="0" smtClean="0"/>
              <a:t> PKI-based security project</a:t>
            </a:r>
          </a:p>
          <a:p>
            <a:r>
              <a:rPr lang="en-US" dirty="0" smtClean="0"/>
              <a:t>Defense Enrollment Eligibility Reporting System (</a:t>
            </a:r>
            <a:r>
              <a:rPr lang="en-US" b="1" dirty="0" smtClean="0"/>
              <a:t>DEERS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Real-time Automated Personnel Identification System (</a:t>
            </a:r>
            <a:r>
              <a:rPr lang="en-US" b="1" dirty="0" smtClean="0"/>
              <a:t>RAPIDS</a:t>
            </a:r>
            <a:r>
              <a:rPr lang="en-US" dirty="0" smtClean="0"/>
              <a:t>),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429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Previous PKI </a:t>
            </a:r>
            <a:r>
              <a:rPr lang="en-US" b="1" dirty="0" smtClean="0"/>
              <a:t>projects(11)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Common Access Card(CAC)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Three certificates stored on the CAC include the following: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b="1" dirty="0" smtClean="0"/>
              <a:t>An authentication certificate. - </a:t>
            </a:r>
            <a:r>
              <a:rPr lang="en-US" sz="2400" dirty="0" smtClean="0"/>
              <a:t>Accessing secure Web portals</a:t>
            </a:r>
            <a:r>
              <a:rPr lang="en-US" dirty="0" smtClean="0"/>
              <a:t>.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b="1" dirty="0" smtClean="0"/>
              <a:t>A signing certificate. – </a:t>
            </a:r>
            <a:r>
              <a:rPr lang="en-US" sz="2400" dirty="0" smtClean="0"/>
              <a:t>sign e-mail 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b="1" dirty="0" smtClean="0"/>
              <a:t>An encryption certificate. </a:t>
            </a:r>
            <a:r>
              <a:rPr lang="en-US" dirty="0" smtClean="0"/>
              <a:t>- </a:t>
            </a:r>
            <a:r>
              <a:rPr lang="en-US" sz="2400" dirty="0" smtClean="0"/>
              <a:t>This certificate is used by others to send encrypted email to the CAC card owner</a:t>
            </a:r>
            <a:endParaRPr lang="en-US" dirty="0" smtClean="0"/>
          </a:p>
          <a:p>
            <a:r>
              <a:rPr lang="en-US" dirty="0" smtClean="0"/>
              <a:t>Combination of biometrics and PIN to protect access to the card.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325562"/>
          </a:xfrm>
        </p:spPr>
        <p:txBody>
          <a:bodyPr/>
          <a:lstStyle/>
          <a:p>
            <a:pPr algn="ctr"/>
            <a:r>
              <a:rPr lang="en-US" b="1" dirty="0" smtClean="0"/>
              <a:t>Schematic view</a:t>
            </a:r>
            <a:endParaRPr lang="en-US" b="1" dirty="0"/>
          </a:p>
        </p:txBody>
      </p:sp>
      <p:pic>
        <p:nvPicPr>
          <p:cNvPr id="7" name="Content Placeholder 6" descr="skema anglish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8153400" cy="5562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AC7-6C1F-476A-8E51-6FA719CBAB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Polytechnic University of Tirana&amp;#x0D;&amp;#x0A;Faculty of Information Technology&amp;#x0D;&amp;#x0A;Computer Engineering Department &amp;#x0D;&amp;#x0A;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Objectives 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Government services 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Problems &amp;quot;&quot;/&gt;&lt;property id=&quot;20307&quot; value=&quot;258&quot;/&gt;&lt;/object&gt;&lt;object type=&quot;3&quot; unique_id=&quot;10008&quot;&gt;&lt;property id=&quot;20148&quot; value=&quot;5&quot;/&gt;&lt;property id=&quot;20300&quot; value=&quot;Slide 6 - &amp;quot;My proposal&amp;quot;&quot;/&gt;&lt;property id=&quot;20307&quot; value=&quot;259&quot;/&gt;&lt;/object&gt;&lt;object type=&quot;3&quot; unique_id=&quot;10009&quot;&gt;&lt;property id=&quot;20148&quot; value=&quot;5&quot;/&gt;&lt;property id=&quot;20300&quot; value=&quot;Slide 7 - &amp;quot;Previous PKI projects(1)&amp;#x0D;&amp;#x0A;Common Access Card(CAC)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Previous PKI projects(11)&amp;#x0D;&amp;#x0A;Common Access Card(CAC)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Schematic view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Schematic view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Identification technologies &amp;quot;&quot;/&gt;&lt;property id=&quot;20307&quot; value=&quot;261&quot;/&gt;&lt;/object&gt;&lt;object type=&quot;3&quot; unique_id=&quot;10014&quot;&gt;&lt;property id=&quot;20148&quot; value=&quot;5&quot;/&gt;&lt;property id=&quot;20300&quot; value=&quot;Slide 12 - &amp;quot;Price vs Authentication&amp;quot;&quot;/&gt;&lt;property id=&quot;20307&quot; value=&quot;262&quot;/&gt;&lt;/object&gt;&lt;object type=&quot;3&quot; unique_id=&quot;10015&quot;&gt;&lt;property id=&quot;20148&quot; value=&quot;5&quot;/&gt;&lt;property id=&quot;20300&quot; value=&quot;Slide 13 - &amp;quot;Considerations &amp;quot;&quot;/&gt;&lt;property id=&quot;20307&quot; value=&quot;269&quot;/&gt;&lt;/object&gt;&lt;object type=&quot;3&quot; unique_id=&quot;10016&quot;&gt;&lt;property id=&quot;20148&quot; value=&quot;5&quot;/&gt;&lt;property id=&quot;20300&quot; value=&quot;Slide 14 - &amp;quot;Smart cards&amp;quot;&quot;/&gt;&lt;property id=&quot;20307&quot; value=&quot;270&quot;/&gt;&lt;/object&gt;&lt;object type=&quot;3&quot; unique_id=&quot;10017&quot;&gt;&lt;property id=&quot;20148&quot; value=&quot;5&quot;/&gt;&lt;property id=&quot;20300&quot; value=&quot;Slide 15 - &amp;quot;Detailed scheme&amp;quot;&quot;/&gt;&lt;property id=&quot;20307&quot; value=&quot;267&quot;/&gt;&lt;/object&gt;&lt;object type=&quot;3&quot; unique_id=&quot;10018&quot;&gt;&lt;property id=&quot;20148&quot; value=&quot;5&quot;/&gt;&lt;property id=&quot;20300&quot; value=&quot;Slide 16 - &amp;quot;Detailed scheme&amp;quot;&quot;/&gt;&lt;property id=&quot;20307&quot; value=&quot;268&quot;/&gt;&lt;/object&gt;&lt;object type=&quot;3&quot; unique_id=&quot;10019&quot;&gt;&lt;property id=&quot;20148&quot; value=&quot;5&quot;/&gt;&lt;property id=&quot;20300&quot; value=&quot;Slide 17 - &amp;quot;PKI infrastructure&amp;quot;&quot;/&gt;&lt;property id=&quot;20307&quot; value=&quot;272&quot;/&gt;&lt;/object&gt;&lt;object type=&quot;3&quot; unique_id=&quot;10020&quot;&gt;&lt;property id=&quot;20148&quot; value=&quot;5&quot;/&gt;&lt;property id=&quot;20300&quot; value=&quot;Slide 18 - &amp;quot;Certificates &amp;quot;&quot;/&gt;&lt;property id=&quot;20307&quot; value=&quot;273&quot;/&gt;&lt;/object&gt;&lt;object type=&quot;3&quot; unique_id=&quot;10021&quot;&gt;&lt;property id=&quot;20148&quot; value=&quot;5&quot;/&gt;&lt;property id=&quot;20300&quot; value=&quot;Slide 19 - &amp;quot;Certificates 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Conclusions &amp;quot;&quot;/&gt;&lt;property id=&quot;20307&quot; value=&quot;271&quot;/&gt;&lt;/object&gt;&lt;object type=&quot;3&quot; unique_id=&quot;10149&quot;&gt;&lt;property id=&quot;20148&quot; value=&quot;5&quot;/&gt;&lt;property id=&quot;20300&quot; value=&quot;Slide 21 - &amp;quot;Questions and Suggestions?&amp;quot;&quot;/&gt;&lt;property id=&quot;20307&quot; value=&quot;275&quot;/&gt;&lt;/object&gt;&lt;object type=&quot;3&quot; unique_id=&quot;10216&quot;&gt;&lt;property id=&quot;20148&quot; value=&quot;5&quot;/&gt;&lt;property id=&quot;20300&quot; value=&quot;Slide 2 - &amp;quot;Content&amp;quot;&quot;/&gt;&lt;property id=&quot;20307&quot; value=&quot;27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510</Words>
  <Application>Microsoft Office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 Polytechnic University of Tirana Faculty of Information Technology Computer Engineering Department   </vt:lpstr>
      <vt:lpstr>Content</vt:lpstr>
      <vt:lpstr>Objectives </vt:lpstr>
      <vt:lpstr>Government services </vt:lpstr>
      <vt:lpstr>Problems </vt:lpstr>
      <vt:lpstr>My proposal</vt:lpstr>
      <vt:lpstr>Previous PKI projects(1) Common Access Card(CAC)</vt:lpstr>
      <vt:lpstr>Previous PKI projects(11) Common Access Card(CAC)</vt:lpstr>
      <vt:lpstr>Schematic view</vt:lpstr>
      <vt:lpstr>Schematic view</vt:lpstr>
      <vt:lpstr>Identification technologies </vt:lpstr>
      <vt:lpstr>Price vs Authentication</vt:lpstr>
      <vt:lpstr>Considerations </vt:lpstr>
      <vt:lpstr>Smart cards</vt:lpstr>
      <vt:lpstr>Detailed scheme</vt:lpstr>
      <vt:lpstr>Detailed scheme</vt:lpstr>
      <vt:lpstr>PKI infrastructure</vt:lpstr>
      <vt:lpstr>Certificates </vt:lpstr>
      <vt:lpstr>Certificates </vt:lpstr>
      <vt:lpstr>Conclusions </vt:lpstr>
      <vt:lpstr>Questions and Suggestions?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on-line users and Digital Signature</dc:title>
  <dc:creator>besi1</dc:creator>
  <cp:lastModifiedBy>User</cp:lastModifiedBy>
  <cp:revision>92</cp:revision>
  <dcterms:created xsi:type="dcterms:W3CDTF">2011-08-15T12:22:42Z</dcterms:created>
  <dcterms:modified xsi:type="dcterms:W3CDTF">2011-08-22T10:13:11Z</dcterms:modified>
</cp:coreProperties>
</file>