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18"/>
  </p:notesMasterIdLst>
  <p:handoutMasterIdLst>
    <p:handoutMasterId r:id="rId19"/>
  </p:handoutMasterIdLst>
  <p:sldIdLst>
    <p:sldId id="275" r:id="rId2"/>
    <p:sldId id="283" r:id="rId3"/>
    <p:sldId id="271" r:id="rId4"/>
    <p:sldId id="281" r:id="rId5"/>
    <p:sldId id="257" r:id="rId6"/>
    <p:sldId id="258" r:id="rId7"/>
    <p:sldId id="259" r:id="rId8"/>
    <p:sldId id="266" r:id="rId9"/>
    <p:sldId id="261" r:id="rId10"/>
    <p:sldId id="260" r:id="rId11"/>
    <p:sldId id="276" r:id="rId12"/>
    <p:sldId id="268" r:id="rId13"/>
    <p:sldId id="272" r:id="rId14"/>
    <p:sldId id="280" r:id="rId15"/>
    <p:sldId id="278"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2F2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1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q-AL"/>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73C59F-49C7-4D27-8678-47FA11C08F4B}" type="datetimeFigureOut">
              <a:rPr lang="sq-AL" smtClean="0"/>
              <a:pPr/>
              <a:t>2009-09-03</a:t>
            </a:fld>
            <a:endParaRPr lang="sq-AL"/>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q-AL"/>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175253-0421-4572-90EF-D1845E0C6386}" type="slidenum">
              <a:rPr lang="sq-AL" smtClean="0"/>
              <a:pPr/>
              <a:t>‹#›</a:t>
            </a:fld>
            <a:endParaRPr lang="sq-AL"/>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q-A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EEE67A-A088-47C7-B820-F675DD9BD49C}" type="datetimeFigureOut">
              <a:rPr lang="sq-AL" smtClean="0"/>
              <a:pPr/>
              <a:t>2009-09-03</a:t>
            </a:fld>
            <a:endParaRPr lang="sq-A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q-A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q-A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A58A8C-6959-4EB0-A1D1-562B2098C995}" type="slidenum">
              <a:rPr lang="sq-AL" smtClean="0"/>
              <a:pPr/>
              <a:t>‹#›</a:t>
            </a:fld>
            <a:endParaRPr lang="sq-AL"/>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q-AL"/>
          </a:p>
        </p:txBody>
      </p:sp>
      <p:sp>
        <p:nvSpPr>
          <p:cNvPr id="4" name="Slide Number Placeholder 3"/>
          <p:cNvSpPr>
            <a:spLocks noGrp="1"/>
          </p:cNvSpPr>
          <p:nvPr>
            <p:ph type="sldNum" sz="quarter" idx="10"/>
          </p:nvPr>
        </p:nvSpPr>
        <p:spPr/>
        <p:txBody>
          <a:bodyPr/>
          <a:lstStyle/>
          <a:p>
            <a:fld id="{31A58A8C-6959-4EB0-A1D1-562B2098C995}" type="slidenum">
              <a:rPr lang="sq-AL" smtClean="0"/>
              <a:pPr/>
              <a:t>16</a:t>
            </a:fld>
            <a:endParaRPr lang="sq-A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792097F-9307-459D-B3EE-9D9AE1010452}" type="datetime1">
              <a:rPr lang="en-US" smtClean="0"/>
              <a:pPr/>
              <a:t>03/09/2009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D3797E-0A3D-4D5A-B308-6D9617CAD320}" type="datetime1">
              <a:rPr lang="en-US" smtClean="0"/>
              <a:pPr/>
              <a:t>03/09/2009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C3C2CAC-E842-48C6-A8D3-D5EC962422A9}" type="datetime1">
              <a:rPr lang="en-US" smtClean="0"/>
              <a:pPr/>
              <a:t>03/09/2009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3EF6DF9-2725-4F05-9FC1-4F246CF07BCB}" type="datetime1">
              <a:rPr lang="en-US" smtClean="0"/>
              <a:pPr/>
              <a:t>03/09/2009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8DC142B-A4F0-4760-AC5B-420521C6A8BB}" type="datetime1">
              <a:rPr lang="en-US" smtClean="0"/>
              <a:pPr/>
              <a:t>03/09/2009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med">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C3EE1EC-560A-44A8-A0DF-FB3E2EAF5E85}" type="datetime1">
              <a:rPr lang="en-US" smtClean="0"/>
              <a:pPr/>
              <a:t>03/09/2009</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spd="med">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3ED6B92-E33D-4FBD-A51A-8D26FD7E8247}" type="datetime1">
              <a:rPr lang="en-US" smtClean="0"/>
              <a:pPr/>
              <a:t>03/09/2009</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med">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60AE78-7670-44E6-998B-5665491578CF}" type="datetime1">
              <a:rPr lang="en-US" smtClean="0"/>
              <a:pPr/>
              <a:t>03/09/2009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83A62D-32E4-43DF-82B5-8EF12ADAC6D5}" type="datetime1">
              <a:rPr lang="en-US" smtClean="0"/>
              <a:pPr/>
              <a:t>03/09/2009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430DA90-77BF-451E-81F2-4722F309EE4A}" type="datetime1">
              <a:rPr lang="en-US" smtClean="0"/>
              <a:pPr/>
              <a:t>03/09/2009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91C75FA-522F-4C79-B6B3-002E18FD093A}" type="datetime1">
              <a:rPr lang="en-US" smtClean="0"/>
              <a:pPr/>
              <a:t>03/09/2009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spd="med">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255EE8-A219-43B8-9701-207F487FC571}" type="datetime1">
              <a:rPr lang="en-US" smtClean="0"/>
              <a:pPr/>
              <a:t>03/09/2009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spd="med">
    <p:zoom/>
  </p:transition>
  <p:timing>
    <p:tnLst>
      <p:par>
        <p:cTn id="1" dur="indefinite" restart="never" nodeType="tmRoot"/>
      </p:par>
    </p:tn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err="1" smtClean="0"/>
              <a:t>Evis</a:t>
            </a:r>
            <a:r>
              <a:rPr lang="en-US" dirty="0" smtClean="0"/>
              <a:t> </a:t>
            </a:r>
            <a:r>
              <a:rPr lang="en-US" dirty="0" err="1" smtClean="0"/>
              <a:t>Trandafili</a:t>
            </a:r>
            <a:endParaRPr lang="en-US" dirty="0" smtClean="0"/>
          </a:p>
          <a:p>
            <a:r>
              <a:rPr lang="en-US" dirty="0" smtClean="0"/>
              <a:t>Polytechnic University of Tirana</a:t>
            </a:r>
          </a:p>
          <a:p>
            <a:r>
              <a:rPr lang="en-US" dirty="0" smtClean="0"/>
              <a:t>Albania</a:t>
            </a:r>
            <a:endParaRPr lang="sq-AL" dirty="0"/>
          </a:p>
        </p:txBody>
      </p:sp>
      <p:sp>
        <p:nvSpPr>
          <p:cNvPr id="3" name="Title 2"/>
          <p:cNvSpPr>
            <a:spLocks noGrp="1"/>
          </p:cNvSpPr>
          <p:nvPr>
            <p:ph type="title"/>
          </p:nvPr>
        </p:nvSpPr>
        <p:spPr>
          <a:xfrm>
            <a:off x="1371600" y="1600200"/>
            <a:ext cx="7772400" cy="990600"/>
          </a:xfrm>
        </p:spPr>
        <p:txBody>
          <a:bodyPr>
            <a:normAutofit/>
          </a:bodyPr>
          <a:lstStyle/>
          <a:p>
            <a:r>
              <a:rPr lang="en-US" sz="3600" dirty="0" smtClean="0"/>
              <a:t>Functional Programming Languages</a:t>
            </a:r>
            <a:endParaRPr lang="sq-AL"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1</a:t>
            </a:fld>
            <a:endParaRPr lang="en-US"/>
          </a:p>
        </p:txBody>
      </p:sp>
    </p:spTree>
  </p:cSld>
  <p:clrMapOvr>
    <a:masterClrMapping/>
  </p:clrMapOvr>
  <p:transition spd="med">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sort of language is F#?</a:t>
            </a:r>
            <a:endParaRPr lang="sq-AL" b="1" dirty="0"/>
          </a:p>
        </p:txBody>
      </p:sp>
      <p:sp>
        <p:nvSpPr>
          <p:cNvPr id="3" name="Content Placeholder 2"/>
          <p:cNvSpPr>
            <a:spLocks noGrp="1"/>
          </p:cNvSpPr>
          <p:nvPr>
            <p:ph sz="quarter" idx="1"/>
          </p:nvPr>
        </p:nvSpPr>
        <p:spPr>
          <a:xfrm>
            <a:off x="612648" y="1600200"/>
            <a:ext cx="8153400" cy="4953000"/>
          </a:xfrm>
        </p:spPr>
        <p:txBody>
          <a:bodyPr>
            <a:normAutofit fontScale="85000" lnSpcReduction="20000"/>
          </a:bodyPr>
          <a:lstStyle/>
          <a:p>
            <a:r>
              <a:rPr lang="en-US" dirty="0" smtClean="0"/>
              <a:t>F# is not simply a functional language: it is a multi-paradigm language that attempts to capture the best of both functional and object-oriented programming.</a:t>
            </a:r>
          </a:p>
          <a:p>
            <a:r>
              <a:rPr lang="en-US" dirty="0" smtClean="0"/>
              <a:t>Even when used as a purely functional language F# is remarkable for the sheer power of the libraries and tools available</a:t>
            </a:r>
            <a:r>
              <a:rPr lang="en-US" dirty="0" smtClean="0"/>
              <a:t>.</a:t>
            </a:r>
          </a:p>
          <a:p>
            <a:r>
              <a:rPr lang="en-US" dirty="0" smtClean="0"/>
              <a:t>You create the application using equations and then supply data to those equations. An equation can be a constant, a function, an object, or anything else that F# supports. </a:t>
            </a:r>
            <a:endParaRPr lang="en-US" dirty="0" smtClean="0"/>
          </a:p>
          <a:p>
            <a:r>
              <a:rPr lang="en-US" dirty="0" smtClean="0"/>
              <a:t>Strengths of F#:</a:t>
            </a:r>
            <a:endParaRPr lang="sq-AL" dirty="0" smtClean="0"/>
          </a:p>
          <a:p>
            <a:pPr lvl="1"/>
            <a:r>
              <a:rPr lang="en-US" dirty="0" smtClean="0"/>
              <a:t>List processing</a:t>
            </a:r>
            <a:endParaRPr lang="sq-AL" dirty="0" smtClean="0"/>
          </a:p>
          <a:p>
            <a:pPr lvl="1"/>
            <a:r>
              <a:rPr lang="en-US" dirty="0" smtClean="0"/>
              <a:t>Pattern matching (regular expressions)</a:t>
            </a:r>
            <a:endParaRPr lang="sq-AL" dirty="0" smtClean="0"/>
          </a:p>
          <a:p>
            <a:pPr lvl="1"/>
            <a:r>
              <a:rPr lang="en-US" dirty="0" smtClean="0"/>
              <a:t>Concurrent programming strategies</a:t>
            </a:r>
          </a:p>
          <a:p>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10</a:t>
            </a:fld>
            <a:endParaRPr lang="en-US"/>
          </a:p>
        </p:txBody>
      </p:sp>
    </p:spTree>
  </p:cSld>
  <p:clrMapOvr>
    <a:masterClrMapping/>
  </p:clrMapOvr>
  <p:transition spd="med">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Important Considerations </a:t>
            </a:r>
            <a:endParaRPr lang="sq-AL" dirty="0"/>
          </a:p>
        </p:txBody>
      </p:sp>
      <p:sp>
        <p:nvSpPr>
          <p:cNvPr id="3" name="Content Placeholder 2"/>
          <p:cNvSpPr>
            <a:spLocks noGrp="1"/>
          </p:cNvSpPr>
          <p:nvPr>
            <p:ph sz="quarter" idx="1"/>
          </p:nvPr>
        </p:nvSpPr>
        <p:spPr>
          <a:xfrm>
            <a:off x="228600" y="1589566"/>
            <a:ext cx="4572000" cy="5268434"/>
          </a:xfrm>
        </p:spPr>
        <p:txBody>
          <a:bodyPr>
            <a:normAutofit fontScale="77500" lnSpcReduction="20000"/>
          </a:bodyPr>
          <a:lstStyle/>
          <a:p>
            <a:r>
              <a:rPr lang="en-US" dirty="0" smtClean="0"/>
              <a:t>The final use. Perhaps the most important .</a:t>
            </a:r>
          </a:p>
          <a:p>
            <a:r>
              <a:rPr lang="en-US" dirty="0" smtClean="0"/>
              <a:t>Within </a:t>
            </a:r>
            <a:r>
              <a:rPr lang="en-US" dirty="0" smtClean="0"/>
              <a:t>a few years, almost every computer will have about 16 cores, so there is a huge need for programming paradigms or idioms that help developers write concurrent software easily</a:t>
            </a:r>
          </a:p>
          <a:p>
            <a:r>
              <a:rPr lang="en-US" dirty="0" smtClean="0"/>
              <a:t>Today </a:t>
            </a:r>
            <a:r>
              <a:rPr lang="en-US" dirty="0" smtClean="0"/>
              <a:t>applications can’t make use of the additional processors because they aren’t written to exploit them. </a:t>
            </a:r>
          </a:p>
          <a:p>
            <a:r>
              <a:rPr lang="en-US" dirty="0" smtClean="0"/>
              <a:t>Many applications use just a single core and the remaining cores tend to remain idle or at least underused. </a:t>
            </a:r>
            <a:endParaRPr lang="sq-AL" dirty="0"/>
          </a:p>
        </p:txBody>
      </p:sp>
      <p:sp>
        <p:nvSpPr>
          <p:cNvPr id="4" name="Content Placeholder 3"/>
          <p:cNvSpPr>
            <a:spLocks noGrp="1"/>
          </p:cNvSpPr>
          <p:nvPr>
            <p:ph sz="quarter" idx="2"/>
          </p:nvPr>
        </p:nvSpPr>
        <p:spPr>
          <a:xfrm>
            <a:off x="4572000" y="1589567"/>
            <a:ext cx="4159101" cy="4572000"/>
          </a:xfrm>
        </p:spPr>
        <p:txBody>
          <a:bodyPr>
            <a:normAutofit fontScale="77500" lnSpcReduction="20000"/>
          </a:bodyPr>
          <a:lstStyle/>
          <a:p>
            <a:r>
              <a:rPr lang="en-US" dirty="0" smtClean="0"/>
              <a:t>F# tends to enforce the requirements for concurrency and make writing these applications considerably easier.</a:t>
            </a:r>
          </a:p>
          <a:p>
            <a:r>
              <a:rPr lang="en-US" dirty="0" smtClean="0"/>
              <a:t>You get these benefits without extra work on your part because they are part of the F# language</a:t>
            </a:r>
            <a:r>
              <a:rPr lang="en-US" dirty="0" smtClean="0"/>
              <a:t>.</a:t>
            </a:r>
          </a:p>
          <a:p>
            <a:endParaRPr lang="sq-AL" dirty="0" smtClean="0"/>
          </a:p>
          <a:p>
            <a:endParaRPr lang="sq-AL" dirty="0"/>
          </a:p>
        </p:txBody>
      </p:sp>
      <p:sp>
        <p:nvSpPr>
          <p:cNvPr id="5" name="Slide Number Placeholder 4"/>
          <p:cNvSpPr>
            <a:spLocks noGrp="1"/>
          </p:cNvSpPr>
          <p:nvPr>
            <p:ph type="sldNum" sz="quarter" idx="16"/>
          </p:nvPr>
        </p:nvSpPr>
        <p:spPr/>
        <p:txBody>
          <a:bodyPr>
            <a:normAutofit fontScale="85000" lnSpcReduction="20000"/>
          </a:bodyPr>
          <a:lstStyle/>
          <a:p>
            <a:fld id="{B6F15528-21DE-4FAA-801E-634DDDAF4B2B}" type="slidenum">
              <a:rPr lang="en-US" smtClean="0"/>
              <a:pPr/>
              <a:t>11</a:t>
            </a:fld>
            <a:endParaRPr lang="en-US"/>
          </a:p>
        </p:txBody>
      </p:sp>
      <p:pic>
        <p:nvPicPr>
          <p:cNvPr id="6" name="Picture 5"/>
          <p:cNvPicPr>
            <a:picLocks noChangeAspect="1" noChangeArrowheads="1"/>
          </p:cNvPicPr>
          <p:nvPr/>
        </p:nvPicPr>
        <p:blipFill>
          <a:blip r:embed="rId2"/>
          <a:srcRect/>
          <a:stretch>
            <a:fillRect/>
          </a:stretch>
        </p:blipFill>
        <p:spPr bwMode="auto">
          <a:xfrm>
            <a:off x="4648200" y="4495800"/>
            <a:ext cx="3505200" cy="1905000"/>
          </a:xfrm>
          <a:prstGeom prst="rect">
            <a:avLst/>
          </a:prstGeom>
          <a:noFill/>
          <a:ln w="9525">
            <a:noFill/>
            <a:miter lim="800000"/>
            <a:headEnd/>
            <a:tailEnd/>
          </a:ln>
        </p:spPr>
      </p:pic>
    </p:spTree>
  </p:cSld>
  <p:clrMapOvr>
    <a:masterClrMapping/>
  </p:clrMapOvr>
  <p:transition spd="med">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7448" cy="990600"/>
          </a:xfrm>
        </p:spPr>
        <p:txBody>
          <a:bodyPr>
            <a:normAutofit fontScale="90000"/>
          </a:bodyPr>
          <a:lstStyle/>
          <a:p>
            <a:r>
              <a:rPr lang="en-US" dirty="0" smtClean="0"/>
              <a:t>Functional programming applications</a:t>
            </a:r>
            <a:endParaRPr lang="sq-AL" dirty="0"/>
          </a:p>
        </p:txBody>
      </p:sp>
      <p:sp>
        <p:nvSpPr>
          <p:cNvPr id="3" name="Content Placeholder 2"/>
          <p:cNvSpPr>
            <a:spLocks noGrp="1"/>
          </p:cNvSpPr>
          <p:nvPr>
            <p:ph sz="quarter" idx="1"/>
          </p:nvPr>
        </p:nvSpPr>
        <p:spPr/>
        <p:txBody>
          <a:bodyPr/>
          <a:lstStyle/>
          <a:p>
            <a:r>
              <a:rPr lang="en-US" dirty="0" smtClean="0"/>
              <a:t>The image shows F# running a program using DirectX from .NET</a:t>
            </a:r>
            <a:endParaRPr lang="sq-AL" dirty="0"/>
          </a:p>
        </p:txBody>
      </p:sp>
      <p:pic>
        <p:nvPicPr>
          <p:cNvPr id="2052" name="Picture 4"/>
          <p:cNvPicPr>
            <a:picLocks noChangeAspect="1" noChangeArrowheads="1"/>
          </p:cNvPicPr>
          <p:nvPr/>
        </p:nvPicPr>
        <p:blipFill>
          <a:blip r:embed="rId2"/>
          <a:srcRect/>
          <a:stretch>
            <a:fillRect/>
          </a:stretch>
        </p:blipFill>
        <p:spPr bwMode="auto">
          <a:xfrm>
            <a:off x="4876800" y="2819400"/>
            <a:ext cx="3225062" cy="2514600"/>
          </a:xfrm>
          <a:prstGeom prst="rect">
            <a:avLst/>
          </a:prstGeom>
          <a:noFill/>
          <a:ln w="9525">
            <a:noFill/>
            <a:miter lim="800000"/>
            <a:headEnd/>
            <a:tailEnd/>
          </a:ln>
        </p:spPr>
      </p:pic>
      <p:pic>
        <p:nvPicPr>
          <p:cNvPr id="2053" name="Picture 5"/>
          <p:cNvPicPr>
            <a:picLocks noChangeAspect="1" noChangeArrowheads="1"/>
          </p:cNvPicPr>
          <p:nvPr/>
        </p:nvPicPr>
        <p:blipFill>
          <a:blip r:embed="rId3"/>
          <a:srcRect/>
          <a:stretch>
            <a:fillRect/>
          </a:stretch>
        </p:blipFill>
        <p:spPr bwMode="auto">
          <a:xfrm>
            <a:off x="1066799" y="2819400"/>
            <a:ext cx="3130207" cy="251460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normAutofit fontScale="85000" lnSpcReduction="20000"/>
          </a:bodyPr>
          <a:lstStyle/>
          <a:p>
            <a:fld id="{B6F15528-21DE-4FAA-801E-634DDDAF4B2B}" type="slidenum">
              <a:rPr lang="en-US" smtClean="0"/>
              <a:pPr/>
              <a:t>12</a:t>
            </a:fld>
            <a:endParaRPr lang="en-US"/>
          </a:p>
        </p:txBody>
      </p:sp>
    </p:spTree>
  </p:cSld>
  <p:clrMapOvr>
    <a:masterClrMapping/>
  </p:clrMapOvr>
  <p:transition spd="med">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 is very well suited to simulation and scientific computing</a:t>
            </a:r>
            <a:endParaRPr lang="sq-AL" dirty="0"/>
          </a:p>
        </p:txBody>
      </p:sp>
      <p:sp>
        <p:nvSpPr>
          <p:cNvPr id="3" name="Content Placeholder 2"/>
          <p:cNvSpPr>
            <a:spLocks noGrp="1"/>
          </p:cNvSpPr>
          <p:nvPr>
            <p:ph sz="quarter" idx="1"/>
          </p:nvPr>
        </p:nvSpPr>
        <p:spPr>
          <a:xfrm>
            <a:off x="381000" y="2362200"/>
            <a:ext cx="4495800" cy="3429000"/>
          </a:xfrm>
        </p:spPr>
        <p:txBody>
          <a:bodyPr>
            <a:normAutofit fontScale="92500" lnSpcReduction="20000"/>
          </a:bodyPr>
          <a:lstStyle/>
          <a:p>
            <a:r>
              <a:rPr lang="en-US" dirty="0" smtClean="0"/>
              <a:t>Uses F# to represent </a:t>
            </a:r>
          </a:p>
          <a:p>
            <a:pPr>
              <a:buNone/>
            </a:pPr>
            <a:r>
              <a:rPr lang="en-US" dirty="0" smtClean="0"/>
              <a:t>	- extremely succinctly code </a:t>
            </a:r>
          </a:p>
          <a:p>
            <a:pPr>
              <a:buNone/>
            </a:pPr>
            <a:r>
              <a:rPr lang="en-US" dirty="0" smtClean="0"/>
              <a:t>	- a simulated, animated surface. </a:t>
            </a:r>
          </a:p>
          <a:p>
            <a:r>
              <a:rPr lang="en-US" dirty="0" smtClean="0"/>
              <a:t>The application creates a surface representing a function over X &amp; Y coordinates as well as being a function of time.</a:t>
            </a:r>
          </a:p>
          <a:p>
            <a:endParaRPr lang="sq-AL" dirty="0"/>
          </a:p>
        </p:txBody>
      </p:sp>
      <p:pic>
        <p:nvPicPr>
          <p:cNvPr id="5" name="Picture 3"/>
          <p:cNvPicPr>
            <a:picLocks noGrp="1" noChangeAspect="1" noChangeArrowheads="1"/>
          </p:cNvPicPr>
          <p:nvPr>
            <p:ph sz="quarter" idx="2"/>
          </p:nvPr>
        </p:nvPicPr>
        <p:blipFill>
          <a:blip r:embed="rId2"/>
          <a:srcRect/>
          <a:stretch>
            <a:fillRect/>
          </a:stretch>
        </p:blipFill>
        <p:spPr bwMode="auto">
          <a:xfrm>
            <a:off x="5410200" y="3886201"/>
            <a:ext cx="2590800" cy="1981200"/>
          </a:xfrm>
          <a:prstGeom prst="rect">
            <a:avLst/>
          </a:prstGeom>
          <a:noFill/>
          <a:ln w="9525">
            <a:noFill/>
            <a:miter lim="800000"/>
            <a:headEnd/>
            <a:tailEnd/>
          </a:ln>
        </p:spPr>
      </p:pic>
      <p:pic>
        <p:nvPicPr>
          <p:cNvPr id="6" name="Picture 2"/>
          <p:cNvPicPr>
            <a:picLocks noChangeAspect="1" noChangeArrowheads="1"/>
          </p:cNvPicPr>
          <p:nvPr/>
        </p:nvPicPr>
        <p:blipFill>
          <a:blip r:embed="rId3"/>
          <a:srcRect/>
          <a:stretch>
            <a:fillRect/>
          </a:stretch>
        </p:blipFill>
        <p:spPr bwMode="auto">
          <a:xfrm>
            <a:off x="5410200" y="1752600"/>
            <a:ext cx="2590800" cy="1905000"/>
          </a:xfrm>
          <a:prstGeom prst="rect">
            <a:avLst/>
          </a:prstGeom>
          <a:noFill/>
          <a:ln w="9525">
            <a:noFill/>
            <a:miter lim="800000"/>
            <a:headEnd/>
            <a:tailEnd/>
          </a:ln>
        </p:spPr>
      </p:pic>
      <p:sp>
        <p:nvSpPr>
          <p:cNvPr id="7" name="Slide Number Placeholder 6"/>
          <p:cNvSpPr>
            <a:spLocks noGrp="1"/>
          </p:cNvSpPr>
          <p:nvPr>
            <p:ph type="sldNum" sz="quarter" idx="16"/>
          </p:nvPr>
        </p:nvSpPr>
        <p:spPr/>
        <p:txBody>
          <a:bodyPr>
            <a:normAutofit fontScale="85000" lnSpcReduction="20000"/>
          </a:bodyPr>
          <a:lstStyle/>
          <a:p>
            <a:fld id="{B6F15528-21DE-4FAA-801E-634DDDAF4B2B}" type="slidenum">
              <a:rPr lang="en-US" smtClean="0"/>
              <a:pPr/>
              <a:t>13</a:t>
            </a:fld>
            <a:endParaRPr lang="en-US"/>
          </a:p>
        </p:txBody>
      </p:sp>
    </p:spTree>
  </p:cSld>
  <p:clrMapOvr>
    <a:masterClrMapping/>
  </p:clrMapOvr>
  <p:transition spd="med">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Biological statistics</a:t>
            </a:r>
            <a:endParaRPr lang="sq-AL" dirty="0"/>
          </a:p>
        </p:txBody>
      </p:sp>
      <p:sp>
        <p:nvSpPr>
          <p:cNvPr id="3" name="Content Placeholder 2"/>
          <p:cNvSpPr>
            <a:spLocks noGrp="1"/>
          </p:cNvSpPr>
          <p:nvPr>
            <p:ph sz="quarter" idx="1"/>
          </p:nvPr>
        </p:nvSpPr>
        <p:spPr>
          <a:xfrm>
            <a:off x="609600" y="1589567"/>
            <a:ext cx="8229600" cy="4572000"/>
          </a:xfrm>
        </p:spPr>
        <p:txBody>
          <a:bodyPr>
            <a:normAutofit/>
          </a:bodyPr>
          <a:lstStyle/>
          <a:p>
            <a:r>
              <a:rPr lang="en-US" dirty="0" smtClean="0"/>
              <a:t>Studying the population genes is expensive and impossible if we want information </a:t>
            </a:r>
            <a:r>
              <a:rPr lang="en-US" dirty="0" smtClean="0"/>
              <a:t>about past genetic population map.</a:t>
            </a:r>
          </a:p>
          <a:p>
            <a:r>
              <a:rPr lang="en-US" dirty="0" smtClean="0"/>
              <a:t>Surnames carry inheritance in male line.</a:t>
            </a:r>
          </a:p>
          <a:p>
            <a:r>
              <a:rPr lang="en-US" dirty="0" smtClean="0"/>
              <a:t>Using surnames </a:t>
            </a:r>
            <a:r>
              <a:rPr lang="en-US" dirty="0" smtClean="0"/>
              <a:t>in spite of AND information.</a:t>
            </a:r>
          </a:p>
          <a:p>
            <a:r>
              <a:rPr lang="en-US" dirty="0" smtClean="0"/>
              <a:t>What to measure? Indices… </a:t>
            </a:r>
            <a:r>
              <a:rPr lang="en-US" dirty="0" err="1" smtClean="0"/>
              <a:t>izonimy</a:t>
            </a:r>
            <a:r>
              <a:rPr lang="en-US" dirty="0" smtClean="0"/>
              <a:t> (how </a:t>
            </a:r>
            <a:r>
              <a:rPr lang="en-US" dirty="0" err="1" smtClean="0"/>
              <a:t>homogene</a:t>
            </a:r>
            <a:r>
              <a:rPr lang="en-US" dirty="0" smtClean="0"/>
              <a:t> is the population in some specific area), </a:t>
            </a:r>
            <a:r>
              <a:rPr lang="en-US" dirty="0" err="1" smtClean="0"/>
              <a:t>Lasker</a:t>
            </a:r>
            <a:r>
              <a:rPr lang="en-US" dirty="0" smtClean="0"/>
              <a:t> </a:t>
            </a:r>
            <a:r>
              <a:rPr lang="en-US" dirty="0" err="1" smtClean="0"/>
              <a:t>indice</a:t>
            </a:r>
            <a:r>
              <a:rPr lang="en-US" dirty="0" smtClean="0"/>
              <a:t> (probability that 2 random genes from 2 populations are the same), etc…</a:t>
            </a:r>
            <a:endParaRPr lang="sq-AL" dirty="0"/>
          </a:p>
        </p:txBody>
      </p:sp>
      <p:sp>
        <p:nvSpPr>
          <p:cNvPr id="5" name="Slide Number Placeholder 4"/>
          <p:cNvSpPr>
            <a:spLocks noGrp="1"/>
          </p:cNvSpPr>
          <p:nvPr>
            <p:ph type="sldNum" sz="quarter" idx="16"/>
          </p:nvPr>
        </p:nvSpPr>
        <p:spPr/>
        <p:txBody>
          <a:bodyPr>
            <a:normAutofit fontScale="85000" lnSpcReduction="20000"/>
          </a:bodyPr>
          <a:lstStyle/>
          <a:p>
            <a:fld id="{B6F15528-21DE-4FAA-801E-634DDDAF4B2B}" type="slidenum">
              <a:rPr lang="en-US" smtClean="0"/>
              <a:pPr/>
              <a:t>14</a:t>
            </a:fld>
            <a:endParaRPr lang="en-US"/>
          </a:p>
        </p:txBody>
      </p:sp>
    </p:spTree>
  </p:cSld>
  <p:clrMapOvr>
    <a:masterClrMapping/>
  </p:clrMapOvr>
  <p:transition spd="med">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implement this using </a:t>
            </a:r>
            <a:r>
              <a:rPr lang="en-US" dirty="0" smtClean="0"/>
              <a:t>F#?</a:t>
            </a:r>
            <a:endParaRPr lang="sq-AL" dirty="0"/>
          </a:p>
        </p:txBody>
      </p:sp>
      <p:sp>
        <p:nvSpPr>
          <p:cNvPr id="3" name="Content Placeholder 2"/>
          <p:cNvSpPr>
            <a:spLocks noGrp="1"/>
          </p:cNvSpPr>
          <p:nvPr>
            <p:ph sz="quarter" idx="1"/>
          </p:nvPr>
        </p:nvSpPr>
        <p:spPr>
          <a:xfrm>
            <a:off x="304800" y="1589566"/>
            <a:ext cx="4876800" cy="4963634"/>
          </a:xfrm>
        </p:spPr>
        <p:txBody>
          <a:bodyPr>
            <a:normAutofit fontScale="92500" lnSpcReduction="20000"/>
          </a:bodyPr>
          <a:lstStyle/>
          <a:p>
            <a:r>
              <a:rPr lang="en-US" dirty="0" smtClean="0"/>
              <a:t>Analyze the demographic migration in Albanian territory during the last century. </a:t>
            </a:r>
          </a:p>
          <a:p>
            <a:pPr lvl="0"/>
            <a:r>
              <a:rPr lang="en-US" dirty="0" smtClean="0"/>
              <a:t>The population integrity of a given area during a given period.</a:t>
            </a:r>
          </a:p>
          <a:p>
            <a:pPr lvl="0"/>
            <a:r>
              <a:rPr lang="en-US" dirty="0" smtClean="0"/>
              <a:t>Based on the existing digital system for population registration.</a:t>
            </a:r>
          </a:p>
          <a:p>
            <a:r>
              <a:rPr lang="it-IT" sz="3200" dirty="0" smtClean="0"/>
              <a:t>I</a:t>
            </a:r>
            <a:r>
              <a:rPr lang="it-IT" sz="3200" baseline="-25000" dirty="0" smtClean="0"/>
              <a:t>ii</a:t>
            </a:r>
            <a:r>
              <a:rPr lang="it-IT" sz="3200" dirty="0" smtClean="0"/>
              <a:t> = Σ</a:t>
            </a:r>
            <a:r>
              <a:rPr lang="it-IT" sz="3200" baseline="-25000" dirty="0" smtClean="0"/>
              <a:t>k</a:t>
            </a:r>
            <a:r>
              <a:rPr lang="it-IT" sz="3200" dirty="0" smtClean="0"/>
              <a:t> (p</a:t>
            </a:r>
            <a:r>
              <a:rPr lang="it-IT" sz="3200" baseline="-25000" dirty="0" smtClean="0"/>
              <a:t>ik</a:t>
            </a:r>
            <a:r>
              <a:rPr lang="it-IT" sz="3200" dirty="0" smtClean="0"/>
              <a:t>)</a:t>
            </a:r>
            <a:r>
              <a:rPr lang="it-IT" sz="3200" baseline="30000" dirty="0" smtClean="0"/>
              <a:t>2</a:t>
            </a:r>
            <a:r>
              <a:rPr lang="it-IT" sz="3200" dirty="0" smtClean="0"/>
              <a:t> – 1/N</a:t>
            </a:r>
            <a:r>
              <a:rPr lang="it-IT" sz="3200" baseline="-25000" dirty="0" smtClean="0"/>
              <a:t>i</a:t>
            </a:r>
            <a:endParaRPr lang="sq-AL" sz="3200" dirty="0" smtClean="0">
              <a:latin typeface="Times New Roman" pitchFamily="18" charset="0"/>
            </a:endParaRPr>
          </a:p>
          <a:p>
            <a:pPr lvl="0"/>
            <a:r>
              <a:rPr lang="en-US" dirty="0" smtClean="0"/>
              <a:t>Mean population indicator of </a:t>
            </a:r>
            <a:r>
              <a:rPr lang="en-US" dirty="0" err="1" smtClean="0"/>
              <a:t>izonomy</a:t>
            </a:r>
            <a:r>
              <a:rPr lang="en-US" dirty="0" smtClean="0"/>
              <a:t>.</a:t>
            </a:r>
            <a:endParaRPr lang="sq-AL" dirty="0" smtClean="0"/>
          </a:p>
          <a:p>
            <a:endParaRPr lang="en-US" dirty="0" smtClean="0"/>
          </a:p>
          <a:p>
            <a:endParaRPr lang="sq-AL" dirty="0"/>
          </a:p>
        </p:txBody>
      </p:sp>
      <p:sp>
        <p:nvSpPr>
          <p:cNvPr id="5" name="Slide Number Placeholder 4"/>
          <p:cNvSpPr>
            <a:spLocks noGrp="1"/>
          </p:cNvSpPr>
          <p:nvPr>
            <p:ph type="sldNum" sz="quarter" idx="16"/>
          </p:nvPr>
        </p:nvSpPr>
        <p:spPr/>
        <p:txBody>
          <a:bodyPr>
            <a:normAutofit fontScale="85000" lnSpcReduction="20000"/>
          </a:bodyPr>
          <a:lstStyle/>
          <a:p>
            <a:fld id="{B6F15528-21DE-4FAA-801E-634DDDAF4B2B}" type="slidenum">
              <a:rPr lang="en-US" smtClean="0"/>
              <a:pPr/>
              <a:t>15</a:t>
            </a:fld>
            <a:endParaRPr lang="en-US"/>
          </a:p>
        </p:txBody>
      </p:sp>
      <p:pic>
        <p:nvPicPr>
          <p:cNvPr id="8" name="Picture 2" descr="C:\Users\Evis\Documents\diploma\images\2.JPG"/>
          <p:cNvPicPr>
            <a:picLocks noGrp="1" noChangeAspect="1" noChangeArrowheads="1"/>
          </p:cNvPicPr>
          <p:nvPr>
            <p:ph sz="quarter" idx="2"/>
          </p:nvPr>
        </p:nvPicPr>
        <p:blipFill>
          <a:blip r:embed="rId2"/>
          <a:srcRect/>
          <a:stretch>
            <a:fillRect/>
          </a:stretch>
        </p:blipFill>
        <p:spPr bwMode="auto">
          <a:xfrm>
            <a:off x="5562600" y="1676400"/>
            <a:ext cx="3276600" cy="4953000"/>
          </a:xfrm>
          <a:prstGeom prst="rect">
            <a:avLst/>
          </a:prstGeom>
          <a:noFill/>
        </p:spPr>
      </p:pic>
    </p:spTree>
  </p:cSld>
  <p:clrMapOvr>
    <a:masterClrMapping/>
  </p:clrMapOvr>
  <p:transition spd="med">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q-AL"/>
          </a:p>
        </p:txBody>
      </p:sp>
      <p:sp>
        <p:nvSpPr>
          <p:cNvPr id="3" name="Content Placeholder 2"/>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lstStyle/>
          <a:p>
            <a:endParaRPr lang="sq-AL" dirty="0"/>
          </a:p>
        </p:txBody>
      </p:sp>
      <p:sp>
        <p:nvSpPr>
          <p:cNvPr id="4" name="Rectangle 3"/>
          <p:cNvSpPr/>
          <p:nvPr/>
        </p:nvSpPr>
        <p:spPr>
          <a:xfrm>
            <a:off x="1828801" y="2743200"/>
            <a:ext cx="6248399" cy="923330"/>
          </a:xfrm>
          <a:prstGeom prst="rect">
            <a:avLst/>
          </a:prstGeom>
          <a:noFill/>
        </p:spPr>
        <p:txBody>
          <a:bodyPr wrap="square" lIns="91440" tIns="45720" rIns="91440" bIns="45720">
            <a:spAutoFit/>
          </a:bodyPr>
          <a:lstStyle/>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THANK YOU </a:t>
            </a: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16</a:t>
            </a:fld>
            <a:endParaRPr lang="en-US"/>
          </a:p>
        </p:txBody>
      </p:sp>
    </p:spTree>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sq-AL"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a:t>
            </a:fld>
            <a:endParaRPr lang="en-US"/>
          </a:p>
        </p:txBody>
      </p:sp>
      <p:sp>
        <p:nvSpPr>
          <p:cNvPr id="4" name="Content Placeholder 3"/>
          <p:cNvSpPr>
            <a:spLocks noGrp="1"/>
          </p:cNvSpPr>
          <p:nvPr>
            <p:ph sz="quarter" idx="1"/>
          </p:nvPr>
        </p:nvSpPr>
        <p:spPr/>
        <p:txBody>
          <a:bodyPr/>
          <a:lstStyle/>
          <a:p>
            <a:r>
              <a:rPr lang="en-US" dirty="0" smtClean="0"/>
              <a:t>Functional programming language in the hierarchy of programming languages.</a:t>
            </a:r>
          </a:p>
          <a:p>
            <a:r>
              <a:rPr lang="en-US" dirty="0" smtClean="0"/>
              <a:t>There is a language for every task</a:t>
            </a:r>
          </a:p>
          <a:p>
            <a:r>
              <a:rPr lang="en-US" dirty="0" smtClean="0"/>
              <a:t>What is a functional language?</a:t>
            </a:r>
          </a:p>
          <a:p>
            <a:r>
              <a:rPr lang="en-US" dirty="0" smtClean="0"/>
              <a:t>Advantages and disadvantages.</a:t>
            </a:r>
          </a:p>
          <a:p>
            <a:r>
              <a:rPr lang="en-US" dirty="0" smtClean="0"/>
              <a:t>How to implement in the Real World. Why F#?</a:t>
            </a:r>
          </a:p>
          <a:p>
            <a:r>
              <a:rPr lang="en-US" dirty="0" smtClean="0"/>
              <a:t> Implementing F# in an application.</a:t>
            </a:r>
          </a:p>
          <a:p>
            <a:endParaRPr lang="en-US" dirty="0" smtClean="0"/>
          </a:p>
          <a:p>
            <a:endParaRPr lang="en-US" dirty="0" smtClean="0"/>
          </a:p>
          <a:p>
            <a:endParaRPr lang="sq-AL" dirty="0"/>
          </a:p>
        </p:txBody>
      </p:sp>
    </p:spTree>
  </p:cSld>
  <p:clrMapOvr>
    <a:masterClrMapping/>
  </p:clrMapOvr>
  <p:transition spd="med">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Grp="1" noChangeAspect="1" noChangeArrowheads="1"/>
          </p:cNvPicPr>
          <p:nvPr>
            <p:ph sz="quarter" idx="4"/>
          </p:nvPr>
        </p:nvPicPr>
        <p:blipFill>
          <a:blip r:embed="rId2"/>
          <a:srcRect/>
          <a:stretch>
            <a:fillRect/>
          </a:stretch>
        </p:blipFill>
        <p:spPr bwMode="auto">
          <a:xfrm>
            <a:off x="4267200" y="2514600"/>
            <a:ext cx="4572000" cy="4038600"/>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US" dirty="0" smtClean="0"/>
              <a:t>Functional Programming languages</a:t>
            </a:r>
            <a:endParaRPr lang="sq-AL" dirty="0"/>
          </a:p>
        </p:txBody>
      </p:sp>
      <p:sp>
        <p:nvSpPr>
          <p:cNvPr id="3" name="Content Placeholder 2"/>
          <p:cNvSpPr>
            <a:spLocks noGrp="1"/>
          </p:cNvSpPr>
          <p:nvPr>
            <p:ph sz="quarter" idx="2"/>
          </p:nvPr>
        </p:nvSpPr>
        <p:spPr>
          <a:xfrm>
            <a:off x="228600" y="2438400"/>
            <a:ext cx="4648200" cy="3886200"/>
          </a:xfrm>
        </p:spPr>
        <p:txBody>
          <a:bodyPr>
            <a:normAutofit/>
          </a:bodyPr>
          <a:lstStyle/>
          <a:p>
            <a:r>
              <a:rPr lang="en-US" dirty="0" smtClean="0"/>
              <a:t>DirectX, </a:t>
            </a:r>
          </a:p>
          <a:p>
            <a:r>
              <a:rPr lang="en-US" dirty="0" smtClean="0"/>
              <a:t>Financial Engineering,</a:t>
            </a:r>
          </a:p>
          <a:p>
            <a:r>
              <a:rPr lang="en-US" dirty="0" smtClean="0"/>
              <a:t> AI, Math’s,</a:t>
            </a:r>
          </a:p>
          <a:p>
            <a:r>
              <a:rPr lang="en-US" dirty="0" smtClean="0"/>
              <a:t> Cryptology </a:t>
            </a:r>
          </a:p>
          <a:p>
            <a:r>
              <a:rPr lang="en-US" dirty="0" smtClean="0"/>
              <a:t>Biological Sciences, </a:t>
            </a:r>
          </a:p>
          <a:p>
            <a:r>
              <a:rPr lang="en-US" dirty="0" smtClean="0"/>
              <a:t>Engineering Operations </a:t>
            </a:r>
          </a:p>
          <a:p>
            <a:r>
              <a:rPr lang="en-US" dirty="0" smtClean="0"/>
              <a:t>Management</a:t>
            </a:r>
            <a:endParaRPr lang="sq-AL" dirty="0"/>
          </a:p>
        </p:txBody>
      </p:sp>
      <p:sp>
        <p:nvSpPr>
          <p:cNvPr id="6" name="Text Placeholder 5"/>
          <p:cNvSpPr>
            <a:spLocks noGrp="1"/>
          </p:cNvSpPr>
          <p:nvPr>
            <p:ph type="body" sz="quarter" idx="3"/>
          </p:nvPr>
        </p:nvSpPr>
        <p:spPr>
          <a:xfrm>
            <a:off x="4572000" y="1676400"/>
            <a:ext cx="3886200" cy="640080"/>
          </a:xfrm>
        </p:spPr>
        <p:txBody>
          <a:bodyPr>
            <a:normAutofit lnSpcReduction="10000"/>
          </a:bodyPr>
          <a:lstStyle/>
          <a:p>
            <a:pPr algn="ctr"/>
            <a:r>
              <a:rPr lang="en-US" dirty="0" smtClean="0"/>
              <a:t>Inside the programming languages hierarchy</a:t>
            </a:r>
            <a:endParaRPr lang="sq-AL" dirty="0"/>
          </a:p>
        </p:txBody>
      </p:sp>
      <p:sp>
        <p:nvSpPr>
          <p:cNvPr id="8" name="Slide Number Placeholder 7"/>
          <p:cNvSpPr>
            <a:spLocks noGrp="1"/>
          </p:cNvSpPr>
          <p:nvPr>
            <p:ph type="sldNum" sz="quarter" idx="16"/>
          </p:nvPr>
        </p:nvSpPr>
        <p:spPr/>
        <p:txBody>
          <a:bodyPr>
            <a:normAutofit fontScale="85000" lnSpcReduction="20000"/>
          </a:bodyPr>
          <a:lstStyle/>
          <a:p>
            <a:fld id="{B6F15528-21DE-4FAA-801E-634DDDAF4B2B}" type="slidenum">
              <a:rPr lang="en-US" smtClean="0"/>
              <a:pPr/>
              <a:t>3</a:t>
            </a:fld>
            <a:endParaRPr lang="en-US"/>
          </a:p>
        </p:txBody>
      </p:sp>
      <p:sp>
        <p:nvSpPr>
          <p:cNvPr id="9" name="Text Placeholder 5"/>
          <p:cNvSpPr>
            <a:spLocks noGrp="1"/>
          </p:cNvSpPr>
          <p:nvPr>
            <p:ph type="body" sz="quarter" idx="3"/>
          </p:nvPr>
        </p:nvSpPr>
        <p:spPr>
          <a:xfrm>
            <a:off x="533400" y="1676400"/>
            <a:ext cx="3886200" cy="640080"/>
          </a:xfrm>
        </p:spPr>
        <p:txBody>
          <a:bodyPr>
            <a:normAutofit lnSpcReduction="10000"/>
          </a:bodyPr>
          <a:lstStyle/>
          <a:p>
            <a:pPr algn="ctr"/>
            <a:r>
              <a:rPr lang="en-US" dirty="0" smtClean="0"/>
              <a:t>Fields of applications of  functional programming </a:t>
            </a:r>
            <a:endParaRPr lang="sq-AL" dirty="0"/>
          </a:p>
        </p:txBody>
      </p:sp>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There’s a language for every task</a:t>
            </a:r>
            <a:endParaRPr lang="sq-AL"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4</a:t>
            </a:fld>
            <a:endParaRPr lang="en-US"/>
          </a:p>
        </p:txBody>
      </p:sp>
      <p:sp>
        <p:nvSpPr>
          <p:cNvPr id="4" name="Content Placeholder 3"/>
          <p:cNvSpPr>
            <a:spLocks noGrp="1"/>
          </p:cNvSpPr>
          <p:nvPr>
            <p:ph sz="quarter" idx="1"/>
          </p:nvPr>
        </p:nvSpPr>
        <p:spPr/>
        <p:txBody>
          <a:bodyPr>
            <a:normAutofit/>
          </a:bodyPr>
          <a:lstStyle/>
          <a:p>
            <a:r>
              <a:rPr lang="en-US" dirty="0" smtClean="0"/>
              <a:t>It's possible to program in an object-oriented style in C, or a functional style in a scripting language. In truth, most modern languages incorporate features and ideas from multiple domains, which only serves to increase the richness and usefulness of these languages. Nevertheless, most languages do not excel at all styles of programming.</a:t>
            </a:r>
          </a:p>
          <a:p>
            <a:endParaRPr lang="sq-AL" dirty="0"/>
          </a:p>
        </p:txBody>
      </p:sp>
    </p:spTree>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There’s a language for every task</a:t>
            </a:r>
            <a:endParaRPr lang="sq-AL" b="1" dirty="0"/>
          </a:p>
        </p:txBody>
      </p:sp>
      <p:sp>
        <p:nvSpPr>
          <p:cNvPr id="3" name="Content Placeholder 2"/>
          <p:cNvSpPr>
            <a:spLocks noGrp="1"/>
          </p:cNvSpPr>
          <p:nvPr>
            <p:ph sz="quarter" idx="1"/>
          </p:nvPr>
        </p:nvSpPr>
        <p:spPr>
          <a:xfrm>
            <a:off x="612648" y="1600200"/>
            <a:ext cx="8153400" cy="5105400"/>
          </a:xfrm>
        </p:spPr>
        <p:txBody>
          <a:bodyPr>
            <a:normAutofit fontScale="92500"/>
          </a:bodyPr>
          <a:lstStyle/>
          <a:p>
            <a:r>
              <a:rPr lang="en-US" dirty="0" smtClean="0">
                <a:solidFill>
                  <a:srgbClr val="DE2F22"/>
                </a:solidFill>
              </a:rPr>
              <a:t>Functional languages</a:t>
            </a:r>
          </a:p>
          <a:p>
            <a:r>
              <a:rPr lang="en-US" dirty="0" smtClean="0"/>
              <a:t>Excel at mathematically-oriented programming, and, given the right libraries and visualization tools, a range of scientific and engineering tasks as well</a:t>
            </a:r>
            <a:r>
              <a:rPr lang="en-US" dirty="0" smtClean="0"/>
              <a:t>.</a:t>
            </a:r>
            <a:endParaRPr lang="en-US" dirty="0" smtClean="0"/>
          </a:p>
          <a:p>
            <a:r>
              <a:rPr lang="en-US" dirty="0" smtClean="0"/>
              <a:t>Extremely powerful when used to implement sophisticated symbolic analyses such as </a:t>
            </a:r>
          </a:p>
          <a:p>
            <a:pPr lvl="1"/>
            <a:r>
              <a:rPr lang="en-US" dirty="0" smtClean="0"/>
              <a:t>Hardware verification, </a:t>
            </a:r>
          </a:p>
          <a:p>
            <a:pPr lvl="1"/>
            <a:r>
              <a:rPr lang="en-US" dirty="0" smtClean="0"/>
              <a:t>Software verification, </a:t>
            </a:r>
          </a:p>
          <a:p>
            <a:pPr lvl="1"/>
            <a:r>
              <a:rPr lang="en-US" dirty="0" smtClean="0"/>
              <a:t>Optimization, </a:t>
            </a:r>
          </a:p>
          <a:p>
            <a:pPr lvl="1"/>
            <a:r>
              <a:rPr lang="en-US" dirty="0" smtClean="0"/>
              <a:t>Machine learning </a:t>
            </a:r>
          </a:p>
          <a:p>
            <a:pPr lvl="1"/>
            <a:r>
              <a:rPr lang="en-US" dirty="0" smtClean="0"/>
              <a:t>Compilation.</a:t>
            </a:r>
            <a:endParaRPr lang="sq-AL"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5</a:t>
            </a:fld>
            <a:endParaRPr lang="en-US"/>
          </a:p>
        </p:txBody>
      </p:sp>
    </p:spTree>
  </p:cSld>
  <p:clrMapOvr>
    <a:masterClrMapping/>
  </p:clrMapOvr>
  <p:transition spd="med">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a Functional Language?</a:t>
            </a:r>
            <a:endParaRPr lang="sq-AL" dirty="0"/>
          </a:p>
        </p:txBody>
      </p:sp>
      <p:sp>
        <p:nvSpPr>
          <p:cNvPr id="3" name="Content Placeholder 2"/>
          <p:cNvSpPr>
            <a:spLocks noGrp="1"/>
          </p:cNvSpPr>
          <p:nvPr>
            <p:ph sz="quarter" idx="1"/>
          </p:nvPr>
        </p:nvSpPr>
        <p:spPr>
          <a:xfrm>
            <a:off x="612648" y="1600200"/>
            <a:ext cx="8153400" cy="4953000"/>
          </a:xfrm>
        </p:spPr>
        <p:txBody>
          <a:bodyPr>
            <a:normAutofit fontScale="92500" lnSpcReduction="10000"/>
          </a:bodyPr>
          <a:lstStyle/>
          <a:p>
            <a:r>
              <a:rPr lang="en-US" dirty="0" smtClean="0"/>
              <a:t>One that relies on equations.</a:t>
            </a:r>
          </a:p>
          <a:p>
            <a:r>
              <a:rPr lang="en-US" dirty="0" smtClean="0"/>
              <a:t>Ex. </a:t>
            </a:r>
            <a:r>
              <a:rPr lang="en-US" i="1" dirty="0" smtClean="0"/>
              <a:t>When you use a functional language, X = Y means that X and Y are equal. You aren’t assigning the value of Y to X.</a:t>
            </a:r>
          </a:p>
          <a:p>
            <a:r>
              <a:rPr lang="en-US" dirty="0" smtClean="0"/>
              <a:t>There isn’t any state to consider or mutable data to manage. </a:t>
            </a:r>
          </a:p>
          <a:p>
            <a:r>
              <a:rPr lang="en-US" dirty="0" smtClean="0"/>
              <a:t>Functional programs typically make little use of stored state, often abstaining loops in favor of recursive functions. The primary focus of functional programming is on the return values of functions, and side effects and other means storing state are strongly discouraged.</a:t>
            </a:r>
            <a:endParaRPr lang="sq-AL" i="1"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6</a:t>
            </a:fld>
            <a:endParaRPr lang="en-US"/>
          </a:p>
        </p:txBody>
      </p:sp>
    </p:spTree>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153400" cy="990600"/>
          </a:xfrm>
        </p:spPr>
        <p:txBody>
          <a:bodyPr>
            <a:normAutofit/>
          </a:bodyPr>
          <a:lstStyle/>
          <a:p>
            <a:r>
              <a:rPr lang="en-US" b="1" dirty="0" smtClean="0"/>
              <a:t>Advantages</a:t>
            </a:r>
            <a:endParaRPr lang="sq-AL" b="1" dirty="0"/>
          </a:p>
        </p:txBody>
      </p:sp>
      <p:sp>
        <p:nvSpPr>
          <p:cNvPr id="3" name="Content Placeholder 2"/>
          <p:cNvSpPr>
            <a:spLocks noGrp="1"/>
          </p:cNvSpPr>
          <p:nvPr>
            <p:ph sz="quarter" idx="1"/>
          </p:nvPr>
        </p:nvSpPr>
        <p:spPr>
          <a:xfrm>
            <a:off x="0" y="1295400"/>
            <a:ext cx="9144000" cy="5257800"/>
          </a:xfrm>
        </p:spPr>
        <p:txBody>
          <a:bodyPr>
            <a:noAutofit/>
          </a:bodyPr>
          <a:lstStyle/>
          <a:p>
            <a:r>
              <a:rPr lang="en-US" sz="2300" dirty="0" smtClean="0"/>
              <a:t>In a pure functional language, if a function is called, it is expected that the function not modify any global variables or perform any output. It may, however, make </a:t>
            </a:r>
            <a:r>
              <a:rPr lang="en-US" sz="2300" b="1" u="sng" dirty="0" smtClean="0"/>
              <a:t>recursive calls </a:t>
            </a:r>
            <a:r>
              <a:rPr lang="en-US" sz="2300" dirty="0" smtClean="0"/>
              <a:t>and change the parameters of those calls.</a:t>
            </a:r>
          </a:p>
          <a:p>
            <a:r>
              <a:rPr lang="en-US" sz="2300" dirty="0" smtClean="0"/>
              <a:t>Functional languages are often </a:t>
            </a:r>
            <a:r>
              <a:rPr lang="en-US" sz="2300" b="1" u="sng" dirty="0" smtClean="0"/>
              <a:t>simpler syntactically</a:t>
            </a:r>
            <a:r>
              <a:rPr lang="en-US" sz="2300" b="1" dirty="0" smtClean="0"/>
              <a:t> </a:t>
            </a:r>
            <a:r>
              <a:rPr lang="en-US" sz="2300" dirty="0" smtClean="0"/>
              <a:t>and make it easier to work on abstract problems, but they can also be "further from the machine" in that their programming model makes it hard to understand exactly how the code is translated into machine language (which can be problematic for system programming).</a:t>
            </a:r>
          </a:p>
          <a:p>
            <a:r>
              <a:rPr lang="en-US" sz="2300" dirty="0" smtClean="0"/>
              <a:t>Functional code, particularly used in the areas where you have to </a:t>
            </a:r>
            <a:r>
              <a:rPr lang="en-US" sz="2300" b="1" u="sng" dirty="0" smtClean="0"/>
              <a:t>eliminate concurrency.</a:t>
            </a:r>
          </a:p>
          <a:p>
            <a:r>
              <a:rPr lang="en-US" sz="2300" b="1" u="sng" dirty="0" smtClean="0"/>
              <a:t>Type </a:t>
            </a:r>
            <a:r>
              <a:rPr lang="en-US" sz="2300" b="1" u="sng" dirty="0" err="1" smtClean="0"/>
              <a:t>inferencing</a:t>
            </a:r>
            <a:r>
              <a:rPr lang="en-US" sz="2300" b="1" dirty="0" smtClean="0"/>
              <a:t>, </a:t>
            </a:r>
            <a:r>
              <a:rPr lang="en-US" sz="2400" dirty="0" smtClean="0"/>
              <a:t>type information can stay out of the programmer’s way, </a:t>
            </a:r>
            <a:r>
              <a:rPr lang="en-US" sz="2300" dirty="0" smtClean="0"/>
              <a:t>less explicit code needed to make the compiler happy, which in turn means that you can express the same concepts in less code.</a:t>
            </a:r>
            <a:endParaRPr lang="sq-AL" sz="2300"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7</a:t>
            </a:fld>
            <a:endParaRPr lang="en-US"/>
          </a:p>
        </p:txBody>
      </p:sp>
    </p:spTree>
  </p:cSld>
  <p:clrMapOvr>
    <a:masterClrMapping/>
  </p:clrMapOvr>
  <p:transition spd="med">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Disadvantages</a:t>
            </a:r>
            <a:endParaRPr lang="sq-AL" b="1" dirty="0"/>
          </a:p>
        </p:txBody>
      </p:sp>
      <p:sp>
        <p:nvSpPr>
          <p:cNvPr id="3" name="Content Placeholder 2"/>
          <p:cNvSpPr>
            <a:spLocks noGrp="1"/>
          </p:cNvSpPr>
          <p:nvPr>
            <p:ph sz="quarter" idx="1"/>
          </p:nvPr>
        </p:nvSpPr>
        <p:spPr>
          <a:xfrm>
            <a:off x="612648" y="1676400"/>
            <a:ext cx="8153400" cy="4495800"/>
          </a:xfrm>
        </p:spPr>
        <p:txBody>
          <a:bodyPr/>
          <a:lstStyle/>
          <a:p>
            <a:r>
              <a:rPr lang="en-US" dirty="0" smtClean="0"/>
              <a:t>The major disadvantage of functional programming is the difficulty of doing input-output since this is inherently non functional.  There are also other aspects of problem solving that cannot easily or sensibly be performed in a functional manner.  </a:t>
            </a:r>
          </a:p>
          <a:p>
            <a:r>
              <a:rPr lang="en-US" dirty="0" smtClean="0"/>
              <a:t>Nevertheless large programs can be developed with about 80% of the code being designed purely functionally.</a:t>
            </a:r>
            <a:endParaRPr lang="sq-AL"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8</a:t>
            </a:fld>
            <a:endParaRPr lang="en-US"/>
          </a:p>
        </p:txBody>
      </p:sp>
    </p:spTree>
  </p:cSld>
  <p:clrMapOvr>
    <a:masterClrMapping/>
  </p:clrMapOvr>
  <p:transition spd="med">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Functional programming in the </a:t>
            </a:r>
            <a:br>
              <a:rPr lang="en-US" dirty="0" smtClean="0"/>
            </a:br>
            <a:r>
              <a:rPr lang="en-US" i="1" dirty="0" smtClean="0"/>
              <a:t>Real World</a:t>
            </a:r>
            <a:endParaRPr lang="sq-AL" dirty="0"/>
          </a:p>
        </p:txBody>
      </p:sp>
      <p:sp>
        <p:nvSpPr>
          <p:cNvPr id="3" name="Content Placeholder 2"/>
          <p:cNvSpPr>
            <a:spLocks noGrp="1"/>
          </p:cNvSpPr>
          <p:nvPr>
            <p:ph sz="quarter" idx="1"/>
          </p:nvPr>
        </p:nvSpPr>
        <p:spPr>
          <a:xfrm>
            <a:off x="228600" y="1600200"/>
            <a:ext cx="8915400" cy="4572000"/>
          </a:xfrm>
        </p:spPr>
        <p:txBody>
          <a:bodyPr>
            <a:normAutofit/>
          </a:bodyPr>
          <a:lstStyle/>
          <a:p>
            <a:r>
              <a:rPr lang="en-US" dirty="0" smtClean="0"/>
              <a:t>F# is an effort to make functional languages useful in the real world (not only academic use). Not only can you mix and match F# with C# or VB.NET (part of Visual Studio 2010), but you can use it to create scripts and perform other complex tasks on its own. </a:t>
            </a:r>
          </a:p>
          <a:p>
            <a:endParaRPr lang="sq-AL" dirty="0"/>
          </a:p>
        </p:txBody>
      </p:sp>
      <p:pic>
        <p:nvPicPr>
          <p:cNvPr id="3076" name="Picture 4"/>
          <p:cNvPicPr>
            <a:picLocks noChangeAspect="1" noChangeArrowheads="1"/>
          </p:cNvPicPr>
          <p:nvPr/>
        </p:nvPicPr>
        <p:blipFill>
          <a:blip r:embed="rId2"/>
          <a:srcRect/>
          <a:stretch>
            <a:fillRect/>
          </a:stretch>
        </p:blipFill>
        <p:spPr bwMode="auto">
          <a:xfrm>
            <a:off x="3276600" y="3962400"/>
            <a:ext cx="2667000" cy="27432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normAutofit fontScale="85000" lnSpcReduction="20000"/>
          </a:bodyPr>
          <a:lstStyle/>
          <a:p>
            <a:fld id="{B6F15528-21DE-4FAA-801E-634DDDAF4B2B}" type="slidenum">
              <a:rPr lang="en-US" smtClean="0"/>
              <a:pPr/>
              <a:t>9</a:t>
            </a:fld>
            <a:endParaRPr lang="en-US"/>
          </a:p>
        </p:txBody>
      </p:sp>
    </p:spTree>
  </p:cSld>
  <p:clrMapOvr>
    <a:masterClrMapping/>
  </p:clrMapOvr>
  <p:transition spd="med">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2319</TotalTime>
  <Words>944</Words>
  <Application>Microsoft Office PowerPoint</Application>
  <PresentationFormat>On-screen Show (4:3)</PresentationFormat>
  <Paragraphs>99</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Median</vt:lpstr>
      <vt:lpstr>Functional Programming Languages</vt:lpstr>
      <vt:lpstr>Contents</vt:lpstr>
      <vt:lpstr>Functional Programming languages</vt:lpstr>
      <vt:lpstr>There’s a language for every task</vt:lpstr>
      <vt:lpstr>There’s a language for every task</vt:lpstr>
      <vt:lpstr>What is a Functional Language?</vt:lpstr>
      <vt:lpstr>Advantages</vt:lpstr>
      <vt:lpstr>Disadvantages</vt:lpstr>
      <vt:lpstr>Functional programming in the  Real World</vt:lpstr>
      <vt:lpstr>What sort of language is F#?</vt:lpstr>
      <vt:lpstr>Important Considerations </vt:lpstr>
      <vt:lpstr>Functional programming applications</vt:lpstr>
      <vt:lpstr>F# is very well suited to simulation and scientific computing</vt:lpstr>
      <vt:lpstr>Biological statistics</vt:lpstr>
      <vt:lpstr>How to implement this using F#?</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Evi</dc:creator>
  <cp:lastModifiedBy>Evis</cp:lastModifiedBy>
  <cp:revision>113</cp:revision>
  <dcterms:created xsi:type="dcterms:W3CDTF">2006-08-16T00:00:00Z</dcterms:created>
  <dcterms:modified xsi:type="dcterms:W3CDTF">2009-09-04T05:58:26Z</dcterms:modified>
</cp:coreProperties>
</file>