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9" r:id="rId3"/>
    <p:sldId id="361" r:id="rId4"/>
    <p:sldId id="370" r:id="rId5"/>
    <p:sldId id="377" r:id="rId6"/>
    <p:sldId id="371" r:id="rId7"/>
    <p:sldId id="364" r:id="rId8"/>
    <p:sldId id="373" r:id="rId9"/>
    <p:sldId id="372" r:id="rId10"/>
    <p:sldId id="368" r:id="rId11"/>
    <p:sldId id="367" r:id="rId12"/>
    <p:sldId id="362" r:id="rId13"/>
    <p:sldId id="365" r:id="rId14"/>
    <p:sldId id="334" r:id="rId15"/>
    <p:sldId id="328" r:id="rId16"/>
    <p:sldId id="342" r:id="rId17"/>
    <p:sldId id="337" r:id="rId18"/>
    <p:sldId id="360" r:id="rId19"/>
    <p:sldId id="351" r:id="rId20"/>
    <p:sldId id="338" r:id="rId21"/>
    <p:sldId id="315" r:id="rId22"/>
    <p:sldId id="316" r:id="rId23"/>
    <p:sldId id="317" r:id="rId24"/>
    <p:sldId id="356" r:id="rId25"/>
    <p:sldId id="330" r:id="rId26"/>
    <p:sldId id="327" r:id="rId27"/>
    <p:sldId id="323" r:id="rId28"/>
    <p:sldId id="332" r:id="rId29"/>
    <p:sldId id="333" r:id="rId30"/>
    <p:sldId id="331" r:id="rId31"/>
    <p:sldId id="341" r:id="rId32"/>
    <p:sldId id="358" r:id="rId33"/>
    <p:sldId id="375" r:id="rId34"/>
    <p:sldId id="376" r:id="rId35"/>
    <p:sldId id="378" r:id="rId36"/>
    <p:sldId id="379" r:id="rId37"/>
    <p:sldId id="266" r:id="rId38"/>
  </p:sldIdLst>
  <p:sldSz cx="9144000" cy="6858000" type="screen4x3"/>
  <p:notesSz cx="7315200" cy="9601200"/>
  <p:defaultTextStyle>
    <a:defPPr>
      <a:defRPr lang="en-US"/>
    </a:defPPr>
    <a:lvl1pPr algn="l" rtl="0" fontAlgn="base">
      <a:lnSpc>
        <a:spcPct val="90000"/>
      </a:lnSpc>
      <a:spcBef>
        <a:spcPct val="20000"/>
      </a:spcBef>
      <a:spcAft>
        <a:spcPct val="0"/>
      </a:spcAft>
      <a:buClr>
        <a:schemeClr val="bg1"/>
      </a:buClr>
      <a:buSzPct val="70000"/>
      <a:buFont typeface="Wingdings" pitchFamily="2" charset="2"/>
      <a:buChar char="l"/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20000"/>
      </a:spcBef>
      <a:spcAft>
        <a:spcPct val="0"/>
      </a:spcAft>
      <a:buClr>
        <a:schemeClr val="bg1"/>
      </a:buClr>
      <a:buSzPct val="70000"/>
      <a:buFont typeface="Wingdings" pitchFamily="2" charset="2"/>
      <a:buChar char="l"/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20000"/>
      </a:spcBef>
      <a:spcAft>
        <a:spcPct val="0"/>
      </a:spcAft>
      <a:buClr>
        <a:schemeClr val="bg1"/>
      </a:buClr>
      <a:buSzPct val="70000"/>
      <a:buFont typeface="Wingdings" pitchFamily="2" charset="2"/>
      <a:buChar char="l"/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20000"/>
      </a:spcBef>
      <a:spcAft>
        <a:spcPct val="0"/>
      </a:spcAft>
      <a:buClr>
        <a:schemeClr val="bg1"/>
      </a:buClr>
      <a:buSzPct val="70000"/>
      <a:buFont typeface="Wingdings" pitchFamily="2" charset="2"/>
      <a:buChar char="l"/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20000"/>
      </a:spcBef>
      <a:spcAft>
        <a:spcPct val="0"/>
      </a:spcAft>
      <a:buClr>
        <a:schemeClr val="bg1"/>
      </a:buClr>
      <a:buSzPct val="70000"/>
      <a:buFont typeface="Wingdings" pitchFamily="2" charset="2"/>
      <a:buChar char="l"/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C0C0C0"/>
    <a:srgbClr val="969696"/>
    <a:srgbClr val="F4F4F4"/>
    <a:srgbClr val="0000FF"/>
    <a:srgbClr val="33CC33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896" autoAdjust="0"/>
    <p:restoredTop sz="94631" autoAdjust="0"/>
  </p:normalViewPr>
  <p:slideViewPr>
    <p:cSldViewPr>
      <p:cViewPr varScale="1">
        <p:scale>
          <a:sx n="75" d="100"/>
          <a:sy n="75" d="100"/>
        </p:scale>
        <p:origin x="-93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-1884" y="-90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529C68-A213-42B8-941F-6CFB1C0EAAA6}" type="doc">
      <dgm:prSet loTypeId="urn:microsoft.com/office/officeart/2005/8/layout/process3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19A0D2-7D9A-4505-91DA-FC250460FA9B}">
      <dgm:prSet phldrT="[Text]"/>
      <dgm:spPr/>
      <dgm:t>
        <a:bodyPr/>
        <a:lstStyle/>
        <a:p>
          <a:r>
            <a:rPr lang="en-US" dirty="0" smtClean="0"/>
            <a:t>Grassroots Video &amp; Collaboration Webs</a:t>
          </a:r>
          <a:endParaRPr lang="en-US" dirty="0"/>
        </a:p>
      </dgm:t>
    </dgm:pt>
    <dgm:pt modelId="{DF7C5CA0-633E-4BF6-BDA8-C5D47FCC0535}" type="parTrans" cxnId="{1219103A-11EF-4962-B613-7109EC0EEFD2}">
      <dgm:prSet/>
      <dgm:spPr/>
      <dgm:t>
        <a:bodyPr/>
        <a:lstStyle/>
        <a:p>
          <a:endParaRPr lang="en-US"/>
        </a:p>
      </dgm:t>
    </dgm:pt>
    <dgm:pt modelId="{ADFE4D25-3247-4505-8F40-84E862F42C2E}" type="sibTrans" cxnId="{1219103A-11EF-4962-B613-7109EC0EEFD2}">
      <dgm:prSet/>
      <dgm:spPr/>
      <dgm:t>
        <a:bodyPr/>
        <a:lstStyle/>
        <a:p>
          <a:endParaRPr lang="en-US" dirty="0"/>
        </a:p>
      </dgm:t>
    </dgm:pt>
    <dgm:pt modelId="{6A2574A1-75EA-4CE3-B08D-AE3CE6B3534F}">
      <dgm:prSet phldrT="[Text]"/>
      <dgm:spPr/>
      <dgm:t>
        <a:bodyPr/>
        <a:lstStyle/>
        <a:p>
          <a:r>
            <a:rPr lang="en-US" dirty="0" smtClean="0"/>
            <a:t>Collective Intelligence &amp; </a:t>
          </a:r>
          <a:br>
            <a:rPr lang="en-US" dirty="0" smtClean="0"/>
          </a:br>
          <a:r>
            <a:rPr lang="en-US" dirty="0" smtClean="0"/>
            <a:t>Social Operating Systems</a:t>
          </a:r>
          <a:endParaRPr lang="en-US" dirty="0"/>
        </a:p>
      </dgm:t>
    </dgm:pt>
    <dgm:pt modelId="{1AE24D0C-C819-4D5E-829D-C93ED4C9059B}" type="parTrans" cxnId="{8EBEF8D4-6B9F-4D63-B325-A3E5EB8D6188}">
      <dgm:prSet/>
      <dgm:spPr/>
      <dgm:t>
        <a:bodyPr/>
        <a:lstStyle/>
        <a:p>
          <a:endParaRPr lang="en-US"/>
        </a:p>
      </dgm:t>
    </dgm:pt>
    <dgm:pt modelId="{B489086C-4D85-4B40-8585-C291AC332D51}" type="sibTrans" cxnId="{8EBEF8D4-6B9F-4D63-B325-A3E5EB8D6188}">
      <dgm:prSet/>
      <dgm:spPr/>
      <dgm:t>
        <a:bodyPr/>
        <a:lstStyle/>
        <a:p>
          <a:endParaRPr lang="en-US" dirty="0"/>
        </a:p>
      </dgm:t>
    </dgm:pt>
    <dgm:pt modelId="{4EC998FA-B6E8-4912-9631-8E5EED9184B7}">
      <dgm:prSet/>
      <dgm:spPr/>
      <dgm:t>
        <a:bodyPr/>
        <a:lstStyle/>
        <a:p>
          <a:r>
            <a:rPr lang="en-US" dirty="0" smtClean="0"/>
            <a:t>Four to Five Years</a:t>
          </a:r>
          <a:endParaRPr lang="en-US" dirty="0"/>
        </a:p>
      </dgm:t>
    </dgm:pt>
    <dgm:pt modelId="{8C8CC75A-8F64-4A2A-9ABA-9D4E5AEC0DBF}" type="parTrans" cxnId="{670E91CE-8E9A-4926-8BD7-B953AFF00BB8}">
      <dgm:prSet/>
      <dgm:spPr/>
      <dgm:t>
        <a:bodyPr/>
        <a:lstStyle/>
        <a:p>
          <a:endParaRPr lang="en-US"/>
        </a:p>
      </dgm:t>
    </dgm:pt>
    <dgm:pt modelId="{52FF7291-C207-4C14-922E-B23CF484BD7C}" type="sibTrans" cxnId="{670E91CE-8E9A-4926-8BD7-B953AFF00BB8}">
      <dgm:prSet/>
      <dgm:spPr/>
      <dgm:t>
        <a:bodyPr/>
        <a:lstStyle/>
        <a:p>
          <a:endParaRPr lang="en-US"/>
        </a:p>
      </dgm:t>
    </dgm:pt>
    <dgm:pt modelId="{07FA8D7B-3D47-4CC7-81B4-4647C294213D}">
      <dgm:prSet/>
      <dgm:spPr/>
      <dgm:t>
        <a:bodyPr/>
        <a:lstStyle/>
        <a:p>
          <a:r>
            <a:rPr lang="en-US" dirty="0" smtClean="0"/>
            <a:t>Two to Three Years</a:t>
          </a:r>
          <a:endParaRPr lang="en-US" dirty="0"/>
        </a:p>
      </dgm:t>
    </dgm:pt>
    <dgm:pt modelId="{20EBBF31-AAF6-46DD-A85C-CB029D0FFEA3}" type="parTrans" cxnId="{22B30F26-7F92-457D-B68F-4EEF885FB327}">
      <dgm:prSet/>
      <dgm:spPr/>
      <dgm:t>
        <a:bodyPr/>
        <a:lstStyle/>
        <a:p>
          <a:endParaRPr lang="en-US"/>
        </a:p>
      </dgm:t>
    </dgm:pt>
    <dgm:pt modelId="{5F9252A4-AAF8-4DF6-AB2E-0A08CA650EB0}" type="sibTrans" cxnId="{22B30F26-7F92-457D-B68F-4EEF885FB327}">
      <dgm:prSet/>
      <dgm:spPr/>
      <dgm:t>
        <a:bodyPr/>
        <a:lstStyle/>
        <a:p>
          <a:endParaRPr lang="en-US"/>
        </a:p>
      </dgm:t>
    </dgm:pt>
    <dgm:pt modelId="{D064A3F9-ABE8-4137-976B-EC79DB8F7562}">
      <dgm:prSet/>
      <dgm:spPr/>
      <dgm:t>
        <a:bodyPr/>
        <a:lstStyle/>
        <a:p>
          <a:r>
            <a:rPr lang="en-US" dirty="0" smtClean="0"/>
            <a:t>Mobile Broadband &amp; Data Mashups</a:t>
          </a:r>
          <a:endParaRPr lang="en-US" dirty="0"/>
        </a:p>
      </dgm:t>
    </dgm:pt>
    <dgm:pt modelId="{335659DB-C923-4559-8F75-30BA3A2621C3}" type="parTrans" cxnId="{F89C3CD8-98D1-4694-8766-FB7D903EF107}">
      <dgm:prSet/>
      <dgm:spPr/>
      <dgm:t>
        <a:bodyPr/>
        <a:lstStyle/>
        <a:p>
          <a:endParaRPr lang="en-US"/>
        </a:p>
      </dgm:t>
    </dgm:pt>
    <dgm:pt modelId="{83C11021-6575-48F4-A3CF-FACFDF072958}" type="sibTrans" cxnId="{F89C3CD8-98D1-4694-8766-FB7D903EF107}">
      <dgm:prSet/>
      <dgm:spPr/>
      <dgm:t>
        <a:bodyPr/>
        <a:lstStyle/>
        <a:p>
          <a:endParaRPr lang="en-US"/>
        </a:p>
      </dgm:t>
    </dgm:pt>
    <dgm:pt modelId="{7D7CC9B0-6997-45DC-8FB1-C8DDDC3CD547}">
      <dgm:prSet/>
      <dgm:spPr/>
      <dgm:t>
        <a:bodyPr/>
        <a:lstStyle/>
        <a:p>
          <a:r>
            <a:rPr lang="en-US" dirty="0" smtClean="0"/>
            <a:t>One Year or Less</a:t>
          </a:r>
          <a:endParaRPr lang="en-US" dirty="0"/>
        </a:p>
      </dgm:t>
    </dgm:pt>
    <dgm:pt modelId="{6FE95569-7A0A-4196-B757-7D589C02559D}" type="parTrans" cxnId="{AAF9EC1C-2343-42C5-88EE-02D1E1B4B54A}">
      <dgm:prSet/>
      <dgm:spPr/>
      <dgm:t>
        <a:bodyPr/>
        <a:lstStyle/>
        <a:p>
          <a:endParaRPr lang="en-US"/>
        </a:p>
      </dgm:t>
    </dgm:pt>
    <dgm:pt modelId="{4C228EE4-4447-4463-AA88-1E1C8DFDA52F}" type="sibTrans" cxnId="{AAF9EC1C-2343-42C5-88EE-02D1E1B4B54A}">
      <dgm:prSet/>
      <dgm:spPr/>
      <dgm:t>
        <a:bodyPr/>
        <a:lstStyle/>
        <a:p>
          <a:endParaRPr lang="en-US"/>
        </a:p>
      </dgm:t>
    </dgm:pt>
    <dgm:pt modelId="{D0B62782-055A-47C3-B1F0-A453020B4F08}" type="pres">
      <dgm:prSet presAssocID="{1A529C68-A213-42B8-941F-6CFB1C0EAAA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34494C-D78A-4C7B-A002-ABBA8B3167DE}" type="pres">
      <dgm:prSet presAssocID="{FC19A0D2-7D9A-4505-91DA-FC250460FA9B}" presName="composite" presStyleCnt="0"/>
      <dgm:spPr/>
    </dgm:pt>
    <dgm:pt modelId="{395B03E2-DFAF-4B3B-98E6-E58745E34E1A}" type="pres">
      <dgm:prSet presAssocID="{FC19A0D2-7D9A-4505-91DA-FC250460FA9B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CF6FD7-768D-47CC-AFE8-ABB27182FB87}" type="pres">
      <dgm:prSet presAssocID="{FC19A0D2-7D9A-4505-91DA-FC250460FA9B}" presName="parSh" presStyleLbl="node1" presStyleIdx="0" presStyleCnt="3"/>
      <dgm:spPr/>
      <dgm:t>
        <a:bodyPr/>
        <a:lstStyle/>
        <a:p>
          <a:endParaRPr lang="en-US"/>
        </a:p>
      </dgm:t>
    </dgm:pt>
    <dgm:pt modelId="{5701F17C-74D8-4FC8-B469-07E18BB01727}" type="pres">
      <dgm:prSet presAssocID="{FC19A0D2-7D9A-4505-91DA-FC250460FA9B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2C32E2-C799-4519-804C-8E82428594A2}" type="pres">
      <dgm:prSet presAssocID="{ADFE4D25-3247-4505-8F40-84E862F42C2E}" presName="sibTrans" presStyleLbl="sibTrans2D1" presStyleIdx="0" presStyleCnt="2"/>
      <dgm:spPr/>
      <dgm:t>
        <a:bodyPr/>
        <a:lstStyle/>
        <a:p>
          <a:endParaRPr lang="en-US"/>
        </a:p>
      </dgm:t>
    </dgm:pt>
    <dgm:pt modelId="{D27D7DAB-3509-4CBE-8477-DEB581D950B3}" type="pres">
      <dgm:prSet presAssocID="{ADFE4D25-3247-4505-8F40-84E862F42C2E}" presName="connTx" presStyleLbl="sibTrans2D1" presStyleIdx="0" presStyleCnt="2"/>
      <dgm:spPr/>
      <dgm:t>
        <a:bodyPr/>
        <a:lstStyle/>
        <a:p>
          <a:endParaRPr lang="en-US"/>
        </a:p>
      </dgm:t>
    </dgm:pt>
    <dgm:pt modelId="{85D39814-8585-4018-A3E6-BFC76CCB45AF}" type="pres">
      <dgm:prSet presAssocID="{D064A3F9-ABE8-4137-976B-EC79DB8F7562}" presName="composite" presStyleCnt="0"/>
      <dgm:spPr/>
    </dgm:pt>
    <dgm:pt modelId="{B93CBC7B-4418-4526-AE70-3F498E20D85E}" type="pres">
      <dgm:prSet presAssocID="{D064A3F9-ABE8-4137-976B-EC79DB8F7562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A8D41-3CEE-4539-8CBA-484EE0CCEAF1}" type="pres">
      <dgm:prSet presAssocID="{D064A3F9-ABE8-4137-976B-EC79DB8F7562}" presName="parSh" presStyleLbl="node1" presStyleIdx="1" presStyleCnt="3"/>
      <dgm:spPr/>
      <dgm:t>
        <a:bodyPr/>
        <a:lstStyle/>
        <a:p>
          <a:endParaRPr lang="en-US"/>
        </a:p>
      </dgm:t>
    </dgm:pt>
    <dgm:pt modelId="{58D3735C-D57D-4F55-BDEA-3A050C284FA9}" type="pres">
      <dgm:prSet presAssocID="{D064A3F9-ABE8-4137-976B-EC79DB8F7562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F4EE26-60EA-4AFD-82D5-42AC4A8B9B5D}" type="pres">
      <dgm:prSet presAssocID="{83C11021-6575-48F4-A3CF-FACFDF072958}" presName="sibTrans" presStyleLbl="sibTrans2D1" presStyleIdx="1" presStyleCnt="2"/>
      <dgm:spPr/>
      <dgm:t>
        <a:bodyPr/>
        <a:lstStyle/>
        <a:p>
          <a:endParaRPr lang="en-US"/>
        </a:p>
      </dgm:t>
    </dgm:pt>
    <dgm:pt modelId="{C7253961-57A0-4DE4-99F1-D5F296693950}" type="pres">
      <dgm:prSet presAssocID="{83C11021-6575-48F4-A3CF-FACFDF072958}" presName="connTx" presStyleLbl="sibTrans2D1" presStyleIdx="1" presStyleCnt="2"/>
      <dgm:spPr/>
      <dgm:t>
        <a:bodyPr/>
        <a:lstStyle/>
        <a:p>
          <a:endParaRPr lang="en-US"/>
        </a:p>
      </dgm:t>
    </dgm:pt>
    <dgm:pt modelId="{19E03B13-9E6B-4EB0-AC2A-852BB1EE5978}" type="pres">
      <dgm:prSet presAssocID="{6A2574A1-75EA-4CE3-B08D-AE3CE6B3534F}" presName="composite" presStyleCnt="0"/>
      <dgm:spPr/>
    </dgm:pt>
    <dgm:pt modelId="{F9390161-F133-4C3B-BB03-A992738DA136}" type="pres">
      <dgm:prSet presAssocID="{6A2574A1-75EA-4CE3-B08D-AE3CE6B3534F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E7200-F4C2-4B3F-AD33-C92FED00334F}" type="pres">
      <dgm:prSet presAssocID="{6A2574A1-75EA-4CE3-B08D-AE3CE6B3534F}" presName="parSh" presStyleLbl="node1" presStyleIdx="2" presStyleCnt="3"/>
      <dgm:spPr/>
      <dgm:t>
        <a:bodyPr/>
        <a:lstStyle/>
        <a:p>
          <a:endParaRPr lang="en-US"/>
        </a:p>
      </dgm:t>
    </dgm:pt>
    <dgm:pt modelId="{11CC6CD4-BF01-4361-8A3C-4F480F5B9282}" type="pres">
      <dgm:prSet presAssocID="{6A2574A1-75EA-4CE3-B08D-AE3CE6B3534F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9C3CD8-98D1-4694-8766-FB7D903EF107}" srcId="{1A529C68-A213-42B8-941F-6CFB1C0EAAA6}" destId="{D064A3F9-ABE8-4137-976B-EC79DB8F7562}" srcOrd="1" destOrd="0" parTransId="{335659DB-C923-4559-8F75-30BA3A2621C3}" sibTransId="{83C11021-6575-48F4-A3CF-FACFDF072958}"/>
    <dgm:cxn modelId="{249481C3-11E2-4E6A-BC38-76D3812DAFBF}" type="presOf" srcId="{FC19A0D2-7D9A-4505-91DA-FC250460FA9B}" destId="{395B03E2-DFAF-4B3B-98E6-E58745E34E1A}" srcOrd="0" destOrd="0" presId="urn:microsoft.com/office/officeart/2005/8/layout/process3"/>
    <dgm:cxn modelId="{6C180778-32B4-4FA7-9D3D-C07FEFC035C4}" type="presOf" srcId="{ADFE4D25-3247-4505-8F40-84E862F42C2E}" destId="{F32C32E2-C799-4519-804C-8E82428594A2}" srcOrd="0" destOrd="0" presId="urn:microsoft.com/office/officeart/2005/8/layout/process3"/>
    <dgm:cxn modelId="{1219103A-11EF-4962-B613-7109EC0EEFD2}" srcId="{1A529C68-A213-42B8-941F-6CFB1C0EAAA6}" destId="{FC19A0D2-7D9A-4505-91DA-FC250460FA9B}" srcOrd="0" destOrd="0" parTransId="{DF7C5CA0-633E-4BF6-BDA8-C5D47FCC0535}" sibTransId="{ADFE4D25-3247-4505-8F40-84E862F42C2E}"/>
    <dgm:cxn modelId="{3AAFFFC2-163C-4FB7-B90A-CB8A10296199}" type="presOf" srcId="{07FA8D7B-3D47-4CC7-81B4-4647C294213D}" destId="{58D3735C-D57D-4F55-BDEA-3A050C284FA9}" srcOrd="0" destOrd="0" presId="urn:microsoft.com/office/officeart/2005/8/layout/process3"/>
    <dgm:cxn modelId="{455422DA-9922-413E-B908-6E83FF8D7DC2}" type="presOf" srcId="{4EC998FA-B6E8-4912-9631-8E5EED9184B7}" destId="{11CC6CD4-BF01-4361-8A3C-4F480F5B9282}" srcOrd="0" destOrd="0" presId="urn:microsoft.com/office/officeart/2005/8/layout/process3"/>
    <dgm:cxn modelId="{22B30F26-7F92-457D-B68F-4EEF885FB327}" srcId="{D064A3F9-ABE8-4137-976B-EC79DB8F7562}" destId="{07FA8D7B-3D47-4CC7-81B4-4647C294213D}" srcOrd="0" destOrd="0" parTransId="{20EBBF31-AAF6-46DD-A85C-CB029D0FFEA3}" sibTransId="{5F9252A4-AAF8-4DF6-AB2E-0A08CA650EB0}"/>
    <dgm:cxn modelId="{8EBEF8D4-6B9F-4D63-B325-A3E5EB8D6188}" srcId="{1A529C68-A213-42B8-941F-6CFB1C0EAAA6}" destId="{6A2574A1-75EA-4CE3-B08D-AE3CE6B3534F}" srcOrd="2" destOrd="0" parTransId="{1AE24D0C-C819-4D5E-829D-C93ED4C9059B}" sibTransId="{B489086C-4D85-4B40-8585-C291AC332D51}"/>
    <dgm:cxn modelId="{BEA65599-5441-46B8-BD52-52EE2A799B5E}" type="presOf" srcId="{83C11021-6575-48F4-A3CF-FACFDF072958}" destId="{C7253961-57A0-4DE4-99F1-D5F296693950}" srcOrd="1" destOrd="0" presId="urn:microsoft.com/office/officeart/2005/8/layout/process3"/>
    <dgm:cxn modelId="{9B8E5883-B5E4-4553-B44C-0B45F79E0C35}" type="presOf" srcId="{ADFE4D25-3247-4505-8F40-84E862F42C2E}" destId="{D27D7DAB-3509-4CBE-8477-DEB581D950B3}" srcOrd="1" destOrd="0" presId="urn:microsoft.com/office/officeart/2005/8/layout/process3"/>
    <dgm:cxn modelId="{6062C8AD-5DA4-4477-A218-559250D46CC1}" type="presOf" srcId="{FC19A0D2-7D9A-4505-91DA-FC250460FA9B}" destId="{57CF6FD7-768D-47CC-AFE8-ABB27182FB87}" srcOrd="1" destOrd="0" presId="urn:microsoft.com/office/officeart/2005/8/layout/process3"/>
    <dgm:cxn modelId="{04CA2D35-B31A-43CB-A68B-2DC32BEE8360}" type="presOf" srcId="{83C11021-6575-48F4-A3CF-FACFDF072958}" destId="{DBF4EE26-60EA-4AFD-82D5-42AC4A8B9B5D}" srcOrd="0" destOrd="0" presId="urn:microsoft.com/office/officeart/2005/8/layout/process3"/>
    <dgm:cxn modelId="{DD6628C6-CA61-4F99-A04F-E70D454E3C26}" type="presOf" srcId="{6A2574A1-75EA-4CE3-B08D-AE3CE6B3534F}" destId="{387E7200-F4C2-4B3F-AD33-C92FED00334F}" srcOrd="1" destOrd="0" presId="urn:microsoft.com/office/officeart/2005/8/layout/process3"/>
    <dgm:cxn modelId="{A2C6FC55-8AAB-49CD-89CD-0486015517B1}" type="presOf" srcId="{7D7CC9B0-6997-45DC-8FB1-C8DDDC3CD547}" destId="{5701F17C-74D8-4FC8-B469-07E18BB01727}" srcOrd="0" destOrd="0" presId="urn:microsoft.com/office/officeart/2005/8/layout/process3"/>
    <dgm:cxn modelId="{670E91CE-8E9A-4926-8BD7-B953AFF00BB8}" srcId="{6A2574A1-75EA-4CE3-B08D-AE3CE6B3534F}" destId="{4EC998FA-B6E8-4912-9631-8E5EED9184B7}" srcOrd="0" destOrd="0" parTransId="{8C8CC75A-8F64-4A2A-9ABA-9D4E5AEC0DBF}" sibTransId="{52FF7291-C207-4C14-922E-B23CF484BD7C}"/>
    <dgm:cxn modelId="{C43BED42-FC11-45BD-BAFA-E1AE732F9F23}" type="presOf" srcId="{1A529C68-A213-42B8-941F-6CFB1C0EAAA6}" destId="{D0B62782-055A-47C3-B1F0-A453020B4F08}" srcOrd="0" destOrd="0" presId="urn:microsoft.com/office/officeart/2005/8/layout/process3"/>
    <dgm:cxn modelId="{B8BE9469-B53C-4A20-97BD-7D1ECAC2B185}" type="presOf" srcId="{D064A3F9-ABE8-4137-976B-EC79DB8F7562}" destId="{294A8D41-3CEE-4539-8CBA-484EE0CCEAF1}" srcOrd="1" destOrd="0" presId="urn:microsoft.com/office/officeart/2005/8/layout/process3"/>
    <dgm:cxn modelId="{AAF9EC1C-2343-42C5-88EE-02D1E1B4B54A}" srcId="{FC19A0D2-7D9A-4505-91DA-FC250460FA9B}" destId="{7D7CC9B0-6997-45DC-8FB1-C8DDDC3CD547}" srcOrd="0" destOrd="0" parTransId="{6FE95569-7A0A-4196-B757-7D589C02559D}" sibTransId="{4C228EE4-4447-4463-AA88-1E1C8DFDA52F}"/>
    <dgm:cxn modelId="{7F74FE67-F7B8-4359-ACE5-4B9DB8390751}" type="presOf" srcId="{6A2574A1-75EA-4CE3-B08D-AE3CE6B3534F}" destId="{F9390161-F133-4C3B-BB03-A992738DA136}" srcOrd="0" destOrd="0" presId="urn:microsoft.com/office/officeart/2005/8/layout/process3"/>
    <dgm:cxn modelId="{F7B75915-FF3F-4FAD-A7BF-99EC479E600A}" type="presOf" srcId="{D064A3F9-ABE8-4137-976B-EC79DB8F7562}" destId="{B93CBC7B-4418-4526-AE70-3F498E20D85E}" srcOrd="0" destOrd="0" presId="urn:microsoft.com/office/officeart/2005/8/layout/process3"/>
    <dgm:cxn modelId="{563AA5D3-B666-4427-907F-DADCA9D8DDD8}" type="presParOf" srcId="{D0B62782-055A-47C3-B1F0-A453020B4F08}" destId="{DC34494C-D78A-4C7B-A002-ABBA8B3167DE}" srcOrd="0" destOrd="0" presId="urn:microsoft.com/office/officeart/2005/8/layout/process3"/>
    <dgm:cxn modelId="{12BB4AAC-6BF7-4E05-A7E0-B91995B8177D}" type="presParOf" srcId="{DC34494C-D78A-4C7B-A002-ABBA8B3167DE}" destId="{395B03E2-DFAF-4B3B-98E6-E58745E34E1A}" srcOrd="0" destOrd="0" presId="urn:microsoft.com/office/officeart/2005/8/layout/process3"/>
    <dgm:cxn modelId="{7E96FC12-0387-476B-B185-5F6DA22669B7}" type="presParOf" srcId="{DC34494C-D78A-4C7B-A002-ABBA8B3167DE}" destId="{57CF6FD7-768D-47CC-AFE8-ABB27182FB87}" srcOrd="1" destOrd="0" presId="urn:microsoft.com/office/officeart/2005/8/layout/process3"/>
    <dgm:cxn modelId="{9248311F-19A6-4182-83E2-678AC27FDF9D}" type="presParOf" srcId="{DC34494C-D78A-4C7B-A002-ABBA8B3167DE}" destId="{5701F17C-74D8-4FC8-B469-07E18BB01727}" srcOrd="2" destOrd="0" presId="urn:microsoft.com/office/officeart/2005/8/layout/process3"/>
    <dgm:cxn modelId="{CCA1E208-DEBC-49FA-92AE-132483F1BD84}" type="presParOf" srcId="{D0B62782-055A-47C3-B1F0-A453020B4F08}" destId="{F32C32E2-C799-4519-804C-8E82428594A2}" srcOrd="1" destOrd="0" presId="urn:microsoft.com/office/officeart/2005/8/layout/process3"/>
    <dgm:cxn modelId="{2D8ADF45-28ED-4E74-811C-B5D10AAD0348}" type="presParOf" srcId="{F32C32E2-C799-4519-804C-8E82428594A2}" destId="{D27D7DAB-3509-4CBE-8477-DEB581D950B3}" srcOrd="0" destOrd="0" presId="urn:microsoft.com/office/officeart/2005/8/layout/process3"/>
    <dgm:cxn modelId="{1D7B509C-92B3-4587-8CD8-024EC849CFD7}" type="presParOf" srcId="{D0B62782-055A-47C3-B1F0-A453020B4F08}" destId="{85D39814-8585-4018-A3E6-BFC76CCB45AF}" srcOrd="2" destOrd="0" presId="urn:microsoft.com/office/officeart/2005/8/layout/process3"/>
    <dgm:cxn modelId="{5DE8811B-1AFE-4213-93FF-2323830E84B9}" type="presParOf" srcId="{85D39814-8585-4018-A3E6-BFC76CCB45AF}" destId="{B93CBC7B-4418-4526-AE70-3F498E20D85E}" srcOrd="0" destOrd="0" presId="urn:microsoft.com/office/officeart/2005/8/layout/process3"/>
    <dgm:cxn modelId="{7D481D79-1651-4CDF-8F90-E6D802EF5B91}" type="presParOf" srcId="{85D39814-8585-4018-A3E6-BFC76CCB45AF}" destId="{294A8D41-3CEE-4539-8CBA-484EE0CCEAF1}" srcOrd="1" destOrd="0" presId="urn:microsoft.com/office/officeart/2005/8/layout/process3"/>
    <dgm:cxn modelId="{68219567-6095-498B-A80D-43CE57A17FAB}" type="presParOf" srcId="{85D39814-8585-4018-A3E6-BFC76CCB45AF}" destId="{58D3735C-D57D-4F55-BDEA-3A050C284FA9}" srcOrd="2" destOrd="0" presId="urn:microsoft.com/office/officeart/2005/8/layout/process3"/>
    <dgm:cxn modelId="{076141D9-6378-40E4-8D40-9F4E8584B341}" type="presParOf" srcId="{D0B62782-055A-47C3-B1F0-A453020B4F08}" destId="{DBF4EE26-60EA-4AFD-82D5-42AC4A8B9B5D}" srcOrd="3" destOrd="0" presId="urn:microsoft.com/office/officeart/2005/8/layout/process3"/>
    <dgm:cxn modelId="{7125919B-A499-481B-84FA-2A705FC21AB8}" type="presParOf" srcId="{DBF4EE26-60EA-4AFD-82D5-42AC4A8B9B5D}" destId="{C7253961-57A0-4DE4-99F1-D5F296693950}" srcOrd="0" destOrd="0" presId="urn:microsoft.com/office/officeart/2005/8/layout/process3"/>
    <dgm:cxn modelId="{2C14B754-CCBC-4452-9340-4057685A0D0C}" type="presParOf" srcId="{D0B62782-055A-47C3-B1F0-A453020B4F08}" destId="{19E03B13-9E6B-4EB0-AC2A-852BB1EE5978}" srcOrd="4" destOrd="0" presId="urn:microsoft.com/office/officeart/2005/8/layout/process3"/>
    <dgm:cxn modelId="{CC6E9BA3-C3B8-405E-83A1-8D85B26F5273}" type="presParOf" srcId="{19E03B13-9E6B-4EB0-AC2A-852BB1EE5978}" destId="{F9390161-F133-4C3B-BB03-A992738DA136}" srcOrd="0" destOrd="0" presId="urn:microsoft.com/office/officeart/2005/8/layout/process3"/>
    <dgm:cxn modelId="{0F4DED18-9FA4-44AA-848B-D92BA2E7E3BE}" type="presParOf" srcId="{19E03B13-9E6B-4EB0-AC2A-852BB1EE5978}" destId="{387E7200-F4C2-4B3F-AD33-C92FED00334F}" srcOrd="1" destOrd="0" presId="urn:microsoft.com/office/officeart/2005/8/layout/process3"/>
    <dgm:cxn modelId="{24C9EF2E-69CA-48AF-A313-B3323881B40B}" type="presParOf" srcId="{19E03B13-9E6B-4EB0-AC2A-852BB1EE5978}" destId="{11CC6CD4-BF01-4361-8A3C-4F480F5B9282}" srcOrd="2" destOrd="0" presId="urn:microsoft.com/office/officeart/2005/8/layout/process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defTabSz="9652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52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defTabSz="9652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52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</a:defRPr>
            </a:lvl1pPr>
          </a:lstStyle>
          <a:p>
            <a:fld id="{87F10504-C3E5-4062-A7B0-7D43545F090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defTabSz="9652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52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9012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defTabSz="9652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52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</a:defRPr>
            </a:lvl1pPr>
          </a:lstStyle>
          <a:p>
            <a:fld id="{1A2F2A79-D0F8-4C37-A735-6AD81D62C94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D43E0A-53B3-488D-8AFD-1BFB1B9A370C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r-Latn-C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2"/>
          <p:cNvSpPr>
            <a:spLocks noChangeShapeType="1"/>
          </p:cNvSpPr>
          <p:nvPr/>
        </p:nvSpPr>
        <p:spPr bwMode="auto">
          <a:xfrm>
            <a:off x="8001000" y="609600"/>
            <a:ext cx="0" cy="49530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084887" cy="2133600"/>
          </a:xfrm>
        </p:spPr>
        <p:txBody>
          <a:bodyPr anchor="b"/>
          <a:lstStyle>
            <a:lvl1pPr algn="ctr">
              <a:defRPr sz="5400">
                <a:latin typeface="Monotype Corsiva" pitchFamily="66" charset="0"/>
              </a:defRPr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5627687" cy="2362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4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248400"/>
            <a:ext cx="7239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CF6F05A-4F31-49A6-83D2-1262A1BC08A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160" name="Line 40"/>
          <p:cNvSpPr>
            <a:spLocks noChangeShapeType="1"/>
          </p:cNvSpPr>
          <p:nvPr/>
        </p:nvSpPr>
        <p:spPr bwMode="auto">
          <a:xfrm>
            <a:off x="152400" y="2209800"/>
            <a:ext cx="88392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51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98F4BA-38FD-4154-8428-415BB09328A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28600"/>
            <a:ext cx="22098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228600"/>
            <a:ext cx="64770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6E985-51E6-438B-8AE8-F36D72A8C44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76200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371600"/>
            <a:ext cx="43434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3434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6400800"/>
            <a:ext cx="1600200" cy="304800"/>
          </a:xfrm>
        </p:spPr>
        <p:txBody>
          <a:bodyPr/>
          <a:lstStyle>
            <a:lvl1pPr>
              <a:defRPr/>
            </a:lvl1pPr>
          </a:lstStyle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6800" y="6400800"/>
            <a:ext cx="6629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91400" y="6400800"/>
            <a:ext cx="1600200" cy="304800"/>
          </a:xfrm>
        </p:spPr>
        <p:txBody>
          <a:bodyPr/>
          <a:lstStyle>
            <a:lvl1pPr>
              <a:defRPr/>
            </a:lvl1pPr>
          </a:lstStyle>
          <a:p>
            <a:fld id="{E26D6551-E3CE-48A6-A213-D32BADEFD6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400" y="228600"/>
            <a:ext cx="76200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371600"/>
            <a:ext cx="43434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43434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52400" y="3924300"/>
            <a:ext cx="43434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3434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2400" y="6400800"/>
            <a:ext cx="1600200" cy="304800"/>
          </a:xfrm>
        </p:spPr>
        <p:txBody>
          <a:bodyPr/>
          <a:lstStyle>
            <a:lvl1pPr>
              <a:defRPr/>
            </a:lvl1pPr>
          </a:lstStyle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66800" y="6400800"/>
            <a:ext cx="6629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391400" y="6400800"/>
            <a:ext cx="1600200" cy="304800"/>
          </a:xfrm>
        </p:spPr>
        <p:txBody>
          <a:bodyPr/>
          <a:lstStyle>
            <a:lvl1pPr>
              <a:defRPr/>
            </a:lvl1pPr>
          </a:lstStyle>
          <a:p>
            <a:fld id="{3F905F87-B6A2-481B-9B34-826E723F44B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2400" y="228600"/>
            <a:ext cx="8839200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6400800"/>
            <a:ext cx="1600200" cy="304800"/>
          </a:xfrm>
        </p:spPr>
        <p:txBody>
          <a:bodyPr/>
          <a:lstStyle>
            <a:lvl1pPr>
              <a:defRPr/>
            </a:lvl1pPr>
          </a:lstStyle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6800" y="6400800"/>
            <a:ext cx="6629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91400" y="6400800"/>
            <a:ext cx="1600200" cy="304800"/>
          </a:xfrm>
        </p:spPr>
        <p:txBody>
          <a:bodyPr/>
          <a:lstStyle>
            <a:lvl1pPr>
              <a:defRPr/>
            </a:lvl1pPr>
          </a:lstStyle>
          <a:p>
            <a:fld id="{84F2ACB3-38A1-49A0-94F4-B30FBCC77F7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76200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371600"/>
            <a:ext cx="8839200" cy="4953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2400" y="6400800"/>
            <a:ext cx="1600200" cy="304800"/>
          </a:xfrm>
        </p:spPr>
        <p:txBody>
          <a:bodyPr/>
          <a:lstStyle>
            <a:lvl1pPr>
              <a:defRPr/>
            </a:lvl1pPr>
          </a:lstStyle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400800"/>
            <a:ext cx="6629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91400" y="6400800"/>
            <a:ext cx="1600200" cy="304800"/>
          </a:xfrm>
        </p:spPr>
        <p:txBody>
          <a:bodyPr/>
          <a:lstStyle>
            <a:lvl1pPr>
              <a:defRPr/>
            </a:lvl1pPr>
          </a:lstStyle>
          <a:p>
            <a:fld id="{E7A9E67D-CB2B-4CED-9494-0131716B3C7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F871B-0DFC-40B2-A639-DA6A10ECA64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0B54CD-24E7-42B3-9FEC-7E1577C80EE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43434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3434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9C46F-FDDF-425B-8CED-748A1FDCD99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BF00C6-7C31-440E-8DB3-EDA9017070A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AF44F4-E7A1-48FB-9792-A1CF40E38E3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11D7F0-A047-4737-A123-50E0130A318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50C0F-07B9-4526-A716-3FF9EE3748A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C93C7-9982-43F5-8D2F-FD8BFCEA399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" Target="../slides/slide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228600"/>
            <a:ext cx="7620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371600"/>
            <a:ext cx="8839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008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66800" y="6400800"/>
            <a:ext cx="662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600">
                <a:solidFill>
                  <a:srgbClr val="0A0575"/>
                </a:solidFill>
                <a:latin typeface="Monotype Corsiva" pitchFamily="66" charset="0"/>
              </a:defRPr>
            </a:lvl1pPr>
          </a:lstStyle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fld id="{09B70064-1AFC-4835-AB75-48257D0A73B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138" name="Line 42"/>
          <p:cNvSpPr>
            <a:spLocks noChangeShapeType="1"/>
          </p:cNvSpPr>
          <p:nvPr/>
        </p:nvSpPr>
        <p:spPr bwMode="auto">
          <a:xfrm>
            <a:off x="152400" y="1295400"/>
            <a:ext cx="88392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7848600" y="533400"/>
            <a:ext cx="0" cy="1066800"/>
          </a:xfrm>
          <a:prstGeom prst="line">
            <a:avLst/>
          </a:prstGeom>
          <a:noFill/>
          <a:ln w="9525">
            <a:solidFill>
              <a:srgbClr val="777777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48" name="Text Box 52"/>
          <p:cNvSpPr txBox="1">
            <a:spLocks noChangeArrowheads="1"/>
          </p:cNvSpPr>
          <p:nvPr userDrawn="1"/>
        </p:nvSpPr>
        <p:spPr bwMode="auto">
          <a:xfrm>
            <a:off x="8077200" y="533400"/>
            <a:ext cx="914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>
                <a:hlinkClick r:id="rId17" action="ppaction://hlinksldjump"/>
              </a:rPr>
              <a:t>Home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410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10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fontAlgn="base">
        <a:spcBef>
          <a:spcPct val="0"/>
        </a:spcBef>
        <a:spcAft>
          <a:spcPct val="0"/>
        </a:spcAft>
        <a:defRPr sz="3900" b="1" i="1">
          <a:solidFill>
            <a:srgbClr val="0A0575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900" b="1" i="1">
          <a:solidFill>
            <a:srgbClr val="0A0575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900" b="1" i="1">
          <a:solidFill>
            <a:srgbClr val="0A0575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900" b="1" i="1">
          <a:solidFill>
            <a:srgbClr val="0A0575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900" b="1" i="1">
          <a:solidFill>
            <a:srgbClr val="0A0575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 i="1">
          <a:solidFill>
            <a:srgbClr val="0A0575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 i="1">
          <a:solidFill>
            <a:srgbClr val="0A0575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 i="1">
          <a:solidFill>
            <a:srgbClr val="0A0575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 i="1">
          <a:solidFill>
            <a:srgbClr val="0A0575"/>
          </a:solidFill>
          <a:latin typeface="Garamond" pitchFamily="18" charset="0"/>
        </a:defRPr>
      </a:lvl9pPr>
    </p:titleStyle>
    <p:bodyStyle>
      <a:lvl1pPr marL="342900" indent="-342900" algn="l" rtl="0" fontAlgn="base">
        <a:spcBef>
          <a:spcPct val="100000"/>
        </a:spcBef>
        <a:spcAft>
          <a:spcPct val="0"/>
        </a:spcAft>
        <a:buClr>
          <a:srgbClr val="4D4D4D"/>
        </a:buClr>
        <a:buSzPct val="70000"/>
        <a:buFont typeface="Wingdings" pitchFamily="2" charset="2"/>
        <a:buChar char="l"/>
        <a:defRPr sz="3200" b="1">
          <a:solidFill>
            <a:schemeClr val="tx2"/>
          </a:solidFill>
          <a:latin typeface="+mn-lt"/>
          <a:ea typeface="+mn-ea"/>
          <a:cs typeface="+mn-cs"/>
        </a:defRPr>
      </a:lvl1pPr>
      <a:lvl2pPr marL="692150" indent="-347663" algn="l" rtl="0" fontAlgn="base">
        <a:spcBef>
          <a:spcPct val="60000"/>
        </a:spcBef>
        <a:spcAft>
          <a:spcPct val="0"/>
        </a:spcAft>
        <a:buClr>
          <a:srgbClr val="777777"/>
        </a:buClr>
        <a:buSzPct val="70000"/>
        <a:buFont typeface="Wingdings" pitchFamily="2" charset="2"/>
        <a:buChar char="v"/>
        <a:defRPr sz="2800" b="1" i="1">
          <a:solidFill>
            <a:schemeClr val="tx1"/>
          </a:solidFill>
          <a:latin typeface="+mj-lt"/>
        </a:defRPr>
      </a:lvl2pPr>
      <a:lvl3pPr marL="987425" indent="-293688" algn="l" rtl="0" fontAlgn="base">
        <a:spcBef>
          <a:spcPct val="20000"/>
        </a:spcBef>
        <a:spcAft>
          <a:spcPct val="0"/>
        </a:spcAft>
        <a:buClr>
          <a:srgbClr val="969696"/>
        </a:buClr>
        <a:buSzPct val="70000"/>
        <a:buFont typeface="Wingdings" pitchFamily="2" charset="2"/>
        <a:buChar char="Ø"/>
        <a:defRPr sz="2500">
          <a:solidFill>
            <a:schemeClr val="tx1"/>
          </a:solidFill>
          <a:latin typeface="+mj-lt"/>
        </a:defRPr>
      </a:lvl3pPr>
      <a:lvl4pPr marL="1281113" indent="-292100" algn="l" rtl="0" fontAlgn="base">
        <a:spcBef>
          <a:spcPct val="20000"/>
        </a:spcBef>
        <a:spcAft>
          <a:spcPct val="0"/>
        </a:spcAft>
        <a:buClr>
          <a:srgbClr val="B2B2B2"/>
        </a:buClr>
        <a:buSzPct val="75000"/>
        <a:buFont typeface="Wingdings" pitchFamily="2" charset="2"/>
        <a:buChar char="§"/>
        <a:defRPr sz="2200">
          <a:solidFill>
            <a:schemeClr val="tx1"/>
          </a:solidFill>
          <a:latin typeface="+mj-lt"/>
        </a:defRPr>
      </a:lvl4pPr>
      <a:lvl5pPr marL="1598613" indent="-315913" algn="l" rtl="0" fontAlgn="base">
        <a:spcBef>
          <a:spcPct val="20000"/>
        </a:spcBef>
        <a:spcAft>
          <a:spcPct val="0"/>
        </a:spcAft>
        <a:buClr>
          <a:srgbClr val="C0C0C0"/>
        </a:buClr>
        <a:buSzPct val="80000"/>
        <a:buFont typeface="Wingdings" pitchFamily="2" charset="2"/>
        <a:buChar char="s"/>
        <a:defRPr sz="2100">
          <a:solidFill>
            <a:schemeClr val="tx1"/>
          </a:solidFill>
          <a:latin typeface="+mj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rgbClr val="C0C0C0"/>
        </a:buClr>
        <a:buSzPct val="80000"/>
        <a:buFont typeface="Wingdings" pitchFamily="2" charset="2"/>
        <a:buChar char="s"/>
        <a:defRPr sz="2100">
          <a:solidFill>
            <a:schemeClr val="tx1"/>
          </a:solidFill>
          <a:latin typeface="+mj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rgbClr val="C0C0C0"/>
        </a:buClr>
        <a:buSzPct val="80000"/>
        <a:buFont typeface="Wingdings" pitchFamily="2" charset="2"/>
        <a:buChar char="s"/>
        <a:defRPr sz="2100">
          <a:solidFill>
            <a:schemeClr val="tx1"/>
          </a:solidFill>
          <a:latin typeface="+mj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rgbClr val="C0C0C0"/>
        </a:buClr>
        <a:buSzPct val="80000"/>
        <a:buFont typeface="Wingdings" pitchFamily="2" charset="2"/>
        <a:buChar char="s"/>
        <a:defRPr sz="2100">
          <a:solidFill>
            <a:schemeClr val="tx1"/>
          </a:solidFill>
          <a:latin typeface="+mj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rgbClr val="C0C0C0"/>
        </a:buClr>
        <a:buSzPct val="80000"/>
        <a:buFont typeface="Wingdings" pitchFamily="2" charset="2"/>
        <a:buChar char="s"/>
        <a:defRPr sz="2100">
          <a:solidFill>
            <a:schemeClr val="tx1"/>
          </a:solidFill>
          <a:latin typeface="+mj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Misa\IntroductionToWikis\SignInPageForm.avi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Misa\IntroductionToWikis\ffidb-movie\ffidb\ffidb.avi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infosys3.elfak.ni.ac.yu/nastava/Wiki.jsp?page=SemantickiWebKurs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mbtosic@yahoo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8" name="Picture 16" descr="mtosicTagClou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714750"/>
            <a:ext cx="5410200" cy="1847850"/>
          </a:xfrm>
          <a:prstGeom prst="rect">
            <a:avLst/>
          </a:prstGeom>
          <a:noFill/>
        </p:spPr>
      </p:pic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7608887" cy="1828800"/>
          </a:xfrm>
        </p:spPr>
        <p:txBody>
          <a:bodyPr/>
          <a:lstStyle/>
          <a:p>
            <a:r>
              <a:rPr lang="en-US" sz="3600" dirty="0" smtClean="0">
                <a:solidFill>
                  <a:srgbClr val="CC0000"/>
                </a:solidFill>
              </a:rPr>
              <a:t>Participative Web: </a:t>
            </a:r>
            <a:r>
              <a:rPr lang="en-US" sz="3600" dirty="0">
                <a:solidFill>
                  <a:srgbClr val="CC0000"/>
                </a:solidFill>
              </a:rPr>
              <a:t/>
            </a:r>
            <a:br>
              <a:rPr lang="en-US" sz="3600" dirty="0">
                <a:solidFill>
                  <a:srgbClr val="CC0000"/>
                </a:solidFill>
              </a:rPr>
            </a:br>
            <a:r>
              <a:rPr lang="en-US" sz="3600" dirty="0" smtClean="0">
                <a:solidFill>
                  <a:srgbClr val="CC0000"/>
                </a:solidFill>
              </a:rPr>
              <a:t>Learning, Semantics, Wiki, Social Tagging, Information Systems, Teaching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362200"/>
            <a:ext cx="6161088" cy="83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r-Latn-CS" sz="2800" smtClean="0"/>
              <a:t>Milorad </a:t>
            </a:r>
            <a:r>
              <a:rPr lang="sr-Latn-CS" sz="2800"/>
              <a:t>Tošić</a:t>
            </a:r>
            <a:endParaRPr lang="en-US" sz="2800" dirty="0"/>
          </a:p>
          <a:p>
            <a:pPr>
              <a:lnSpc>
                <a:spcPct val="20000"/>
              </a:lnSpc>
            </a:pPr>
            <a:r>
              <a:rPr lang="sr-Latn-CS" sz="2000" dirty="0"/>
              <a:t>Univeristy of Niš</a:t>
            </a:r>
          </a:p>
          <a:p>
            <a:pPr>
              <a:lnSpc>
                <a:spcPct val="20000"/>
              </a:lnSpc>
            </a:pPr>
            <a:r>
              <a:rPr lang="en-US" sz="2000" dirty="0"/>
              <a:t>Faculty of Electronic Engineering Ni</a:t>
            </a:r>
            <a:r>
              <a:rPr lang="sr-Latn-CS" sz="2000" dirty="0"/>
              <a:t>š</a:t>
            </a:r>
            <a:r>
              <a:rPr lang="en-US" sz="2000" dirty="0"/>
              <a:t>, Serbia</a:t>
            </a:r>
          </a:p>
        </p:txBody>
      </p:sp>
      <p:grpSp>
        <p:nvGrpSpPr>
          <p:cNvPr id="33840" name="Group 48"/>
          <p:cNvGrpSpPr>
            <a:grpSpLocks/>
          </p:cNvGrpSpPr>
          <p:nvPr/>
        </p:nvGrpSpPr>
        <p:grpSpPr bwMode="auto">
          <a:xfrm>
            <a:off x="7127875" y="381000"/>
            <a:ext cx="1712913" cy="1600200"/>
            <a:chOff x="4656" y="96"/>
            <a:chExt cx="768" cy="630"/>
          </a:xfrm>
        </p:grpSpPr>
        <p:pic>
          <p:nvPicPr>
            <p:cNvPr id="33841" name="Picture 49" descr="znak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00" y="96"/>
              <a:ext cx="496" cy="528"/>
            </a:xfrm>
            <a:prstGeom prst="rect">
              <a:avLst/>
            </a:prstGeom>
            <a:noFill/>
          </p:spPr>
        </p:pic>
        <p:sp>
          <p:nvSpPr>
            <p:cNvPr id="33842" name="WordArt 50"/>
            <p:cNvSpPr>
              <a:spLocks noChangeArrowheads="1" noChangeShapeType="1" noTextEdit="1"/>
            </p:cNvSpPr>
            <p:nvPr/>
          </p:nvSpPr>
          <p:spPr bwMode="auto">
            <a:xfrm>
              <a:off x="4656" y="96"/>
              <a:ext cx="768" cy="63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1341427"/>
                </a:avLst>
              </a:prstTxWarp>
            </a:bodyPr>
            <a:lstStyle/>
            <a:p>
              <a:pPr algn="ctr"/>
              <a:r>
                <a:rPr lang="en-US" sz="6000" b="1" kern="10" dirty="0">
                  <a:ln w="9525">
                    <a:noFill/>
                    <a:round/>
                    <a:headEnd/>
                    <a:tailEnd/>
                  </a:ln>
                  <a:solidFill>
                    <a:srgbClr val="777777"/>
                  </a:solidFill>
                  <a:latin typeface="Monotype Corsiva"/>
                </a:rPr>
                <a:t>Faculty of Electronic Engineering</a:t>
              </a:r>
            </a:p>
          </p:txBody>
        </p:sp>
      </p:grpSp>
      <p:sp>
        <p:nvSpPr>
          <p:cNvPr id="33843" name="Rectangle 51"/>
          <p:cNvSpPr>
            <a:spLocks noChangeArrowheads="1"/>
          </p:cNvSpPr>
          <p:nvPr/>
        </p:nvSpPr>
        <p:spPr bwMode="auto">
          <a:xfrm>
            <a:off x="6400800" y="1905000"/>
            <a:ext cx="2819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 dirty="0">
                <a:solidFill>
                  <a:srgbClr val="800000"/>
                </a:solidFill>
                <a:latin typeface="Monotype Corsiva" pitchFamily="66" charset="0"/>
              </a:rPr>
              <a:t>Department of Computer Science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 dirty="0">
                <a:solidFill>
                  <a:srgbClr val="800000"/>
                </a:solidFill>
                <a:latin typeface="Monotype Corsiva" pitchFamily="66" charset="0"/>
              </a:rPr>
              <a:t>Intelligent Information Systems Lab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Our approach</a:t>
            </a:r>
            <a:r>
              <a:rPr lang="sr-Latn-CS" sz="3600" dirty="0" smtClean="0"/>
              <a:t>: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Learning theory background</a:t>
            </a:r>
            <a:endParaRPr lang="en-US" dirty="0"/>
          </a:p>
        </p:txBody>
      </p:sp>
      <p:sp>
        <p:nvSpPr>
          <p:cNvPr id="218115" name="Rectangle 3"/>
          <p:cNvSpPr>
            <a:spLocks noChangeArrowheads="1"/>
          </p:cNvSpPr>
          <p:nvPr/>
        </p:nvSpPr>
        <p:spPr bwMode="auto">
          <a:xfrm>
            <a:off x="152400" y="13716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80000"/>
              </a:spcBef>
              <a:buClr>
                <a:srgbClr val="4D4D4D"/>
              </a:buClr>
            </a:pPr>
            <a:r>
              <a:rPr lang="en-GB" sz="2800" b="1" dirty="0">
                <a:solidFill>
                  <a:srgbClr val="CC0000"/>
                </a:solidFill>
                <a:latin typeface="Arial" charset="0"/>
              </a:rPr>
              <a:t>Active learning</a:t>
            </a:r>
            <a:endParaRPr lang="sr-Latn-CS" sz="2800" b="1">
              <a:solidFill>
                <a:srgbClr val="CC0000"/>
              </a:solidFill>
              <a:latin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80000"/>
              </a:spcBef>
              <a:buClr>
                <a:srgbClr val="4D4D4D"/>
              </a:buClr>
            </a:pPr>
            <a:r>
              <a:rPr lang="sr-Latn-CS" sz="2800" b="1">
                <a:solidFill>
                  <a:srgbClr val="CC0000"/>
                </a:solidFill>
                <a:latin typeface="Arial" charset="0"/>
              </a:rPr>
              <a:t>Constructive learning</a:t>
            </a:r>
            <a:endParaRPr lang="en-GB" sz="2800" b="1" dirty="0">
              <a:solidFill>
                <a:srgbClr val="CC0000"/>
              </a:solidFill>
              <a:latin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80000"/>
              </a:spcBef>
              <a:buClr>
                <a:srgbClr val="4D4D4D"/>
              </a:buClr>
            </a:pPr>
            <a:r>
              <a:rPr lang="en-GB" sz="2800" b="1" dirty="0">
                <a:solidFill>
                  <a:srgbClr val="CC0000"/>
                </a:solidFill>
                <a:latin typeface="Arial" charset="0"/>
              </a:rPr>
              <a:t>Participative learning</a:t>
            </a:r>
          </a:p>
          <a:p>
            <a:pPr marL="342900" indent="-342900">
              <a:lnSpc>
                <a:spcPct val="80000"/>
              </a:lnSpc>
              <a:spcBef>
                <a:spcPct val="80000"/>
              </a:spcBef>
              <a:buClr>
                <a:srgbClr val="4D4D4D"/>
              </a:buClr>
            </a:pPr>
            <a:r>
              <a:rPr lang="en-GB" sz="2800" b="1" dirty="0">
                <a:solidFill>
                  <a:srgbClr val="CC0000"/>
                </a:solidFill>
                <a:latin typeface="Arial" charset="0"/>
              </a:rPr>
              <a:t>Reflective practice</a:t>
            </a:r>
            <a:endParaRPr lang="sr-Latn-CS" sz="2800" b="1">
              <a:solidFill>
                <a:srgbClr val="CC0000"/>
              </a:solidFill>
              <a:latin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80000"/>
              </a:spcBef>
              <a:buClr>
                <a:srgbClr val="4D4D4D"/>
              </a:buClr>
            </a:pPr>
            <a:r>
              <a:rPr lang="sr-Latn-CS" sz="2800" b="1">
                <a:solidFill>
                  <a:srgbClr val="CC0000"/>
                </a:solidFill>
                <a:latin typeface="Arial" charset="0"/>
              </a:rPr>
              <a:t>Sociocultural theory</a:t>
            </a:r>
          </a:p>
          <a:p>
            <a:pPr marL="692150" lvl="1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Char char="v"/>
            </a:pPr>
            <a:r>
              <a:rPr lang="sr-Latn-CS" sz="2400"/>
              <a:t>“... higher order functions develop out of social interaction” Vygotsky (1986)</a:t>
            </a:r>
            <a:r>
              <a:rPr lang="sr-Latn-CS" sz="2800" b="1">
                <a:solidFill>
                  <a:schemeClr val="tx2"/>
                </a:solidFill>
                <a:latin typeface="Arial" charset="0"/>
              </a:rPr>
              <a:t> </a:t>
            </a:r>
            <a:endParaRPr lang="en-GB" sz="2400" dirty="0"/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endParaRPr lang="en-GB" sz="2800" b="1" dirty="0">
              <a:solidFill>
                <a:srgbClr val="CC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Our approach</a:t>
            </a:r>
            <a:r>
              <a:rPr lang="sr-Latn-CS" sz="4000" dirty="0" smtClean="0"/>
              <a:t>: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Philosophy background</a:t>
            </a:r>
            <a:endParaRPr lang="en-US" dirty="0"/>
          </a:p>
        </p:txBody>
      </p:sp>
      <p:sp>
        <p:nvSpPr>
          <p:cNvPr id="214019" name="Rectangle 3"/>
          <p:cNvSpPr>
            <a:spLocks noChangeArrowheads="1"/>
          </p:cNvSpPr>
          <p:nvPr/>
        </p:nvSpPr>
        <p:spPr bwMode="auto">
          <a:xfrm>
            <a:off x="152400" y="13716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GB" sz="2800" b="1" dirty="0">
                <a:solidFill>
                  <a:srgbClr val="CC0000"/>
                </a:solidFill>
                <a:latin typeface="Arial" charset="0"/>
              </a:rPr>
              <a:t>Extended mind theory</a:t>
            </a:r>
          </a:p>
          <a:p>
            <a:pPr marL="692150" lvl="1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Char char="v"/>
            </a:pPr>
            <a:r>
              <a:rPr lang="en-GB" sz="2400" dirty="0"/>
              <a:t>“</a:t>
            </a:r>
            <a:r>
              <a:rPr lang="sr-Latn-CS" sz="2400"/>
              <a:t>the human organism is linked with an external entity in a two-way interaction, creating a coupled system that can be seen as </a:t>
            </a:r>
            <a:r>
              <a:rPr lang="sr-Latn-CS" sz="2400" u="sng"/>
              <a:t>a cognitive system</a:t>
            </a:r>
            <a:r>
              <a:rPr lang="sr-Latn-CS" sz="2400"/>
              <a:t> in its own right</a:t>
            </a:r>
            <a:r>
              <a:rPr lang="en-US" sz="2400" dirty="0">
                <a:solidFill>
                  <a:schemeClr val="tx2"/>
                </a:solidFill>
              </a:rPr>
              <a:t>”</a:t>
            </a:r>
            <a:r>
              <a:rPr lang="en-US" sz="2800" b="1" dirty="0">
                <a:solidFill>
                  <a:schemeClr val="tx2"/>
                </a:solidFill>
                <a:latin typeface="Arial" charset="0"/>
              </a:rPr>
              <a:t> </a:t>
            </a:r>
            <a:endParaRPr lang="en-GB" sz="2400" b="1" i="1" dirty="0"/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GB" sz="2800" b="1" dirty="0">
                <a:solidFill>
                  <a:srgbClr val="CC0000"/>
                </a:solidFill>
                <a:latin typeface="Arial" charset="0"/>
              </a:rPr>
              <a:t>Socially extended mind</a:t>
            </a:r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GB" sz="2800" b="1" dirty="0">
                <a:solidFill>
                  <a:srgbClr val="CC0000"/>
                </a:solidFill>
                <a:latin typeface="Arial" charset="0"/>
              </a:rPr>
              <a:t>Globally extended mind</a:t>
            </a:r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GB" sz="2800" b="1" dirty="0">
                <a:solidFill>
                  <a:srgbClr val="CC0000"/>
                </a:solidFill>
                <a:latin typeface="Arial" charset="0"/>
              </a:rPr>
              <a:t>Internet extended mind</a:t>
            </a:r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endParaRPr lang="en-GB" sz="2800" b="1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214020" name="Text Box 4"/>
          <p:cNvSpPr txBox="1">
            <a:spLocks noChangeArrowheads="1"/>
          </p:cNvSpPr>
          <p:nvPr/>
        </p:nvSpPr>
        <p:spPr bwMode="auto">
          <a:xfrm>
            <a:off x="152400" y="5791200"/>
            <a:ext cx="8686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sr-Latn-CS" sz="1400"/>
              <a:t>Andy Clark &amp; David J. Chalmers</a:t>
            </a:r>
            <a:r>
              <a:rPr lang="en-US" sz="1400" dirty="0"/>
              <a:t>, </a:t>
            </a:r>
            <a:r>
              <a:rPr lang="en-US" sz="1400" i="1" dirty="0"/>
              <a:t>“</a:t>
            </a:r>
            <a:r>
              <a:rPr lang="sr-Latn-CS" sz="1400" i="1"/>
              <a:t>The Extended Mind</a:t>
            </a:r>
            <a:r>
              <a:rPr lang="en-US" sz="1400" i="1" dirty="0"/>
              <a:t>”,</a:t>
            </a:r>
            <a:r>
              <a:rPr lang="en-US" sz="1400" dirty="0"/>
              <a:t> </a:t>
            </a:r>
            <a:r>
              <a:rPr lang="sr-Latn-CS" sz="1400"/>
              <a:t>Published in </a:t>
            </a:r>
            <a:r>
              <a:rPr lang="sr-Latn-CS" sz="1400" i="1"/>
              <a:t>Analysis</a:t>
            </a:r>
            <a:r>
              <a:rPr lang="sr-Latn-CS" sz="1400"/>
              <a:t> 58:10-23, 1998. Reprinted in (P. Grim, ed) </a:t>
            </a:r>
            <a:r>
              <a:rPr lang="sr-Latn-CS" sz="1400" i="1"/>
              <a:t>The Philosopher's Annual</a:t>
            </a:r>
            <a:r>
              <a:rPr lang="sr-Latn-CS" sz="1400"/>
              <a:t>, vol XXI, 1998.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Our approach</a:t>
            </a:r>
            <a:r>
              <a:rPr lang="sr-Latn-CS" sz="3600" dirty="0" smtClean="0"/>
              <a:t>:</a:t>
            </a:r>
            <a:r>
              <a:rPr lang="en-US" sz="3600" dirty="0" smtClean="0"/>
              <a:t> Learning goals</a:t>
            </a:r>
            <a:endParaRPr lang="en-US" dirty="0"/>
          </a:p>
        </p:txBody>
      </p:sp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152400" y="13716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GB" sz="2800" b="1" dirty="0">
                <a:solidFill>
                  <a:srgbClr val="CC0000"/>
                </a:solidFill>
                <a:latin typeface="Arial" charset="0"/>
              </a:rPr>
              <a:t>Competitive knowledge</a:t>
            </a:r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GB" sz="2800" b="1" dirty="0">
                <a:solidFill>
                  <a:srgbClr val="CC0000"/>
                </a:solidFill>
                <a:latin typeface="Arial" charset="0"/>
              </a:rPr>
              <a:t>Professional networking</a:t>
            </a:r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GB" sz="2800" b="1" dirty="0">
                <a:solidFill>
                  <a:srgbClr val="CC0000"/>
                </a:solidFill>
                <a:latin typeface="Arial" charset="0"/>
              </a:rPr>
              <a:t>Skills</a:t>
            </a:r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GB" sz="2800" b="1" dirty="0">
                <a:solidFill>
                  <a:srgbClr val="CC0000"/>
                </a:solidFill>
                <a:latin typeface="Arial" charset="0"/>
              </a:rPr>
              <a:t>Long term vs. short term goals</a:t>
            </a:r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endParaRPr lang="en-GB" sz="2800" b="1" dirty="0">
              <a:solidFill>
                <a:srgbClr val="CC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Our approach</a:t>
            </a:r>
            <a:r>
              <a:rPr lang="sr-Latn-CS" sz="4000" dirty="0" smtClean="0"/>
              <a:t>:</a:t>
            </a:r>
            <a:r>
              <a:rPr lang="en-US" sz="4000" dirty="0" smtClean="0"/>
              <a:t> Methodologies</a:t>
            </a:r>
            <a:endParaRPr lang="en-US" dirty="0"/>
          </a:p>
        </p:txBody>
      </p:sp>
      <p:sp>
        <p:nvSpPr>
          <p:cNvPr id="211971" name="Rectangle 3"/>
          <p:cNvSpPr>
            <a:spLocks noChangeArrowheads="1"/>
          </p:cNvSpPr>
          <p:nvPr/>
        </p:nvSpPr>
        <p:spPr bwMode="auto">
          <a:xfrm>
            <a:off x="152400" y="13716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GB" sz="2800" b="1" dirty="0">
                <a:solidFill>
                  <a:srgbClr val="CC0000"/>
                </a:solidFill>
                <a:latin typeface="Arial" charset="0"/>
              </a:rPr>
              <a:t>Reflective practice</a:t>
            </a:r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GB" sz="2800" b="1" dirty="0">
                <a:solidFill>
                  <a:srgbClr val="CC0000"/>
                </a:solidFill>
                <a:latin typeface="Arial" charset="0"/>
              </a:rPr>
              <a:t>Agile methodologies</a:t>
            </a:r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GB" sz="2800" b="1" dirty="0">
                <a:solidFill>
                  <a:srgbClr val="CC0000"/>
                </a:solidFill>
                <a:latin typeface="Arial" charset="0"/>
              </a:rPr>
              <a:t>Emergent knowledge structures</a:t>
            </a:r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GB" sz="2800" b="1" dirty="0">
                <a:solidFill>
                  <a:srgbClr val="CC0000"/>
                </a:solidFill>
                <a:latin typeface="Arial" charset="0"/>
              </a:rPr>
              <a:t>Collaborative learning</a:t>
            </a:r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endParaRPr lang="en-GB" sz="2800" b="1" dirty="0">
              <a:solidFill>
                <a:srgbClr val="CC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Our approach</a:t>
            </a:r>
            <a:r>
              <a:rPr lang="sr-Latn-CS" sz="3600" dirty="0" smtClean="0"/>
              <a:t>:</a:t>
            </a:r>
            <a:r>
              <a:rPr lang="en-US" sz="3600" dirty="0" smtClean="0"/>
              <a:t> Wiki</a:t>
            </a:r>
            <a:endParaRPr lang="en-US" sz="3500" dirty="0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7620000" cy="12192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Wiki </a:t>
            </a:r>
            <a:r>
              <a:rPr lang="en-US" sz="2000" dirty="0" err="1"/>
              <a:t>Wiki</a:t>
            </a:r>
            <a:r>
              <a:rPr lang="en-US" sz="2000" dirty="0"/>
              <a:t> Shuttle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1200" dirty="0"/>
              <a:t>From Wikipedia, the free encyclopedia</a:t>
            </a:r>
          </a:p>
          <a:p>
            <a:pPr lvl="1">
              <a:lnSpc>
                <a:spcPct val="80000"/>
              </a:lnSpc>
            </a:pPr>
            <a:r>
              <a:rPr lang="en-US" sz="1800" b="0" i="0" dirty="0">
                <a:latin typeface="Arial" charset="0"/>
              </a:rPr>
              <a:t>The Wiki </a:t>
            </a:r>
            <a:r>
              <a:rPr lang="en-US" sz="1800" b="0" i="0" dirty="0" err="1">
                <a:latin typeface="Arial" charset="0"/>
              </a:rPr>
              <a:t>Wiki</a:t>
            </a:r>
            <a:r>
              <a:rPr lang="en-US" sz="1800" b="0" i="0" dirty="0">
                <a:latin typeface="Arial" charset="0"/>
              </a:rPr>
              <a:t> Shuttle </a:t>
            </a:r>
            <a:r>
              <a:rPr lang="en-US" sz="1800" b="0" i="0" dirty="0" smtClean="0">
                <a:latin typeface="Arial" charset="0"/>
              </a:rPr>
              <a:t>is a bus s</a:t>
            </a:r>
            <a:r>
              <a:rPr lang="en-US" sz="1800" b="0" i="0" dirty="0">
                <a:latin typeface="Arial" charset="0"/>
              </a:rPr>
              <a:t>y</a:t>
            </a:r>
            <a:r>
              <a:rPr lang="en-US" sz="1800" b="0" i="0" dirty="0" smtClean="0">
                <a:latin typeface="Arial" charset="0"/>
              </a:rPr>
              <a:t>stem at </a:t>
            </a:r>
            <a:r>
              <a:rPr lang="en-US" sz="1800" b="0" i="0" dirty="0">
                <a:latin typeface="Arial" charset="0"/>
              </a:rPr>
              <a:t>Honolulu International Airport.</a:t>
            </a:r>
            <a:r>
              <a:rPr lang="en-US" sz="1800" b="0" i="0" dirty="0"/>
              <a:t> </a:t>
            </a:r>
          </a:p>
        </p:txBody>
      </p:sp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228600" y="3048000"/>
            <a:ext cx="4419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US" sz="2400" dirty="0" smtClean="0">
                <a:solidFill>
                  <a:schemeClr val="tx2"/>
                </a:solidFill>
                <a:latin typeface="Arial" charset="0"/>
              </a:rPr>
              <a:t>On 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Ha</a:t>
            </a:r>
            <a:r>
              <a:rPr lang="sr-Latn-CS" sz="2400" dirty="0" smtClean="0">
                <a:solidFill>
                  <a:schemeClr val="tx2"/>
                </a:solidFill>
                <a:latin typeface="Arial" charset="0"/>
              </a:rPr>
              <a:t>va</a:t>
            </a:r>
            <a:r>
              <a:rPr lang="en-US" sz="2400" dirty="0" err="1" smtClean="0">
                <a:solidFill>
                  <a:schemeClr val="tx2"/>
                </a:solidFill>
                <a:latin typeface="Arial" charset="0"/>
              </a:rPr>
              <a:t>nian</a:t>
            </a:r>
            <a:r>
              <a:rPr lang="en-US" sz="2400" dirty="0" smtClean="0">
                <a:solidFill>
                  <a:schemeClr val="tx2"/>
                </a:solidFill>
                <a:latin typeface="Arial" charset="0"/>
              </a:rPr>
              <a:t> language  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/>
            </a:r>
            <a:br>
              <a:rPr lang="en-US" sz="2400" dirty="0">
                <a:solidFill>
                  <a:schemeClr val="tx2"/>
                </a:solidFill>
                <a:latin typeface="Arial" charset="0"/>
              </a:rPr>
            </a:br>
            <a:r>
              <a:rPr lang="en-US" sz="2400" b="1" dirty="0">
                <a:solidFill>
                  <a:srgbClr val="CC3300"/>
                </a:solidFill>
                <a:latin typeface="Arial" charset="0"/>
              </a:rPr>
              <a:t>"wiki"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 smtClean="0">
                <a:solidFill>
                  <a:schemeClr val="tx2"/>
                </a:solidFill>
                <a:latin typeface="Arial" charset="0"/>
              </a:rPr>
              <a:t>stands for </a:t>
            </a:r>
            <a:r>
              <a:rPr lang="en-US" sz="2400" b="1" dirty="0" smtClean="0">
                <a:solidFill>
                  <a:srgbClr val="CC0000"/>
                </a:solidFill>
                <a:latin typeface="Arial" charset="0"/>
              </a:rPr>
              <a:t>quick</a:t>
            </a:r>
            <a:r>
              <a:rPr lang="en-US" sz="2400" dirty="0" smtClean="0">
                <a:solidFill>
                  <a:schemeClr val="tx2"/>
                </a:solidFill>
                <a:latin typeface="Arial" charset="0"/>
              </a:rPr>
              <a:t>,  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/>
            </a:r>
            <a:br>
              <a:rPr lang="en-US" sz="2400" dirty="0">
                <a:solidFill>
                  <a:schemeClr val="tx2"/>
                </a:solidFill>
                <a:latin typeface="Arial" charset="0"/>
              </a:rPr>
            </a:br>
            <a:r>
              <a:rPr lang="en-US" sz="2400" dirty="0" smtClean="0">
                <a:solidFill>
                  <a:schemeClr val="tx2"/>
                </a:solidFill>
                <a:latin typeface="Arial" charset="0"/>
              </a:rPr>
              <a:t>while </a:t>
            </a:r>
            <a:r>
              <a:rPr lang="en-US" sz="2400" dirty="0" smtClean="0">
                <a:solidFill>
                  <a:srgbClr val="CC3300"/>
                </a:solidFill>
                <a:latin typeface="Arial" charset="0"/>
              </a:rPr>
              <a:t>"wiki </a:t>
            </a:r>
            <a:r>
              <a:rPr lang="en-US" sz="2400" dirty="0" err="1" smtClean="0">
                <a:solidFill>
                  <a:srgbClr val="CC3300"/>
                </a:solidFill>
                <a:latin typeface="Arial" charset="0"/>
              </a:rPr>
              <a:t>wiki</a:t>
            </a:r>
            <a:r>
              <a:rPr lang="en-US" sz="2400" dirty="0" smtClean="0">
                <a:solidFill>
                  <a:srgbClr val="CC3300"/>
                </a:solidFill>
                <a:latin typeface="Arial" charset="0"/>
              </a:rPr>
              <a:t>“</a:t>
            </a:r>
            <a:r>
              <a:rPr lang="en-US" sz="2400" dirty="0" smtClean="0">
                <a:solidFill>
                  <a:schemeClr val="tx2"/>
                </a:solidFill>
                <a:latin typeface="Arial" charset="0"/>
              </a:rPr>
              <a:t> means </a:t>
            </a:r>
            <a:br>
              <a:rPr lang="en-US" sz="2400" dirty="0" smtClean="0">
                <a:solidFill>
                  <a:schemeClr val="tx2"/>
                </a:solidFill>
                <a:latin typeface="Arial" charset="0"/>
              </a:rPr>
            </a:br>
            <a:r>
              <a:rPr lang="en-US" sz="2400" b="1" dirty="0" smtClean="0">
                <a:solidFill>
                  <a:srgbClr val="CC0000"/>
                </a:solidFill>
                <a:latin typeface="Arial" charset="0"/>
              </a:rPr>
              <a:t>very quick</a:t>
            </a:r>
            <a:r>
              <a:rPr lang="en-US" sz="2400" dirty="0" smtClean="0">
                <a:solidFill>
                  <a:schemeClr val="tx2"/>
                </a:solidFill>
                <a:latin typeface="Arial" charset="0"/>
              </a:rPr>
              <a:t>.</a:t>
            </a:r>
            <a:endParaRPr lang="en-US" sz="240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168964" name="Picture 4" descr="white-canvas-ar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343400" y="2393950"/>
            <a:ext cx="3886200" cy="278765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aWiki</a:t>
            </a:r>
            <a:r>
              <a:rPr lang="en-US" dirty="0"/>
              <a:t>?</a:t>
            </a:r>
          </a:p>
        </p:txBody>
      </p:sp>
      <p:sp>
        <p:nvSpPr>
          <p:cNvPr id="159747" name="Rectangle 3"/>
          <p:cNvSpPr>
            <a:spLocks noChangeArrowheads="1"/>
          </p:cNvSpPr>
          <p:nvPr/>
        </p:nvSpPr>
        <p:spPr bwMode="auto">
          <a:xfrm>
            <a:off x="152400" y="13716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GB" sz="2800" b="1" dirty="0">
                <a:solidFill>
                  <a:schemeClr val="tx2"/>
                </a:solidFill>
                <a:latin typeface="Arial" charset="0"/>
              </a:rPr>
              <a:t>Wiki: </a:t>
            </a:r>
            <a:r>
              <a:rPr lang="en-GB" sz="2800" b="1" dirty="0" smtClean="0">
                <a:solidFill>
                  <a:schemeClr val="tx2"/>
                </a:solidFill>
                <a:latin typeface="Arial" charset="0"/>
              </a:rPr>
              <a:t>Soft</a:t>
            </a:r>
            <a:r>
              <a:rPr lang="en-US" sz="2800" b="1" dirty="0" smtClean="0">
                <a:solidFill>
                  <a:schemeClr val="tx2"/>
                </a:solidFill>
                <a:latin typeface="Arial" charset="0"/>
              </a:rPr>
              <a:t>ware</a:t>
            </a:r>
            <a:r>
              <a:rPr lang="en-GB" sz="2800" b="1" dirty="0" smtClean="0">
                <a:solidFill>
                  <a:schemeClr val="tx2"/>
                </a:solidFill>
                <a:latin typeface="Arial" charset="0"/>
              </a:rPr>
              <a:t>, knowledge, community</a:t>
            </a:r>
            <a:endParaRPr lang="en-GB" sz="2800" b="1" dirty="0">
              <a:solidFill>
                <a:schemeClr val="tx2"/>
              </a:solidFill>
              <a:latin typeface="Arial" charset="0"/>
            </a:endParaRPr>
          </a:p>
          <a:p>
            <a:pPr marL="692150" lvl="1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Char char="v"/>
            </a:pPr>
            <a:r>
              <a:rPr lang="en-GB" sz="2400" b="1" i="1" dirty="0"/>
              <a:t>A </a:t>
            </a:r>
            <a:r>
              <a:rPr lang="en-GB" sz="2400" b="1" i="1" dirty="0">
                <a:solidFill>
                  <a:srgbClr val="CC3300"/>
                </a:solidFill>
              </a:rPr>
              <a:t>wiki Web site</a:t>
            </a:r>
            <a:r>
              <a:rPr lang="en-GB" sz="2400" b="1" i="1" dirty="0"/>
              <a:t> is a set of Web resources that can be </a:t>
            </a:r>
            <a:r>
              <a:rPr lang="en-GB" sz="2400" b="1" i="1" dirty="0">
                <a:solidFill>
                  <a:srgbClr val="CC0000"/>
                </a:solidFill>
              </a:rPr>
              <a:t>easily and quickly</a:t>
            </a:r>
            <a:r>
              <a:rPr lang="en-GB" sz="2400" b="1" i="1" dirty="0"/>
              <a:t> created and/or edited via a Web-based interface </a:t>
            </a:r>
            <a:r>
              <a:rPr lang="en-GB" sz="2400" b="1" i="1" dirty="0">
                <a:solidFill>
                  <a:srgbClr val="CC0000"/>
                </a:solidFill>
              </a:rPr>
              <a:t>by anyone</a:t>
            </a:r>
            <a:r>
              <a:rPr lang="en-GB" sz="2400" b="1" i="1" dirty="0"/>
              <a:t> who is allowed access.</a:t>
            </a:r>
          </a:p>
          <a:p>
            <a:pPr marL="692150" lvl="1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Char char="v"/>
            </a:pPr>
            <a:r>
              <a:rPr lang="en-GB" sz="2400" b="1" i="1" dirty="0"/>
              <a:t>One or more </a:t>
            </a:r>
            <a:r>
              <a:rPr lang="en-GB" sz="2400" b="1" i="1" dirty="0">
                <a:solidFill>
                  <a:srgbClr val="CC0000"/>
                </a:solidFill>
              </a:rPr>
              <a:t>people are collaborating</a:t>
            </a:r>
            <a:r>
              <a:rPr lang="en-GB" sz="2400" b="1" i="1" dirty="0"/>
              <a:t> on building up a corpus of </a:t>
            </a:r>
            <a:r>
              <a:rPr lang="en-GB" sz="2400" b="1" i="1" dirty="0">
                <a:solidFill>
                  <a:srgbClr val="CC3300"/>
                </a:solidFill>
              </a:rPr>
              <a:t>shared knowledge</a:t>
            </a:r>
            <a:r>
              <a:rPr lang="en-GB" sz="2400" b="1" i="1" dirty="0"/>
              <a:t> in a collection of interlinked Web pages.</a:t>
            </a:r>
          </a:p>
          <a:p>
            <a:pPr marL="692150" lvl="1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Char char="v"/>
            </a:pPr>
            <a:r>
              <a:rPr lang="en-GB" sz="2400" b="1" i="1" dirty="0"/>
              <a:t>A wiki Web site is accompanied with a </a:t>
            </a:r>
            <a:br>
              <a:rPr lang="en-GB" sz="2400" b="1" i="1" dirty="0"/>
            </a:br>
            <a:r>
              <a:rPr lang="en-GB" sz="2400" b="1" i="1" dirty="0">
                <a:solidFill>
                  <a:srgbClr val="CC3300"/>
                </a:solidFill>
              </a:rPr>
              <a:t>social protocol</a:t>
            </a:r>
            <a:r>
              <a:rPr lang="en-GB" sz="2400" b="1" i="1" dirty="0"/>
              <a:t>  supporting </a:t>
            </a:r>
            <a:r>
              <a:rPr lang="en-GB" sz="2400" b="1" i="1" dirty="0">
                <a:solidFill>
                  <a:srgbClr val="CC0000"/>
                </a:solidFill>
              </a:rPr>
              <a:t>the community of users</a:t>
            </a:r>
          </a:p>
        </p:txBody>
      </p:sp>
      <p:sp>
        <p:nvSpPr>
          <p:cNvPr id="159749" name="Text Box 5"/>
          <p:cNvSpPr txBox="1">
            <a:spLocks noChangeArrowheads="1"/>
          </p:cNvSpPr>
          <p:nvPr/>
        </p:nvSpPr>
        <p:spPr bwMode="auto">
          <a:xfrm>
            <a:off x="152400" y="5791200"/>
            <a:ext cx="8686800" cy="675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1400" dirty="0"/>
              <a:t>Bowen, J., Wiki Software and Facilities for Museums, in J. Trant and D. Bearman (eds.). </a:t>
            </a:r>
            <a:r>
              <a:rPr lang="en-US" sz="1400" i="1" dirty="0"/>
              <a:t>Museums and the Web 2008: Proceedings</a:t>
            </a:r>
            <a:r>
              <a:rPr lang="en-US" sz="1400" dirty="0"/>
              <a:t>, Toronto: Archives &amp; Museum Informatics. Published March 31, 2008. Consulted June 14, 2008. http://www.archimuse.com/mw2008/papers/bowen/bowen.html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Wiki </a:t>
            </a:r>
            <a:r>
              <a:rPr lang="en-US" dirty="0" smtClean="0"/>
              <a:t>as a paradigm change:</a:t>
            </a:r>
            <a:endParaRPr lang="en-US" dirty="0"/>
          </a:p>
        </p:txBody>
      </p:sp>
      <p:sp>
        <p:nvSpPr>
          <p:cNvPr id="180228" name="Rectangle 4"/>
          <p:cNvSpPr>
            <a:spLocks noChangeArrowheads="1"/>
          </p:cNvSpPr>
          <p:nvPr/>
        </p:nvSpPr>
        <p:spPr bwMode="auto">
          <a:xfrm>
            <a:off x="228600" y="1524000"/>
            <a:ext cx="7620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US" sz="3200" dirty="0">
                <a:latin typeface="Arial" charset="0"/>
              </a:rPr>
              <a:t>Work in the presence of uncertainty:</a:t>
            </a:r>
          </a:p>
          <a:p>
            <a:pPr marL="692150" lvl="1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Char char="v"/>
            </a:pPr>
            <a:r>
              <a:rPr lang="en-US" sz="2400" b="1" i="1" dirty="0"/>
              <a:t>Produce results that will be valuable in the future!</a:t>
            </a:r>
          </a:p>
          <a:p>
            <a:pPr marL="692150" lvl="1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Char char="v"/>
            </a:pPr>
            <a:r>
              <a:rPr lang="en-US" sz="2400" b="1" i="1" dirty="0"/>
              <a:t>In the presence of the constant change globally, we are not able to predict future!</a:t>
            </a:r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US" sz="3200" dirty="0">
                <a:latin typeface="Arial" charset="0"/>
              </a:rPr>
              <a:t>Reflective Practice:</a:t>
            </a:r>
          </a:p>
          <a:p>
            <a:pPr marL="692150" lvl="1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Char char="v"/>
            </a:pPr>
            <a:r>
              <a:rPr lang="en-US" sz="2400" b="1" i="1" dirty="0"/>
              <a:t> “The thing that make </a:t>
            </a:r>
            <a:r>
              <a:rPr lang="en-US" sz="2400" b="1" i="1" dirty="0">
                <a:solidFill>
                  <a:srgbClr val="CC0000"/>
                </a:solidFill>
              </a:rPr>
              <a:t>us </a:t>
            </a:r>
            <a:r>
              <a:rPr lang="en-US" sz="2400" b="1" i="1" dirty="0"/>
              <a:t>smart” (what people and computers can do together?) [Fisher, 2001]</a:t>
            </a:r>
            <a:endParaRPr lang="en-US" sz="28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dirty="0"/>
              <a:t>Wiki </a:t>
            </a:r>
            <a:r>
              <a:rPr lang="en-US" dirty="0" smtClean="0"/>
              <a:t>aspects</a:t>
            </a:r>
            <a:endParaRPr lang="en-US" dirty="0"/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228600" y="1447800"/>
            <a:ext cx="7543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US" sz="2400" b="1" dirty="0">
                <a:solidFill>
                  <a:schemeClr val="tx2"/>
                </a:solidFill>
                <a:latin typeface="Arial" charset="0"/>
              </a:rPr>
              <a:t>Social and Community</a:t>
            </a:r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US" sz="2400" b="1" dirty="0">
                <a:solidFill>
                  <a:schemeClr val="tx2"/>
                </a:solidFill>
                <a:latin typeface="Arial" charset="0"/>
              </a:rPr>
              <a:t>Emergence and Networks</a:t>
            </a:r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US" sz="2400" b="1" dirty="0">
                <a:solidFill>
                  <a:schemeClr val="tx2"/>
                </a:solidFill>
                <a:latin typeface="Arial" charset="0"/>
              </a:rPr>
              <a:t>Technology</a:t>
            </a:r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US" sz="2400" b="1" dirty="0">
                <a:solidFill>
                  <a:schemeClr val="tx2"/>
                </a:solidFill>
                <a:latin typeface="Arial" charset="0"/>
              </a:rPr>
              <a:t>Semantics and Knowledge</a:t>
            </a:r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US" sz="2400" b="1" dirty="0">
                <a:solidFill>
                  <a:schemeClr val="tx2"/>
                </a:solidFill>
                <a:latin typeface="Arial" charset="0"/>
              </a:rPr>
              <a:t>End-User Programming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848600" cy="990600"/>
          </a:xfrm>
        </p:spPr>
        <p:txBody>
          <a:bodyPr/>
          <a:lstStyle/>
          <a:p>
            <a:r>
              <a:rPr lang="en-US" sz="3500" dirty="0" smtClean="0"/>
              <a:t>Social and Community aspect: </a:t>
            </a:r>
            <a:r>
              <a:rPr lang="en-US" sz="3500" dirty="0"/>
              <a:t/>
            </a:r>
            <a:br>
              <a:rPr lang="en-US" sz="3500" dirty="0"/>
            </a:br>
            <a:r>
              <a:rPr lang="en-US" sz="3500" dirty="0" smtClean="0"/>
              <a:t>Individual </a:t>
            </a:r>
            <a:r>
              <a:rPr lang="en-US" sz="3500" dirty="0"/>
              <a:t>vs. </a:t>
            </a:r>
            <a:r>
              <a:rPr lang="en-US" sz="3500" dirty="0" smtClean="0"/>
              <a:t>collective intelligence</a:t>
            </a:r>
            <a:endParaRPr lang="en-US" sz="3500" dirty="0"/>
          </a:p>
        </p:txBody>
      </p:sp>
      <p:sp>
        <p:nvSpPr>
          <p:cNvPr id="206852" name="Rectangle 4"/>
          <p:cNvSpPr>
            <a:spLocks noChangeArrowheads="1"/>
          </p:cNvSpPr>
          <p:nvPr/>
        </p:nvSpPr>
        <p:spPr bwMode="auto">
          <a:xfrm>
            <a:off x="152400" y="1371600"/>
            <a:ext cx="7924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endParaRPr lang="sr-Latn-CS" sz="2800" dirty="0">
              <a:solidFill>
                <a:srgbClr val="CC0000"/>
              </a:solidFill>
              <a:latin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US" sz="3600" dirty="0">
                <a:solidFill>
                  <a:srgbClr val="CC0000"/>
                </a:solidFill>
                <a:latin typeface="Arial" charset="0"/>
              </a:rPr>
              <a:t>Wiki is a new social interaction medium for publishing new form of intellectual artifacts: so called Live Documents.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Features: User interface</a:t>
            </a:r>
            <a:endParaRPr lang="en-US" dirty="0"/>
          </a:p>
        </p:txBody>
      </p:sp>
      <p:sp>
        <p:nvSpPr>
          <p:cNvPr id="191491" name="Rectangle 3"/>
          <p:cNvSpPr>
            <a:spLocks noChangeArrowheads="1"/>
          </p:cNvSpPr>
          <p:nvPr/>
        </p:nvSpPr>
        <p:spPr bwMode="auto">
          <a:xfrm>
            <a:off x="228600" y="1447800"/>
            <a:ext cx="7543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US" sz="2400" dirty="0">
                <a:solidFill>
                  <a:schemeClr val="tx2"/>
                </a:solidFill>
                <a:latin typeface="Arial" charset="0"/>
              </a:rPr>
              <a:t>Content generation</a:t>
            </a:r>
          </a:p>
          <a:p>
            <a:pPr marL="692150" lvl="1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Char char="v"/>
            </a:pPr>
            <a:r>
              <a:rPr lang="en-US" sz="2000" i="1" dirty="0">
                <a:latin typeface="Arial" charset="0"/>
              </a:rPr>
              <a:t>Action-Specific forms</a:t>
            </a:r>
          </a:p>
          <a:p>
            <a:pPr marL="692150" lvl="1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Char char="v"/>
            </a:pPr>
            <a:r>
              <a:rPr lang="en-US" sz="2000" i="1" dirty="0">
                <a:latin typeface="Arial" charset="0"/>
              </a:rPr>
              <a:t>Text editors</a:t>
            </a:r>
          </a:p>
          <a:p>
            <a:pPr marL="987425" lvl="2" indent="-293688">
              <a:lnSpc>
                <a:spcPct val="100000"/>
              </a:lnSpc>
              <a:buClr>
                <a:srgbClr val="969696"/>
              </a:buClr>
              <a:buFont typeface="Wingdings" pitchFamily="2" charset="2"/>
              <a:buChar char="Ø"/>
            </a:pPr>
            <a:r>
              <a:rPr lang="en-US" sz="2100" b="1" dirty="0">
                <a:latin typeface="Arial" charset="0"/>
              </a:rPr>
              <a:t>Plain-Text editors (Wiki markup)</a:t>
            </a:r>
          </a:p>
          <a:p>
            <a:pPr marL="987425" lvl="2" indent="-293688">
              <a:lnSpc>
                <a:spcPct val="100000"/>
              </a:lnSpc>
              <a:buClr>
                <a:srgbClr val="969696"/>
              </a:buClr>
              <a:buFont typeface="Wingdings" pitchFamily="2" charset="2"/>
              <a:buChar char="Ø"/>
            </a:pPr>
            <a:r>
              <a:rPr lang="en-US" sz="2100" b="1" dirty="0">
                <a:latin typeface="Arial" charset="0"/>
              </a:rPr>
              <a:t>Reach-Text editors (WYSIWYG – “</a:t>
            </a:r>
            <a:r>
              <a:rPr lang="en-US" sz="2100" b="1" dirty="0" err="1">
                <a:latin typeface="Arial" charset="0"/>
              </a:rPr>
              <a:t>vizivig</a:t>
            </a:r>
            <a:r>
              <a:rPr lang="en-US" sz="2100" b="1" dirty="0">
                <a:latin typeface="Arial" charset="0"/>
              </a:rPr>
              <a:t>”)</a:t>
            </a:r>
          </a:p>
          <a:p>
            <a:pPr marL="692150" lvl="1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Char char="v"/>
            </a:pPr>
            <a:r>
              <a:rPr lang="en-US" sz="2000" i="1" dirty="0">
                <a:latin typeface="Arial" charset="0"/>
              </a:rPr>
              <a:t>Attachments</a:t>
            </a:r>
          </a:p>
          <a:p>
            <a:pPr marL="987425" lvl="2" indent="-293688">
              <a:lnSpc>
                <a:spcPct val="100000"/>
              </a:lnSpc>
              <a:buClr>
                <a:srgbClr val="969696"/>
              </a:buClr>
              <a:buFont typeface="Wingdings" pitchFamily="2" charset="2"/>
              <a:buChar char="Ø"/>
            </a:pPr>
            <a:r>
              <a:rPr lang="en-US" sz="2100" b="1" dirty="0">
                <a:latin typeface="Arial" charset="0"/>
              </a:rPr>
              <a:t>Documents, Images, Multimedia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371600"/>
            <a:ext cx="7772400" cy="4953000"/>
          </a:xfrm>
          <a:noFill/>
          <a:ln/>
        </p:spPr>
        <p:txBody>
          <a:bodyPr/>
          <a:lstStyle/>
          <a:p>
            <a:pPr>
              <a:spcBef>
                <a:spcPct val="70000"/>
              </a:spcBef>
              <a:buFont typeface="Wingdings" pitchFamily="2" charset="2"/>
              <a:buNone/>
            </a:pPr>
            <a:r>
              <a:rPr lang="en-US" sz="2400" dirty="0" smtClean="0"/>
              <a:t>Leathers of Learning and Teaching</a:t>
            </a:r>
            <a:endParaRPr lang="en-US" sz="2400" dirty="0"/>
          </a:p>
          <a:p>
            <a:pPr>
              <a:spcBef>
                <a:spcPct val="70000"/>
              </a:spcBef>
              <a:buFont typeface="Wingdings" pitchFamily="2" charset="2"/>
              <a:buNone/>
            </a:pPr>
            <a:r>
              <a:rPr lang="en-US" sz="2400" dirty="0" smtClean="0"/>
              <a:t>Learning</a:t>
            </a:r>
            <a:r>
              <a:rPr lang="sr-Latn-CS" sz="2400" dirty="0" smtClean="0"/>
              <a:t>: </a:t>
            </a:r>
            <a:r>
              <a:rPr lang="en-US" sz="2400" dirty="0" smtClean="0"/>
              <a:t>a new reality</a:t>
            </a:r>
            <a:endParaRPr lang="sr-Latn-CS" sz="2400" dirty="0"/>
          </a:p>
          <a:p>
            <a:pPr>
              <a:spcBef>
                <a:spcPct val="70000"/>
              </a:spcBef>
              <a:buNone/>
            </a:pPr>
            <a:r>
              <a:rPr lang="en-US" sz="2400" dirty="0" smtClean="0"/>
              <a:t>Leathers of Learning and Teaching </a:t>
            </a:r>
            <a:r>
              <a:rPr lang="sr-Latn-CS" sz="2400" dirty="0" smtClean="0"/>
              <a:t>: </a:t>
            </a:r>
            <a:r>
              <a:rPr lang="en-US" sz="2400" dirty="0" smtClean="0"/>
              <a:t>Now what</a:t>
            </a:r>
            <a:r>
              <a:rPr lang="sr-Latn-CS" sz="2400" dirty="0" smtClean="0"/>
              <a:t>?</a:t>
            </a:r>
            <a:endParaRPr lang="en-US" sz="2400" dirty="0"/>
          </a:p>
          <a:p>
            <a:pPr>
              <a:spcBef>
                <a:spcPct val="70000"/>
              </a:spcBef>
              <a:buFont typeface="Wingdings" pitchFamily="2" charset="2"/>
              <a:buNone/>
            </a:pPr>
            <a:r>
              <a:rPr lang="en-US" sz="2400" dirty="0" smtClean="0"/>
              <a:t>Our approach</a:t>
            </a:r>
            <a:endParaRPr lang="en-US" sz="2400" dirty="0"/>
          </a:p>
          <a:p>
            <a:pPr>
              <a:spcBef>
                <a:spcPct val="70000"/>
              </a:spcBef>
              <a:buFont typeface="Wingdings" pitchFamily="2" charset="2"/>
              <a:buNone/>
            </a:pPr>
            <a:r>
              <a:rPr lang="en-US" sz="2400" dirty="0"/>
              <a:t>Wiki</a:t>
            </a:r>
            <a:r>
              <a:rPr lang="sr-Latn-CS" sz="2400" dirty="0"/>
              <a:t> </a:t>
            </a:r>
            <a:r>
              <a:rPr lang="en-US" sz="2400" dirty="0" smtClean="0"/>
              <a:t>and Social Tagging</a:t>
            </a:r>
            <a:endParaRPr lang="en-US" sz="2400" dirty="0"/>
          </a:p>
          <a:p>
            <a:pPr>
              <a:spcBef>
                <a:spcPct val="70000"/>
              </a:spcBef>
              <a:buFont typeface="Wingdings" pitchFamily="2" charset="2"/>
              <a:buNone/>
            </a:pPr>
            <a:r>
              <a:rPr lang="en-US" sz="2400" dirty="0" smtClean="0"/>
              <a:t>Applications</a:t>
            </a:r>
            <a:endParaRPr lang="en-US" sz="2400" dirty="0"/>
          </a:p>
          <a:p>
            <a:pPr>
              <a:spcBef>
                <a:spcPct val="70000"/>
              </a:spcBef>
              <a:buFont typeface="Wingdings" pitchFamily="2" charset="2"/>
              <a:buNone/>
            </a:pPr>
            <a:r>
              <a:rPr lang="en-US" sz="2400" dirty="0" smtClean="0"/>
              <a:t>Our experience</a:t>
            </a:r>
            <a:endParaRPr lang="en-US" sz="2400" dirty="0"/>
          </a:p>
          <a:p>
            <a:pPr>
              <a:spcBef>
                <a:spcPct val="70000"/>
              </a:spcBef>
              <a:buFont typeface="Wingdings" pitchFamily="2" charset="2"/>
              <a:buNone/>
            </a:pPr>
            <a:r>
              <a:rPr lang="en-US" sz="2400" dirty="0" smtClean="0"/>
              <a:t>Questions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Features: User registration</a:t>
            </a:r>
            <a:endParaRPr lang="en-US" sz="3500" dirty="0"/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228600" y="1447800"/>
            <a:ext cx="7543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US" sz="2400">
                <a:solidFill>
                  <a:schemeClr val="tx2"/>
                </a:solidFill>
                <a:latin typeface="Arial" charset="0"/>
              </a:rPr>
              <a:t>Content generation: Action-Specific forms</a:t>
            </a:r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US" sz="2600">
                <a:solidFill>
                  <a:schemeClr val="tx2"/>
                </a:solidFill>
                <a:latin typeface="Arial" charset="0"/>
              </a:rPr>
              <a:t>User management</a:t>
            </a:r>
          </a:p>
        </p:txBody>
      </p:sp>
      <p:pic>
        <p:nvPicPr>
          <p:cNvPr id="175116" name="SignInPageForm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609600" y="2971800"/>
            <a:ext cx="6286500" cy="3276600"/>
          </a:xfrm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67" fill="hold"/>
                                        <p:tgtEl>
                                          <p:spTgt spid="175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51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5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5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1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Features: Access rights and groups</a:t>
            </a:r>
            <a:endParaRPr lang="en-US" sz="3500" dirty="0"/>
          </a:p>
        </p:txBody>
      </p:sp>
      <p:pic>
        <p:nvPicPr>
          <p:cNvPr id="13927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2514600"/>
            <a:ext cx="5029200" cy="365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1" name="AutoShape 7"/>
          <p:cNvSpPr>
            <a:spLocks noChangeArrowheads="1"/>
          </p:cNvSpPr>
          <p:nvPr/>
        </p:nvSpPr>
        <p:spPr bwMode="auto">
          <a:xfrm>
            <a:off x="1676400" y="1828800"/>
            <a:ext cx="3657600" cy="838200"/>
          </a:xfrm>
          <a:custGeom>
            <a:avLst/>
            <a:gdLst>
              <a:gd name="G0" fmla="+- -296422 0 0"/>
              <a:gd name="G1" fmla="+- -11796480 0 0"/>
              <a:gd name="G2" fmla="+- -296422 0 -11796480"/>
              <a:gd name="G3" fmla="+- 10800 0 0"/>
              <a:gd name="G4" fmla="+- 0 0 -296422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305 0 0"/>
              <a:gd name="G9" fmla="+- 0 0 -11796480"/>
              <a:gd name="G10" fmla="+- 8305 0 2700"/>
              <a:gd name="G11" fmla="cos G10 -296422"/>
              <a:gd name="G12" fmla="sin G10 -296422"/>
              <a:gd name="G13" fmla="cos 13500 -296422"/>
              <a:gd name="G14" fmla="sin 13500 -296422"/>
              <a:gd name="G15" fmla="+- G11 10800 0"/>
              <a:gd name="G16" fmla="+- G12 10800 0"/>
              <a:gd name="G17" fmla="+- G13 10800 0"/>
              <a:gd name="G18" fmla="+- G14 10800 0"/>
              <a:gd name="G19" fmla="*/ 8305 1 2"/>
              <a:gd name="G20" fmla="+- G19 5400 0"/>
              <a:gd name="G21" fmla="cos G20 -296422"/>
              <a:gd name="G22" fmla="sin G20 -296422"/>
              <a:gd name="G23" fmla="+- G21 10800 0"/>
              <a:gd name="G24" fmla="+- G12 G23 G22"/>
              <a:gd name="G25" fmla="+- G22 G23 G11"/>
              <a:gd name="G26" fmla="cos 10800 -296422"/>
              <a:gd name="G27" fmla="sin 10800 -296422"/>
              <a:gd name="G28" fmla="cos 8305 -296422"/>
              <a:gd name="G29" fmla="sin 8305 -296422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-296422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305 G39"/>
              <a:gd name="G43" fmla="sin 830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373 w 21600"/>
              <a:gd name="T5" fmla="*/ 8 h 21600"/>
              <a:gd name="T6" fmla="*/ 1247 w 21600"/>
              <a:gd name="T7" fmla="*/ 10800 h 21600"/>
              <a:gd name="T8" fmla="*/ 10472 w 21600"/>
              <a:gd name="T9" fmla="*/ 2501 h 21600"/>
              <a:gd name="T10" fmla="*/ 24257 w 21600"/>
              <a:gd name="T11" fmla="*/ 9735 h 21600"/>
              <a:gd name="T12" fmla="*/ 20634 w 21600"/>
              <a:gd name="T13" fmla="*/ 13982 h 21600"/>
              <a:gd name="T14" fmla="*/ 16387 w 21600"/>
              <a:gd name="T15" fmla="*/ 10357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079" y="10145"/>
                </a:moveTo>
                <a:cubicBezTo>
                  <a:pt x="18737" y="5825"/>
                  <a:pt x="15132" y="2495"/>
                  <a:pt x="10800" y="2495"/>
                </a:cubicBezTo>
                <a:cubicBezTo>
                  <a:pt x="6213" y="2495"/>
                  <a:pt x="2495" y="6213"/>
                  <a:pt x="2495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434" y="0"/>
                  <a:pt x="21122" y="4331"/>
                  <a:pt x="21566" y="9948"/>
                </a:cubicBezTo>
                <a:lnTo>
                  <a:pt x="24257" y="9735"/>
                </a:lnTo>
                <a:lnTo>
                  <a:pt x="20634" y="13982"/>
                </a:lnTo>
                <a:lnTo>
                  <a:pt x="16387" y="10357"/>
                </a:lnTo>
                <a:lnTo>
                  <a:pt x="19079" y="10145"/>
                </a:lnTo>
                <a:close/>
              </a:path>
            </a:pathLst>
          </a:custGeom>
          <a:solidFill>
            <a:srgbClr val="F4F4F4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buClr>
                <a:srgbClr val="FF0000"/>
              </a:buClr>
              <a:buFont typeface="Wingdings" pitchFamily="2" charset="2"/>
              <a:buNone/>
            </a:pPr>
            <a:endParaRPr lang="en-US" b="1">
              <a:solidFill>
                <a:srgbClr val="FF0000"/>
              </a:solidFill>
            </a:endParaRPr>
          </a:p>
          <a:p>
            <a:pPr algn="ctr"/>
            <a:endParaRPr lang="en-US"/>
          </a:p>
        </p:txBody>
      </p:sp>
      <p:sp>
        <p:nvSpPr>
          <p:cNvPr id="139272" name="Text Box 8"/>
          <p:cNvSpPr txBox="1">
            <a:spLocks noChangeArrowheads="1"/>
          </p:cNvSpPr>
          <p:nvPr/>
        </p:nvSpPr>
        <p:spPr bwMode="auto">
          <a:xfrm>
            <a:off x="228600" y="3505200"/>
            <a:ext cx="38100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bg2"/>
              </a:buClr>
              <a:buFont typeface="Wingdings" pitchFamily="2" charset="2"/>
              <a:buChar char="v"/>
            </a:pPr>
            <a:r>
              <a:rPr lang="en-US" sz="2000" b="1">
                <a:solidFill>
                  <a:srgbClr val="FF0000"/>
                </a:solidFill>
              </a:rPr>
              <a:t> </a:t>
            </a:r>
            <a:r>
              <a:rPr lang="en-US" sz="2000" b="1" i="1"/>
              <a:t>P</a:t>
            </a:r>
            <a:r>
              <a:rPr lang="en-US" b="1" i="1"/>
              <a:t>ermissions for users and working groups:</a:t>
            </a:r>
          </a:p>
          <a:p>
            <a:pPr lvl="1">
              <a:buClr>
                <a:schemeClr val="bg2"/>
              </a:buClr>
              <a:buFont typeface="Wingdings" pitchFamily="2" charset="2"/>
              <a:buChar char="v"/>
            </a:pPr>
            <a:r>
              <a:rPr lang="en-US" b="1" i="1"/>
              <a:t>VIEW page content</a:t>
            </a:r>
          </a:p>
          <a:p>
            <a:pPr lvl="1">
              <a:buClr>
                <a:schemeClr val="bg2"/>
              </a:buClr>
              <a:buFont typeface="Wingdings" pitchFamily="2" charset="2"/>
              <a:buChar char="v"/>
            </a:pPr>
            <a:r>
              <a:rPr lang="en-US" b="1" i="1"/>
              <a:t>EDIT page content</a:t>
            </a:r>
          </a:p>
          <a:p>
            <a:pPr lvl="1">
              <a:buClr>
                <a:schemeClr val="bg2"/>
              </a:buClr>
              <a:buFont typeface="Wingdings" pitchFamily="2" charset="2"/>
              <a:buChar char="v"/>
            </a:pPr>
            <a:r>
              <a:rPr lang="en-US" b="1" i="1"/>
              <a:t>PRINT page content</a:t>
            </a:r>
          </a:p>
          <a:p>
            <a:pPr lvl="1">
              <a:buClr>
                <a:schemeClr val="bg2"/>
              </a:buClr>
              <a:buFont typeface="Wingdings" pitchFamily="2" charset="2"/>
              <a:buChar char="v"/>
            </a:pPr>
            <a:r>
              <a:rPr lang="en-US" b="1" i="1"/>
              <a:t>CREATE new page</a:t>
            </a:r>
          </a:p>
          <a:p>
            <a:pPr lvl="1">
              <a:buClr>
                <a:schemeClr val="bg2"/>
              </a:buClr>
              <a:buFont typeface="Wingdings" pitchFamily="2" charset="2"/>
              <a:buChar char="v"/>
            </a:pPr>
            <a:r>
              <a:rPr lang="en-US" b="1" i="1"/>
              <a:t>ATTACHMENTS per page</a:t>
            </a:r>
          </a:p>
          <a:p>
            <a:pPr lvl="1">
              <a:buClr>
                <a:schemeClr val="bg2"/>
              </a:buClr>
              <a:buFont typeface="Wingdings" pitchFamily="2" charset="2"/>
              <a:buChar char="v"/>
            </a:pPr>
            <a:endParaRPr lang="en-US" b="1" i="1"/>
          </a:p>
          <a:p>
            <a:pPr lvl="1">
              <a:buClr>
                <a:schemeClr val="bg2"/>
              </a:buClr>
              <a:buFont typeface="Wingdings" pitchFamily="2" charset="2"/>
              <a:buNone/>
            </a:pPr>
            <a:endParaRPr lang="en-US" b="1" i="1"/>
          </a:p>
        </p:txBody>
      </p:sp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2286000" y="1524000"/>
            <a:ext cx="22955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Not in Work Group?</a:t>
            </a:r>
          </a:p>
        </p:txBody>
      </p:sp>
      <p:sp>
        <p:nvSpPr>
          <p:cNvPr id="139274" name="Text Box 10"/>
          <p:cNvSpPr txBox="1">
            <a:spLocks noChangeArrowheads="1"/>
          </p:cNvSpPr>
          <p:nvPr/>
        </p:nvSpPr>
        <p:spPr bwMode="auto">
          <a:xfrm>
            <a:off x="1981200" y="2209800"/>
            <a:ext cx="29432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b="1">
                <a:solidFill>
                  <a:srgbClr val="FF0000"/>
                </a:solidFill>
              </a:rPr>
              <a:t>You don’t have privileges to </a:t>
            </a:r>
          </a:p>
          <a:p>
            <a:pPr>
              <a:buFont typeface="Wingdings" pitchFamily="2" charset="2"/>
              <a:buNone/>
            </a:pPr>
            <a:r>
              <a:rPr lang="en-US" b="1">
                <a:solidFill>
                  <a:srgbClr val="FF0000"/>
                </a:solidFill>
              </a:rPr>
              <a:t>VIEW and EDIT</a:t>
            </a:r>
          </a:p>
          <a:p>
            <a:pPr>
              <a:buFont typeface="Wingdings" pitchFamily="2" charset="2"/>
              <a:buNone/>
            </a:pPr>
            <a:r>
              <a:rPr lang="en-US" b="1">
                <a:solidFill>
                  <a:srgbClr val="FF0000"/>
                </a:solidFill>
              </a:rPr>
              <a:t> this page content</a:t>
            </a:r>
          </a:p>
        </p:txBody>
      </p:sp>
      <p:pic>
        <p:nvPicPr>
          <p:cNvPr id="13927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447800"/>
            <a:ext cx="1228725" cy="16668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pic>
        <p:nvPicPr>
          <p:cNvPr id="140325" name="Picture 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0329" name="Group 41"/>
          <p:cNvGrpSpPr>
            <a:grpSpLocks/>
          </p:cNvGrpSpPr>
          <p:nvPr/>
        </p:nvGrpSpPr>
        <p:grpSpPr bwMode="auto">
          <a:xfrm>
            <a:off x="254000" y="787400"/>
            <a:ext cx="7820025" cy="5510213"/>
            <a:chOff x="1980" y="7200"/>
            <a:chExt cx="7380" cy="5043"/>
          </a:xfrm>
        </p:grpSpPr>
        <p:grpSp>
          <p:nvGrpSpPr>
            <p:cNvPr id="140330" name="Group 42"/>
            <p:cNvGrpSpPr>
              <a:grpSpLocks/>
            </p:cNvGrpSpPr>
            <p:nvPr/>
          </p:nvGrpSpPr>
          <p:grpSpPr bwMode="auto">
            <a:xfrm>
              <a:off x="1980" y="7200"/>
              <a:ext cx="7200" cy="4140"/>
              <a:chOff x="1980" y="7200"/>
              <a:chExt cx="7200" cy="4140"/>
            </a:xfrm>
          </p:grpSpPr>
          <p:sp>
            <p:nvSpPr>
              <p:cNvPr id="140331" name="Freeform 43"/>
              <p:cNvSpPr>
                <a:spLocks/>
              </p:cNvSpPr>
              <p:nvPr/>
            </p:nvSpPr>
            <p:spPr bwMode="auto">
              <a:xfrm>
                <a:off x="3240" y="7920"/>
                <a:ext cx="180" cy="180"/>
              </a:xfrm>
              <a:custGeom>
                <a:avLst/>
                <a:gdLst/>
                <a:ahLst/>
                <a:cxnLst>
                  <a:cxn ang="0">
                    <a:pos x="40" y="20"/>
                  </a:cxn>
                  <a:cxn ang="0">
                    <a:pos x="20" y="50"/>
                  </a:cxn>
                  <a:cxn ang="0">
                    <a:pos x="0" y="110"/>
                  </a:cxn>
                  <a:cxn ang="0">
                    <a:pos x="130" y="340"/>
                  </a:cxn>
                  <a:cxn ang="0">
                    <a:pos x="230" y="330"/>
                  </a:cxn>
                  <a:cxn ang="0">
                    <a:pos x="250" y="300"/>
                  </a:cxn>
                  <a:cxn ang="0">
                    <a:pos x="290" y="210"/>
                  </a:cxn>
                  <a:cxn ang="0">
                    <a:pos x="250" y="80"/>
                  </a:cxn>
                  <a:cxn ang="0">
                    <a:pos x="190" y="50"/>
                  </a:cxn>
                  <a:cxn ang="0">
                    <a:pos x="170" y="20"/>
                  </a:cxn>
                  <a:cxn ang="0">
                    <a:pos x="110" y="0"/>
                  </a:cxn>
                </a:cxnLst>
                <a:rect l="0" t="0" r="r" b="b"/>
                <a:pathLst>
                  <a:path w="298" h="341">
                    <a:moveTo>
                      <a:pt x="40" y="20"/>
                    </a:moveTo>
                    <a:cubicBezTo>
                      <a:pt x="33" y="30"/>
                      <a:pt x="25" y="39"/>
                      <a:pt x="20" y="50"/>
                    </a:cubicBezTo>
                    <a:cubicBezTo>
                      <a:pt x="11" y="69"/>
                      <a:pt x="0" y="110"/>
                      <a:pt x="0" y="110"/>
                    </a:cubicBezTo>
                    <a:cubicBezTo>
                      <a:pt x="16" y="206"/>
                      <a:pt x="46" y="284"/>
                      <a:pt x="130" y="340"/>
                    </a:cubicBezTo>
                    <a:cubicBezTo>
                      <a:pt x="163" y="337"/>
                      <a:pt x="198" y="341"/>
                      <a:pt x="230" y="330"/>
                    </a:cubicBezTo>
                    <a:cubicBezTo>
                      <a:pt x="241" y="326"/>
                      <a:pt x="245" y="311"/>
                      <a:pt x="250" y="300"/>
                    </a:cubicBezTo>
                    <a:cubicBezTo>
                      <a:pt x="298" y="193"/>
                      <a:pt x="245" y="278"/>
                      <a:pt x="290" y="210"/>
                    </a:cubicBezTo>
                    <a:cubicBezTo>
                      <a:pt x="285" y="176"/>
                      <a:pt x="284" y="107"/>
                      <a:pt x="250" y="80"/>
                    </a:cubicBezTo>
                    <a:cubicBezTo>
                      <a:pt x="233" y="66"/>
                      <a:pt x="209" y="62"/>
                      <a:pt x="190" y="50"/>
                    </a:cubicBezTo>
                    <a:cubicBezTo>
                      <a:pt x="183" y="40"/>
                      <a:pt x="180" y="26"/>
                      <a:pt x="170" y="20"/>
                    </a:cubicBezTo>
                    <a:cubicBezTo>
                      <a:pt x="152" y="9"/>
                      <a:pt x="110" y="0"/>
                      <a:pt x="110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32" name="Freeform 44"/>
              <p:cNvSpPr>
                <a:spLocks/>
              </p:cNvSpPr>
              <p:nvPr/>
            </p:nvSpPr>
            <p:spPr bwMode="auto">
              <a:xfrm>
                <a:off x="1980" y="9900"/>
                <a:ext cx="180" cy="180"/>
              </a:xfrm>
              <a:custGeom>
                <a:avLst/>
                <a:gdLst/>
                <a:ahLst/>
                <a:cxnLst>
                  <a:cxn ang="0">
                    <a:pos x="40" y="20"/>
                  </a:cxn>
                  <a:cxn ang="0">
                    <a:pos x="20" y="50"/>
                  </a:cxn>
                  <a:cxn ang="0">
                    <a:pos x="0" y="110"/>
                  </a:cxn>
                  <a:cxn ang="0">
                    <a:pos x="130" y="340"/>
                  </a:cxn>
                  <a:cxn ang="0">
                    <a:pos x="230" y="330"/>
                  </a:cxn>
                  <a:cxn ang="0">
                    <a:pos x="250" y="300"/>
                  </a:cxn>
                  <a:cxn ang="0">
                    <a:pos x="290" y="210"/>
                  </a:cxn>
                  <a:cxn ang="0">
                    <a:pos x="250" y="80"/>
                  </a:cxn>
                  <a:cxn ang="0">
                    <a:pos x="190" y="50"/>
                  </a:cxn>
                  <a:cxn ang="0">
                    <a:pos x="170" y="20"/>
                  </a:cxn>
                  <a:cxn ang="0">
                    <a:pos x="110" y="0"/>
                  </a:cxn>
                </a:cxnLst>
                <a:rect l="0" t="0" r="r" b="b"/>
                <a:pathLst>
                  <a:path w="298" h="341">
                    <a:moveTo>
                      <a:pt x="40" y="20"/>
                    </a:moveTo>
                    <a:cubicBezTo>
                      <a:pt x="33" y="30"/>
                      <a:pt x="25" y="39"/>
                      <a:pt x="20" y="50"/>
                    </a:cubicBezTo>
                    <a:cubicBezTo>
                      <a:pt x="11" y="69"/>
                      <a:pt x="0" y="110"/>
                      <a:pt x="0" y="110"/>
                    </a:cubicBezTo>
                    <a:cubicBezTo>
                      <a:pt x="16" y="206"/>
                      <a:pt x="46" y="284"/>
                      <a:pt x="130" y="340"/>
                    </a:cubicBezTo>
                    <a:cubicBezTo>
                      <a:pt x="163" y="337"/>
                      <a:pt x="198" y="341"/>
                      <a:pt x="230" y="330"/>
                    </a:cubicBezTo>
                    <a:cubicBezTo>
                      <a:pt x="241" y="326"/>
                      <a:pt x="245" y="311"/>
                      <a:pt x="250" y="300"/>
                    </a:cubicBezTo>
                    <a:cubicBezTo>
                      <a:pt x="298" y="193"/>
                      <a:pt x="245" y="278"/>
                      <a:pt x="290" y="210"/>
                    </a:cubicBezTo>
                    <a:cubicBezTo>
                      <a:pt x="285" y="176"/>
                      <a:pt x="284" y="107"/>
                      <a:pt x="250" y="80"/>
                    </a:cubicBezTo>
                    <a:cubicBezTo>
                      <a:pt x="233" y="66"/>
                      <a:pt x="209" y="62"/>
                      <a:pt x="190" y="50"/>
                    </a:cubicBezTo>
                    <a:cubicBezTo>
                      <a:pt x="183" y="40"/>
                      <a:pt x="180" y="26"/>
                      <a:pt x="170" y="20"/>
                    </a:cubicBezTo>
                    <a:cubicBezTo>
                      <a:pt x="152" y="9"/>
                      <a:pt x="110" y="0"/>
                      <a:pt x="110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33" name="Freeform 45"/>
              <p:cNvSpPr>
                <a:spLocks/>
              </p:cNvSpPr>
              <p:nvPr/>
            </p:nvSpPr>
            <p:spPr bwMode="auto">
              <a:xfrm>
                <a:off x="8820" y="11160"/>
                <a:ext cx="360" cy="180"/>
              </a:xfrm>
              <a:custGeom>
                <a:avLst/>
                <a:gdLst/>
                <a:ahLst/>
                <a:cxnLst>
                  <a:cxn ang="0">
                    <a:pos x="40" y="20"/>
                  </a:cxn>
                  <a:cxn ang="0">
                    <a:pos x="20" y="50"/>
                  </a:cxn>
                  <a:cxn ang="0">
                    <a:pos x="0" y="110"/>
                  </a:cxn>
                  <a:cxn ang="0">
                    <a:pos x="130" y="340"/>
                  </a:cxn>
                  <a:cxn ang="0">
                    <a:pos x="230" y="330"/>
                  </a:cxn>
                  <a:cxn ang="0">
                    <a:pos x="250" y="300"/>
                  </a:cxn>
                  <a:cxn ang="0">
                    <a:pos x="290" y="210"/>
                  </a:cxn>
                  <a:cxn ang="0">
                    <a:pos x="250" y="80"/>
                  </a:cxn>
                  <a:cxn ang="0">
                    <a:pos x="190" y="50"/>
                  </a:cxn>
                  <a:cxn ang="0">
                    <a:pos x="170" y="20"/>
                  </a:cxn>
                  <a:cxn ang="0">
                    <a:pos x="110" y="0"/>
                  </a:cxn>
                </a:cxnLst>
                <a:rect l="0" t="0" r="r" b="b"/>
                <a:pathLst>
                  <a:path w="298" h="341">
                    <a:moveTo>
                      <a:pt x="40" y="20"/>
                    </a:moveTo>
                    <a:cubicBezTo>
                      <a:pt x="33" y="30"/>
                      <a:pt x="25" y="39"/>
                      <a:pt x="20" y="50"/>
                    </a:cubicBezTo>
                    <a:cubicBezTo>
                      <a:pt x="11" y="69"/>
                      <a:pt x="0" y="110"/>
                      <a:pt x="0" y="110"/>
                    </a:cubicBezTo>
                    <a:cubicBezTo>
                      <a:pt x="16" y="206"/>
                      <a:pt x="46" y="284"/>
                      <a:pt x="130" y="340"/>
                    </a:cubicBezTo>
                    <a:cubicBezTo>
                      <a:pt x="163" y="337"/>
                      <a:pt x="198" y="341"/>
                      <a:pt x="230" y="330"/>
                    </a:cubicBezTo>
                    <a:cubicBezTo>
                      <a:pt x="241" y="326"/>
                      <a:pt x="245" y="311"/>
                      <a:pt x="250" y="300"/>
                    </a:cubicBezTo>
                    <a:cubicBezTo>
                      <a:pt x="298" y="193"/>
                      <a:pt x="245" y="278"/>
                      <a:pt x="290" y="210"/>
                    </a:cubicBezTo>
                    <a:cubicBezTo>
                      <a:pt x="285" y="176"/>
                      <a:pt x="284" y="107"/>
                      <a:pt x="250" y="80"/>
                    </a:cubicBezTo>
                    <a:cubicBezTo>
                      <a:pt x="233" y="66"/>
                      <a:pt x="209" y="62"/>
                      <a:pt x="190" y="50"/>
                    </a:cubicBezTo>
                    <a:cubicBezTo>
                      <a:pt x="183" y="40"/>
                      <a:pt x="180" y="26"/>
                      <a:pt x="170" y="20"/>
                    </a:cubicBezTo>
                    <a:cubicBezTo>
                      <a:pt x="152" y="9"/>
                      <a:pt x="110" y="0"/>
                      <a:pt x="110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34" name="Freeform 46"/>
              <p:cNvSpPr>
                <a:spLocks/>
              </p:cNvSpPr>
              <p:nvPr/>
            </p:nvSpPr>
            <p:spPr bwMode="auto">
              <a:xfrm>
                <a:off x="2160" y="7200"/>
                <a:ext cx="360" cy="180"/>
              </a:xfrm>
              <a:custGeom>
                <a:avLst/>
                <a:gdLst/>
                <a:ahLst/>
                <a:cxnLst>
                  <a:cxn ang="0">
                    <a:pos x="40" y="20"/>
                  </a:cxn>
                  <a:cxn ang="0">
                    <a:pos x="20" y="50"/>
                  </a:cxn>
                  <a:cxn ang="0">
                    <a:pos x="0" y="110"/>
                  </a:cxn>
                  <a:cxn ang="0">
                    <a:pos x="130" y="340"/>
                  </a:cxn>
                  <a:cxn ang="0">
                    <a:pos x="230" y="330"/>
                  </a:cxn>
                  <a:cxn ang="0">
                    <a:pos x="250" y="300"/>
                  </a:cxn>
                  <a:cxn ang="0">
                    <a:pos x="290" y="210"/>
                  </a:cxn>
                  <a:cxn ang="0">
                    <a:pos x="250" y="80"/>
                  </a:cxn>
                  <a:cxn ang="0">
                    <a:pos x="190" y="50"/>
                  </a:cxn>
                  <a:cxn ang="0">
                    <a:pos x="170" y="20"/>
                  </a:cxn>
                  <a:cxn ang="0">
                    <a:pos x="110" y="0"/>
                  </a:cxn>
                </a:cxnLst>
                <a:rect l="0" t="0" r="r" b="b"/>
                <a:pathLst>
                  <a:path w="298" h="341">
                    <a:moveTo>
                      <a:pt x="40" y="20"/>
                    </a:moveTo>
                    <a:cubicBezTo>
                      <a:pt x="33" y="30"/>
                      <a:pt x="25" y="39"/>
                      <a:pt x="20" y="50"/>
                    </a:cubicBezTo>
                    <a:cubicBezTo>
                      <a:pt x="11" y="69"/>
                      <a:pt x="0" y="110"/>
                      <a:pt x="0" y="110"/>
                    </a:cubicBezTo>
                    <a:cubicBezTo>
                      <a:pt x="16" y="206"/>
                      <a:pt x="46" y="284"/>
                      <a:pt x="130" y="340"/>
                    </a:cubicBezTo>
                    <a:cubicBezTo>
                      <a:pt x="163" y="337"/>
                      <a:pt x="198" y="341"/>
                      <a:pt x="230" y="330"/>
                    </a:cubicBezTo>
                    <a:cubicBezTo>
                      <a:pt x="241" y="326"/>
                      <a:pt x="245" y="311"/>
                      <a:pt x="250" y="300"/>
                    </a:cubicBezTo>
                    <a:cubicBezTo>
                      <a:pt x="298" y="193"/>
                      <a:pt x="245" y="278"/>
                      <a:pt x="290" y="210"/>
                    </a:cubicBezTo>
                    <a:cubicBezTo>
                      <a:pt x="285" y="176"/>
                      <a:pt x="284" y="107"/>
                      <a:pt x="250" y="80"/>
                    </a:cubicBezTo>
                    <a:cubicBezTo>
                      <a:pt x="233" y="66"/>
                      <a:pt x="209" y="62"/>
                      <a:pt x="190" y="50"/>
                    </a:cubicBezTo>
                    <a:cubicBezTo>
                      <a:pt x="183" y="40"/>
                      <a:pt x="180" y="26"/>
                      <a:pt x="170" y="20"/>
                    </a:cubicBezTo>
                    <a:cubicBezTo>
                      <a:pt x="152" y="9"/>
                      <a:pt x="110" y="0"/>
                      <a:pt x="110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35" name="Line 47"/>
              <p:cNvSpPr>
                <a:spLocks noChangeShapeType="1"/>
              </p:cNvSpPr>
              <p:nvPr/>
            </p:nvSpPr>
            <p:spPr bwMode="auto">
              <a:xfrm>
                <a:off x="2520" y="7380"/>
                <a:ext cx="3060" cy="108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36" name="Line 48"/>
              <p:cNvSpPr>
                <a:spLocks noChangeShapeType="1"/>
              </p:cNvSpPr>
              <p:nvPr/>
            </p:nvSpPr>
            <p:spPr bwMode="auto">
              <a:xfrm>
                <a:off x="3420" y="8100"/>
                <a:ext cx="2160" cy="36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37" name="Line 49"/>
              <p:cNvSpPr>
                <a:spLocks noChangeShapeType="1"/>
              </p:cNvSpPr>
              <p:nvPr/>
            </p:nvSpPr>
            <p:spPr bwMode="auto">
              <a:xfrm flipV="1">
                <a:off x="2157" y="8460"/>
                <a:ext cx="3600" cy="162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38" name="AutoShape 50"/>
              <p:cNvSpPr>
                <a:spLocks noChangeArrowheads="1"/>
              </p:cNvSpPr>
              <p:nvPr/>
            </p:nvSpPr>
            <p:spPr bwMode="auto">
              <a:xfrm>
                <a:off x="5580" y="8280"/>
                <a:ext cx="2880" cy="54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b="1"/>
                  <a:t>Menu creating and editing</a:t>
                </a:r>
              </a:p>
            </p:txBody>
          </p:sp>
        </p:grpSp>
        <p:grpSp>
          <p:nvGrpSpPr>
            <p:cNvPr id="140339" name="Group 51"/>
            <p:cNvGrpSpPr>
              <a:grpSpLocks/>
            </p:cNvGrpSpPr>
            <p:nvPr/>
          </p:nvGrpSpPr>
          <p:grpSpPr bwMode="auto">
            <a:xfrm>
              <a:off x="1980" y="8460"/>
              <a:ext cx="7380" cy="3783"/>
              <a:chOff x="1980" y="8460"/>
              <a:chExt cx="7380" cy="3783"/>
            </a:xfrm>
          </p:grpSpPr>
          <p:sp>
            <p:nvSpPr>
              <p:cNvPr id="140340" name="Freeform 52"/>
              <p:cNvSpPr>
                <a:spLocks/>
              </p:cNvSpPr>
              <p:nvPr/>
            </p:nvSpPr>
            <p:spPr bwMode="auto">
              <a:xfrm>
                <a:off x="3240" y="8640"/>
                <a:ext cx="180" cy="180"/>
              </a:xfrm>
              <a:custGeom>
                <a:avLst/>
                <a:gdLst/>
                <a:ahLst/>
                <a:cxnLst>
                  <a:cxn ang="0">
                    <a:pos x="40" y="20"/>
                  </a:cxn>
                  <a:cxn ang="0">
                    <a:pos x="20" y="50"/>
                  </a:cxn>
                  <a:cxn ang="0">
                    <a:pos x="0" y="110"/>
                  </a:cxn>
                  <a:cxn ang="0">
                    <a:pos x="130" y="340"/>
                  </a:cxn>
                  <a:cxn ang="0">
                    <a:pos x="230" y="330"/>
                  </a:cxn>
                  <a:cxn ang="0">
                    <a:pos x="250" y="300"/>
                  </a:cxn>
                  <a:cxn ang="0">
                    <a:pos x="290" y="210"/>
                  </a:cxn>
                  <a:cxn ang="0">
                    <a:pos x="250" y="80"/>
                  </a:cxn>
                  <a:cxn ang="0">
                    <a:pos x="190" y="50"/>
                  </a:cxn>
                  <a:cxn ang="0">
                    <a:pos x="170" y="20"/>
                  </a:cxn>
                  <a:cxn ang="0">
                    <a:pos x="110" y="0"/>
                  </a:cxn>
                </a:cxnLst>
                <a:rect l="0" t="0" r="r" b="b"/>
                <a:pathLst>
                  <a:path w="298" h="341">
                    <a:moveTo>
                      <a:pt x="40" y="20"/>
                    </a:moveTo>
                    <a:cubicBezTo>
                      <a:pt x="33" y="30"/>
                      <a:pt x="25" y="39"/>
                      <a:pt x="20" y="50"/>
                    </a:cubicBezTo>
                    <a:cubicBezTo>
                      <a:pt x="11" y="69"/>
                      <a:pt x="0" y="110"/>
                      <a:pt x="0" y="110"/>
                    </a:cubicBezTo>
                    <a:cubicBezTo>
                      <a:pt x="16" y="206"/>
                      <a:pt x="46" y="284"/>
                      <a:pt x="130" y="340"/>
                    </a:cubicBezTo>
                    <a:cubicBezTo>
                      <a:pt x="163" y="337"/>
                      <a:pt x="198" y="341"/>
                      <a:pt x="230" y="330"/>
                    </a:cubicBezTo>
                    <a:cubicBezTo>
                      <a:pt x="241" y="326"/>
                      <a:pt x="245" y="311"/>
                      <a:pt x="250" y="300"/>
                    </a:cubicBezTo>
                    <a:cubicBezTo>
                      <a:pt x="298" y="193"/>
                      <a:pt x="245" y="278"/>
                      <a:pt x="290" y="210"/>
                    </a:cubicBezTo>
                    <a:cubicBezTo>
                      <a:pt x="285" y="176"/>
                      <a:pt x="284" y="107"/>
                      <a:pt x="250" y="80"/>
                    </a:cubicBezTo>
                    <a:cubicBezTo>
                      <a:pt x="233" y="66"/>
                      <a:pt x="209" y="62"/>
                      <a:pt x="190" y="50"/>
                    </a:cubicBezTo>
                    <a:cubicBezTo>
                      <a:pt x="183" y="40"/>
                      <a:pt x="180" y="26"/>
                      <a:pt x="170" y="20"/>
                    </a:cubicBezTo>
                    <a:cubicBezTo>
                      <a:pt x="152" y="9"/>
                      <a:pt x="110" y="0"/>
                      <a:pt x="110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41" name="Line 53"/>
              <p:cNvSpPr>
                <a:spLocks noChangeShapeType="1"/>
              </p:cNvSpPr>
              <p:nvPr/>
            </p:nvSpPr>
            <p:spPr bwMode="auto">
              <a:xfrm>
                <a:off x="3240" y="8820"/>
                <a:ext cx="180" cy="180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42" name="AutoShape 54"/>
              <p:cNvSpPr>
                <a:spLocks noChangeArrowheads="1"/>
              </p:cNvSpPr>
              <p:nvPr/>
            </p:nvSpPr>
            <p:spPr bwMode="auto">
              <a:xfrm>
                <a:off x="1980" y="10620"/>
                <a:ext cx="2340" cy="72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sz="2000" b="1"/>
                  <a:t>Page and content creating and editing</a:t>
                </a:r>
              </a:p>
            </p:txBody>
          </p:sp>
          <p:sp>
            <p:nvSpPr>
              <p:cNvPr id="140343" name="Freeform 55"/>
              <p:cNvSpPr>
                <a:spLocks/>
              </p:cNvSpPr>
              <p:nvPr/>
            </p:nvSpPr>
            <p:spPr bwMode="auto">
              <a:xfrm>
                <a:off x="3600" y="8640"/>
                <a:ext cx="180" cy="180"/>
              </a:xfrm>
              <a:custGeom>
                <a:avLst/>
                <a:gdLst/>
                <a:ahLst/>
                <a:cxnLst>
                  <a:cxn ang="0">
                    <a:pos x="40" y="20"/>
                  </a:cxn>
                  <a:cxn ang="0">
                    <a:pos x="20" y="50"/>
                  </a:cxn>
                  <a:cxn ang="0">
                    <a:pos x="0" y="110"/>
                  </a:cxn>
                  <a:cxn ang="0">
                    <a:pos x="130" y="340"/>
                  </a:cxn>
                  <a:cxn ang="0">
                    <a:pos x="230" y="330"/>
                  </a:cxn>
                  <a:cxn ang="0">
                    <a:pos x="250" y="300"/>
                  </a:cxn>
                  <a:cxn ang="0">
                    <a:pos x="290" y="210"/>
                  </a:cxn>
                  <a:cxn ang="0">
                    <a:pos x="250" y="80"/>
                  </a:cxn>
                  <a:cxn ang="0">
                    <a:pos x="190" y="50"/>
                  </a:cxn>
                  <a:cxn ang="0">
                    <a:pos x="170" y="20"/>
                  </a:cxn>
                  <a:cxn ang="0">
                    <a:pos x="110" y="0"/>
                  </a:cxn>
                </a:cxnLst>
                <a:rect l="0" t="0" r="r" b="b"/>
                <a:pathLst>
                  <a:path w="298" h="341">
                    <a:moveTo>
                      <a:pt x="40" y="20"/>
                    </a:moveTo>
                    <a:cubicBezTo>
                      <a:pt x="33" y="30"/>
                      <a:pt x="25" y="39"/>
                      <a:pt x="20" y="50"/>
                    </a:cubicBezTo>
                    <a:cubicBezTo>
                      <a:pt x="11" y="69"/>
                      <a:pt x="0" y="110"/>
                      <a:pt x="0" y="110"/>
                    </a:cubicBezTo>
                    <a:cubicBezTo>
                      <a:pt x="16" y="206"/>
                      <a:pt x="46" y="284"/>
                      <a:pt x="130" y="340"/>
                    </a:cubicBezTo>
                    <a:cubicBezTo>
                      <a:pt x="163" y="337"/>
                      <a:pt x="198" y="341"/>
                      <a:pt x="230" y="330"/>
                    </a:cubicBezTo>
                    <a:cubicBezTo>
                      <a:pt x="241" y="326"/>
                      <a:pt x="245" y="311"/>
                      <a:pt x="250" y="300"/>
                    </a:cubicBezTo>
                    <a:cubicBezTo>
                      <a:pt x="298" y="193"/>
                      <a:pt x="245" y="278"/>
                      <a:pt x="290" y="210"/>
                    </a:cubicBezTo>
                    <a:cubicBezTo>
                      <a:pt x="285" y="176"/>
                      <a:pt x="284" y="107"/>
                      <a:pt x="250" y="80"/>
                    </a:cubicBezTo>
                    <a:cubicBezTo>
                      <a:pt x="233" y="66"/>
                      <a:pt x="209" y="62"/>
                      <a:pt x="190" y="50"/>
                    </a:cubicBezTo>
                    <a:cubicBezTo>
                      <a:pt x="183" y="40"/>
                      <a:pt x="180" y="26"/>
                      <a:pt x="170" y="20"/>
                    </a:cubicBezTo>
                    <a:cubicBezTo>
                      <a:pt x="152" y="9"/>
                      <a:pt x="110" y="0"/>
                      <a:pt x="110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44" name="AutoShape 56"/>
              <p:cNvSpPr>
                <a:spLocks noChangeArrowheads="1"/>
              </p:cNvSpPr>
              <p:nvPr/>
            </p:nvSpPr>
            <p:spPr bwMode="auto">
              <a:xfrm>
                <a:off x="4680" y="9900"/>
                <a:ext cx="2700" cy="72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sz="2000" b="1"/>
                  <a:t>Page attachments as documents and pictures </a:t>
                </a:r>
              </a:p>
            </p:txBody>
          </p:sp>
          <p:sp>
            <p:nvSpPr>
              <p:cNvPr id="140345" name="Line 57"/>
              <p:cNvSpPr>
                <a:spLocks noChangeShapeType="1"/>
              </p:cNvSpPr>
              <p:nvPr/>
            </p:nvSpPr>
            <p:spPr bwMode="auto">
              <a:xfrm>
                <a:off x="3780" y="8820"/>
                <a:ext cx="1080" cy="108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46" name="Freeform 58"/>
              <p:cNvSpPr>
                <a:spLocks/>
              </p:cNvSpPr>
              <p:nvPr/>
            </p:nvSpPr>
            <p:spPr bwMode="auto">
              <a:xfrm>
                <a:off x="3780" y="8460"/>
                <a:ext cx="1080" cy="360"/>
              </a:xfrm>
              <a:custGeom>
                <a:avLst/>
                <a:gdLst/>
                <a:ahLst/>
                <a:cxnLst>
                  <a:cxn ang="0">
                    <a:pos x="40" y="20"/>
                  </a:cxn>
                  <a:cxn ang="0">
                    <a:pos x="20" y="50"/>
                  </a:cxn>
                  <a:cxn ang="0">
                    <a:pos x="0" y="110"/>
                  </a:cxn>
                  <a:cxn ang="0">
                    <a:pos x="130" y="340"/>
                  </a:cxn>
                  <a:cxn ang="0">
                    <a:pos x="230" y="330"/>
                  </a:cxn>
                  <a:cxn ang="0">
                    <a:pos x="250" y="300"/>
                  </a:cxn>
                  <a:cxn ang="0">
                    <a:pos x="290" y="210"/>
                  </a:cxn>
                  <a:cxn ang="0">
                    <a:pos x="250" y="80"/>
                  </a:cxn>
                  <a:cxn ang="0">
                    <a:pos x="190" y="50"/>
                  </a:cxn>
                  <a:cxn ang="0">
                    <a:pos x="170" y="20"/>
                  </a:cxn>
                  <a:cxn ang="0">
                    <a:pos x="110" y="0"/>
                  </a:cxn>
                </a:cxnLst>
                <a:rect l="0" t="0" r="r" b="b"/>
                <a:pathLst>
                  <a:path w="298" h="341">
                    <a:moveTo>
                      <a:pt x="40" y="20"/>
                    </a:moveTo>
                    <a:cubicBezTo>
                      <a:pt x="33" y="30"/>
                      <a:pt x="25" y="39"/>
                      <a:pt x="20" y="50"/>
                    </a:cubicBezTo>
                    <a:cubicBezTo>
                      <a:pt x="11" y="69"/>
                      <a:pt x="0" y="110"/>
                      <a:pt x="0" y="110"/>
                    </a:cubicBezTo>
                    <a:cubicBezTo>
                      <a:pt x="16" y="206"/>
                      <a:pt x="46" y="284"/>
                      <a:pt x="130" y="340"/>
                    </a:cubicBezTo>
                    <a:cubicBezTo>
                      <a:pt x="163" y="337"/>
                      <a:pt x="198" y="341"/>
                      <a:pt x="230" y="330"/>
                    </a:cubicBezTo>
                    <a:cubicBezTo>
                      <a:pt x="241" y="326"/>
                      <a:pt x="245" y="311"/>
                      <a:pt x="250" y="300"/>
                    </a:cubicBezTo>
                    <a:cubicBezTo>
                      <a:pt x="298" y="193"/>
                      <a:pt x="245" y="278"/>
                      <a:pt x="290" y="210"/>
                    </a:cubicBezTo>
                    <a:cubicBezTo>
                      <a:pt x="285" y="176"/>
                      <a:pt x="284" y="107"/>
                      <a:pt x="250" y="80"/>
                    </a:cubicBezTo>
                    <a:cubicBezTo>
                      <a:pt x="233" y="66"/>
                      <a:pt x="209" y="62"/>
                      <a:pt x="190" y="50"/>
                    </a:cubicBezTo>
                    <a:cubicBezTo>
                      <a:pt x="183" y="40"/>
                      <a:pt x="180" y="26"/>
                      <a:pt x="170" y="20"/>
                    </a:cubicBezTo>
                    <a:cubicBezTo>
                      <a:pt x="152" y="9"/>
                      <a:pt x="110" y="0"/>
                      <a:pt x="110" y="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47" name="Line 59"/>
              <p:cNvSpPr>
                <a:spLocks noChangeShapeType="1"/>
              </p:cNvSpPr>
              <p:nvPr/>
            </p:nvSpPr>
            <p:spPr bwMode="auto">
              <a:xfrm>
                <a:off x="4317" y="8820"/>
                <a:ext cx="900" cy="288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348" name="AutoShape 60"/>
              <p:cNvSpPr>
                <a:spLocks noChangeArrowheads="1"/>
              </p:cNvSpPr>
              <p:nvPr/>
            </p:nvSpPr>
            <p:spPr bwMode="auto">
              <a:xfrm>
                <a:off x="5040" y="11703"/>
                <a:ext cx="4320" cy="54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sz="2000" b="1"/>
                  <a:t>Different ways of the content printing</a:t>
                </a:r>
              </a:p>
            </p:txBody>
          </p:sp>
        </p:grpSp>
      </p:grpSp>
      <p:sp>
        <p:nvSpPr>
          <p:cNvPr id="140349" name="Line 61"/>
          <p:cNvSpPr>
            <a:spLocks noChangeShapeType="1"/>
          </p:cNvSpPr>
          <p:nvPr/>
        </p:nvSpPr>
        <p:spPr bwMode="auto">
          <a:xfrm>
            <a:off x="6400800" y="2590800"/>
            <a:ext cx="1219200" cy="2514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Features: </a:t>
            </a:r>
            <a:r>
              <a:rPr lang="en-US" sz="3500" dirty="0"/>
              <a:t>Plain-text editor</a:t>
            </a:r>
            <a:r>
              <a:rPr lang="en-GB" sz="3500" dirty="0"/>
              <a:t> </a:t>
            </a:r>
            <a:endParaRPr lang="en-US" sz="3500" dirty="0"/>
          </a:p>
        </p:txBody>
      </p:sp>
      <p:pic>
        <p:nvPicPr>
          <p:cNvPr id="14131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371600"/>
            <a:ext cx="6705600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Features: </a:t>
            </a:r>
            <a:r>
              <a:rPr lang="en-US" sz="2800" b="0" dirty="0">
                <a:latin typeface="Arial" charset="0"/>
              </a:rPr>
              <a:t>Reach-Text editor (WYSIWYG – “</a:t>
            </a:r>
            <a:r>
              <a:rPr lang="en-US" sz="2800" b="0" dirty="0" err="1">
                <a:latin typeface="Arial" charset="0"/>
              </a:rPr>
              <a:t>vizivig</a:t>
            </a:r>
            <a:r>
              <a:rPr lang="en-US" sz="2800" b="0" dirty="0">
                <a:latin typeface="Arial" charset="0"/>
              </a:rPr>
              <a:t>”)</a:t>
            </a:r>
          </a:p>
        </p:txBody>
      </p:sp>
      <p:pic>
        <p:nvPicPr>
          <p:cNvPr id="19866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2182813"/>
            <a:ext cx="5562600" cy="3859212"/>
          </a:xfrm>
          <a:noFill/>
          <a:ln/>
        </p:spPr>
      </p:pic>
      <p:sp>
        <p:nvSpPr>
          <p:cNvPr id="198662" name="Text Box 6"/>
          <p:cNvSpPr txBox="1">
            <a:spLocks noChangeArrowheads="1"/>
          </p:cNvSpPr>
          <p:nvPr/>
        </p:nvSpPr>
        <p:spPr bwMode="auto">
          <a:xfrm>
            <a:off x="304800" y="1524000"/>
            <a:ext cx="73914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dirty="0"/>
              <a:t>The WYSIWYG editor provides familiar tools for adding formatting, images, links, and multimedia elements to a Wiki page. </a:t>
            </a:r>
          </a:p>
        </p:txBody>
      </p:sp>
      <p:sp>
        <p:nvSpPr>
          <p:cNvPr id="198663" name="Text Box 7"/>
          <p:cNvSpPr txBox="1">
            <a:spLocks noChangeArrowheads="1"/>
          </p:cNvSpPr>
          <p:nvPr/>
        </p:nvSpPr>
        <p:spPr bwMode="auto">
          <a:xfrm>
            <a:off x="304800" y="6096000"/>
            <a:ext cx="4495800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sz="1600"/>
              <a:t>http://www.unf.edu/dept/cirt/bb/teamslx.html</a:t>
            </a:r>
          </a:p>
        </p:txBody>
      </p:sp>
      <p:pic>
        <p:nvPicPr>
          <p:cNvPr id="198664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3390900"/>
            <a:ext cx="4191000" cy="2693988"/>
          </a:xfrm>
          <a:noFill/>
          <a:ln/>
        </p:spPr>
      </p:pic>
      <p:sp>
        <p:nvSpPr>
          <p:cNvPr id="198666" name="Text Box 10"/>
          <p:cNvSpPr txBox="1">
            <a:spLocks noChangeArrowheads="1"/>
          </p:cNvSpPr>
          <p:nvPr/>
        </p:nvSpPr>
        <p:spPr bwMode="auto">
          <a:xfrm>
            <a:off x="4648200" y="6096000"/>
            <a:ext cx="4267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/>
              <a:t>http://developer.yahoo.com/yui/editor/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Problem: </a:t>
            </a:r>
            <a:r>
              <a:rPr lang="en-US" dirty="0" smtClean="0"/>
              <a:t>Semantics</a:t>
            </a:r>
            <a:endParaRPr lang="en-US" dirty="0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8763000" cy="609600"/>
          </a:xfrm>
          <a:noFill/>
          <a:ln/>
        </p:spPr>
        <p:txBody>
          <a:bodyPr/>
          <a:lstStyle/>
          <a:p>
            <a:r>
              <a:rPr lang="en-US" sz="2800">
                <a:solidFill>
                  <a:srgbClr val="CC3300"/>
                </a:solidFill>
              </a:rPr>
              <a:t>Meaning, context and social value</a:t>
            </a:r>
          </a:p>
        </p:txBody>
      </p:sp>
      <p:pic>
        <p:nvPicPr>
          <p:cNvPr id="161796" name="Picture 4" descr="white-canvas-ar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447800" y="2209800"/>
            <a:ext cx="5410200" cy="405765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Tagging: </a:t>
            </a:r>
            <a:r>
              <a:rPr lang="en-US" dirty="0"/>
              <a:t>Wiki </a:t>
            </a:r>
            <a:r>
              <a:rPr lang="en-US" dirty="0" smtClean="0"/>
              <a:t>approach</a:t>
            </a:r>
            <a:endParaRPr lang="en-US" dirty="0"/>
          </a:p>
        </p:txBody>
      </p:sp>
      <p:pic>
        <p:nvPicPr>
          <p:cNvPr id="158733" name="Picture 13" descr="TaggingWindow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85788" y="1371600"/>
            <a:ext cx="7135812" cy="7162800"/>
          </a:xfrm>
          <a:noFill/>
          <a:ln/>
        </p:spPr>
      </p:pic>
      <p:sp>
        <p:nvSpPr>
          <p:cNvPr id="158736" name="Oval 16"/>
          <p:cNvSpPr>
            <a:spLocks noChangeArrowheads="1"/>
          </p:cNvSpPr>
          <p:nvPr/>
        </p:nvSpPr>
        <p:spPr bwMode="auto">
          <a:xfrm>
            <a:off x="4343400" y="1981200"/>
            <a:ext cx="1143000" cy="304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737" name="Oval 17"/>
          <p:cNvSpPr>
            <a:spLocks noChangeArrowheads="1"/>
          </p:cNvSpPr>
          <p:nvPr/>
        </p:nvSpPr>
        <p:spPr bwMode="auto">
          <a:xfrm>
            <a:off x="2667000" y="4191000"/>
            <a:ext cx="2895600" cy="381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Social Tagging: Personal profile Wiki page</a:t>
            </a:r>
            <a:endParaRPr lang="en-US" sz="3500" dirty="0"/>
          </a:p>
        </p:txBody>
      </p:sp>
      <p:pic>
        <p:nvPicPr>
          <p:cNvPr id="151573" name="Picture 21" descr="milorad_userprofile-short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03300" y="1371600"/>
            <a:ext cx="6540500" cy="49530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Social Tagging </a:t>
            </a:r>
            <a:r>
              <a:rPr lang="en-US" sz="3200" dirty="0"/>
              <a:t>: </a:t>
            </a:r>
            <a:r>
              <a:rPr lang="en-US" sz="3200" dirty="0" smtClean="0"/>
              <a:t>Semantic concepts</a:t>
            </a:r>
            <a:endParaRPr lang="en-US" sz="3200" dirty="0"/>
          </a:p>
        </p:txBody>
      </p:sp>
      <p:pic>
        <p:nvPicPr>
          <p:cNvPr id="163848" name="Picture 8" descr="Page-SEEDI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92138" y="1371600"/>
            <a:ext cx="7959725" cy="4953000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Social Tagging: Communication</a:t>
            </a:r>
            <a:endParaRPr lang="en-US" dirty="0"/>
          </a:p>
        </p:txBody>
      </p:sp>
      <p:pic>
        <p:nvPicPr>
          <p:cNvPr id="164869" name="Picture 5" descr="TagCloud-FrontPag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4343400"/>
            <a:ext cx="6310313" cy="1685925"/>
          </a:xfrm>
          <a:noFill/>
          <a:ln/>
        </p:spPr>
      </p:pic>
      <p:pic>
        <p:nvPicPr>
          <p:cNvPr id="164871" name="Picture 7" descr="TagCloud-milora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1676400"/>
            <a:ext cx="6705600" cy="1752600"/>
          </a:xfrm>
          <a:noFill/>
          <a:ln/>
        </p:spPr>
      </p:pic>
      <p:pic>
        <p:nvPicPr>
          <p:cNvPr id="164873" name="Picture 9" descr="TagCloud-4Olj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989763" y="1600200"/>
            <a:ext cx="1546225" cy="4724400"/>
          </a:xfrm>
          <a:noFill/>
          <a:ln/>
        </p:spPr>
      </p:pic>
      <p:sp>
        <p:nvSpPr>
          <p:cNvPr id="164878" name="Text Box 14"/>
          <p:cNvSpPr txBox="1">
            <a:spLocks noChangeArrowheads="1"/>
          </p:cNvSpPr>
          <p:nvPr/>
        </p:nvSpPr>
        <p:spPr bwMode="auto">
          <a:xfrm>
            <a:off x="304800" y="2590800"/>
            <a:ext cx="3921125" cy="4206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400" b="1">
                <a:solidFill>
                  <a:srgbClr val="CC3300"/>
                </a:solidFill>
              </a:rPr>
              <a:t>Personal tags of a single user</a:t>
            </a:r>
          </a:p>
        </p:txBody>
      </p:sp>
      <p:sp>
        <p:nvSpPr>
          <p:cNvPr id="164879" name="Text Box 15"/>
          <p:cNvSpPr txBox="1">
            <a:spLocks noChangeArrowheads="1"/>
          </p:cNvSpPr>
          <p:nvPr/>
        </p:nvSpPr>
        <p:spPr bwMode="auto">
          <a:xfrm>
            <a:off x="2057400" y="3505200"/>
            <a:ext cx="6680200" cy="4206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400" b="1">
                <a:solidFill>
                  <a:srgbClr val="CC3300"/>
                </a:solidFill>
              </a:rPr>
              <a:t>Tag cloud of communication between two users</a:t>
            </a:r>
          </a:p>
        </p:txBody>
      </p:sp>
      <p:sp>
        <p:nvSpPr>
          <p:cNvPr id="164880" name="Text Box 16"/>
          <p:cNvSpPr txBox="1">
            <a:spLocks noChangeArrowheads="1"/>
          </p:cNvSpPr>
          <p:nvPr/>
        </p:nvSpPr>
        <p:spPr bwMode="auto">
          <a:xfrm>
            <a:off x="304800" y="5943600"/>
            <a:ext cx="4724400" cy="4206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400" b="1">
                <a:solidFill>
                  <a:srgbClr val="CC3300"/>
                </a:solidFill>
              </a:rPr>
              <a:t>Shared tag cloud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>
              <a:spcBef>
                <a:spcPct val="70000"/>
              </a:spcBef>
            </a:pPr>
            <a:r>
              <a:rPr lang="en-US" sz="3600" dirty="0" smtClean="0"/>
              <a:t>Leathers of Learning and Teaching</a:t>
            </a:r>
            <a:endParaRPr lang="en-US" sz="4000" dirty="0"/>
          </a:p>
        </p:txBody>
      </p:sp>
      <p:graphicFrame>
        <p:nvGraphicFramePr>
          <p:cNvPr id="207877" name="Object 5"/>
          <p:cNvGraphicFramePr>
            <a:graphicFrameLocks noChangeAspect="1"/>
          </p:cNvGraphicFramePr>
          <p:nvPr>
            <p:ph sz="quarter" idx="1"/>
          </p:nvPr>
        </p:nvGraphicFramePr>
        <p:xfrm>
          <a:off x="317500" y="4572000"/>
          <a:ext cx="5232400" cy="1633538"/>
        </p:xfrm>
        <a:graphic>
          <a:graphicData uri="http://schemas.openxmlformats.org/presentationml/2006/ole">
            <p:oleObj spid="_x0000_s207877" name="Visio" r:id="rId3" imgW="7362063" imgH="2299335" progId="Visio.Drawing.11">
              <p:embed/>
            </p:oleObj>
          </a:graphicData>
        </a:graphic>
      </p:graphicFrame>
      <p:graphicFrame>
        <p:nvGraphicFramePr>
          <p:cNvPr id="207879" name="Object 7"/>
          <p:cNvGraphicFramePr>
            <a:graphicFrameLocks noChangeAspect="1"/>
          </p:cNvGraphicFramePr>
          <p:nvPr>
            <p:ph sz="quarter" idx="2"/>
          </p:nvPr>
        </p:nvGraphicFramePr>
        <p:xfrm>
          <a:off x="1143000" y="3073400"/>
          <a:ext cx="3886200" cy="1670050"/>
        </p:xfrm>
        <a:graphic>
          <a:graphicData uri="http://schemas.openxmlformats.org/presentationml/2006/ole">
            <p:oleObj spid="_x0000_s207879" name="Visio" r:id="rId4" imgW="6264783" imgH="2692527" progId="Visio.Drawing.11">
              <p:embed/>
            </p:oleObj>
          </a:graphicData>
        </a:graphic>
      </p:graphicFrame>
      <p:graphicFrame>
        <p:nvGraphicFramePr>
          <p:cNvPr id="207881" name="Object 9"/>
          <p:cNvGraphicFramePr>
            <a:graphicFrameLocks noChangeAspect="1"/>
          </p:cNvGraphicFramePr>
          <p:nvPr>
            <p:ph sz="quarter" idx="3"/>
          </p:nvPr>
        </p:nvGraphicFramePr>
        <p:xfrm>
          <a:off x="152400" y="1317625"/>
          <a:ext cx="3505200" cy="2209800"/>
        </p:xfrm>
        <a:graphic>
          <a:graphicData uri="http://schemas.openxmlformats.org/presentationml/2006/ole">
            <p:oleObj spid="_x0000_s207881" name="Visio" r:id="rId5" imgW="5281041" imgH="3328797" progId="Visio.Drawing.11">
              <p:embed/>
            </p:oleObj>
          </a:graphicData>
        </a:graphic>
      </p:graphicFrame>
      <p:graphicFrame>
        <p:nvGraphicFramePr>
          <p:cNvPr id="207884" name="Object 12"/>
          <p:cNvGraphicFramePr>
            <a:graphicFrameLocks noChangeAspect="1"/>
          </p:cNvGraphicFramePr>
          <p:nvPr>
            <p:ph sz="quarter" idx="4"/>
          </p:nvPr>
        </p:nvGraphicFramePr>
        <p:xfrm>
          <a:off x="5735638" y="4929188"/>
          <a:ext cx="2967037" cy="1014412"/>
        </p:xfrm>
        <a:graphic>
          <a:graphicData uri="http://schemas.openxmlformats.org/presentationml/2006/ole">
            <p:oleObj spid="_x0000_s207884" name="Visio" r:id="rId6" imgW="3704463" imgH="1266063" progId="Visio.Drawing.11">
              <p:embed/>
            </p:oleObj>
          </a:graphicData>
        </a:graphic>
      </p:graphicFrame>
      <p:graphicFrame>
        <p:nvGraphicFramePr>
          <p:cNvPr id="207886" name="Object 14"/>
          <p:cNvGraphicFramePr>
            <a:graphicFrameLocks noChangeAspect="1"/>
          </p:cNvGraphicFramePr>
          <p:nvPr/>
        </p:nvGraphicFramePr>
        <p:xfrm>
          <a:off x="5181600" y="3124200"/>
          <a:ext cx="4414838" cy="1438275"/>
        </p:xfrm>
        <a:graphic>
          <a:graphicData uri="http://schemas.openxmlformats.org/presentationml/2006/ole">
            <p:oleObj spid="_x0000_s207886" name="Visio" r:id="rId7" imgW="6685407" imgH="2332863" progId="Visio.Drawing.11">
              <p:embed/>
            </p:oleObj>
          </a:graphicData>
        </a:graphic>
      </p:graphicFrame>
      <p:graphicFrame>
        <p:nvGraphicFramePr>
          <p:cNvPr id="207887" name="Object 15"/>
          <p:cNvGraphicFramePr>
            <a:graphicFrameLocks noChangeAspect="1"/>
          </p:cNvGraphicFramePr>
          <p:nvPr/>
        </p:nvGraphicFramePr>
        <p:xfrm>
          <a:off x="4806950" y="1606550"/>
          <a:ext cx="2854325" cy="1103313"/>
        </p:xfrm>
        <a:graphic>
          <a:graphicData uri="http://schemas.openxmlformats.org/presentationml/2006/ole">
            <p:oleObj spid="_x0000_s207887" name="Visio" r:id="rId8" imgW="3521583" imgH="1266063" progId="Visio.Drawing.11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7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7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7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7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7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Social Tagging: </a:t>
            </a:r>
            <a:r>
              <a:rPr lang="en-US" sz="3500" b="0" dirty="0" smtClean="0"/>
              <a:t>“</a:t>
            </a:r>
            <a:r>
              <a:rPr lang="en-US" sz="3500" b="0" dirty="0"/>
              <a:t>File”</a:t>
            </a:r>
            <a:r>
              <a:rPr lang="en-US" sz="3500" dirty="0"/>
              <a:t> </a:t>
            </a:r>
            <a:r>
              <a:rPr lang="en-US" sz="3500" dirty="0" smtClean="0"/>
              <a:t>concept as a wiki page</a:t>
            </a:r>
            <a:endParaRPr lang="en-US" sz="3500" dirty="0"/>
          </a:p>
        </p:txBody>
      </p:sp>
      <p:pic>
        <p:nvPicPr>
          <p:cNvPr id="162821" name="Picture 5" descr="Page-Lokalizacija-Fil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1488" y="1371600"/>
            <a:ext cx="8201025" cy="4953000"/>
          </a:xfrm>
          <a:noFill/>
          <a:ln/>
        </p:spPr>
      </p:pic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6324600" y="54102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CC3300"/>
                </a:solidFill>
              </a:rPr>
              <a:t>End-user’s comments</a:t>
            </a:r>
          </a:p>
        </p:txBody>
      </p:sp>
      <p:sp>
        <p:nvSpPr>
          <p:cNvPr id="162824" name="Text Box 8"/>
          <p:cNvSpPr txBox="1">
            <a:spLocks noChangeArrowheads="1"/>
          </p:cNvSpPr>
          <p:nvPr/>
        </p:nvSpPr>
        <p:spPr bwMode="auto">
          <a:xfrm>
            <a:off x="6324600" y="3657600"/>
            <a:ext cx="2819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CC3300"/>
                </a:solidFill>
              </a:rPr>
              <a:t>Visual representation of the concept</a:t>
            </a:r>
          </a:p>
        </p:txBody>
      </p:sp>
      <p:sp>
        <p:nvSpPr>
          <p:cNvPr id="162825" name="Text Box 9"/>
          <p:cNvSpPr txBox="1">
            <a:spLocks noChangeArrowheads="1"/>
          </p:cNvSpPr>
          <p:nvPr/>
        </p:nvSpPr>
        <p:spPr bwMode="auto">
          <a:xfrm>
            <a:off x="5943600" y="2438400"/>
            <a:ext cx="2819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CC3300"/>
                </a:solidFill>
              </a:rPr>
              <a:t>Tagging: Semantic links between concepts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Applications: </a:t>
            </a:r>
            <a:r>
              <a:rPr lang="en-US" dirty="0"/>
              <a:t>Wiki Mashups</a:t>
            </a:r>
          </a:p>
        </p:txBody>
      </p:sp>
      <p:sp>
        <p:nvSpPr>
          <p:cNvPr id="179203" name="Rectangle 3"/>
          <p:cNvSpPr>
            <a:spLocks noChangeArrowheads="1"/>
          </p:cNvSpPr>
          <p:nvPr/>
        </p:nvSpPr>
        <p:spPr bwMode="auto">
          <a:xfrm>
            <a:off x="228600" y="1447800"/>
            <a:ext cx="7543800" cy="685800"/>
          </a:xfrm>
          <a:prstGeom prst="rect">
            <a:avLst/>
          </a:prstGeom>
          <a:solidFill>
            <a:srgbClr val="F4F4F4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US" sz="2800" b="1">
                <a:solidFill>
                  <a:schemeClr val="tx2"/>
                </a:solidFill>
                <a:latin typeface="Arial" charset="0"/>
              </a:rPr>
              <a:t>The Bioinformatics demo</a:t>
            </a:r>
          </a:p>
        </p:txBody>
      </p:sp>
      <p:pic>
        <p:nvPicPr>
          <p:cNvPr id="179206" name="ffidb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2012950"/>
            <a:ext cx="8839200" cy="4235450"/>
          </a:xfrm>
          <a:ln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9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20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920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experience: </a:t>
            </a:r>
            <a:r>
              <a:rPr lang="sr-Latn-CS" dirty="0"/>
              <a:t>4 </a:t>
            </a:r>
            <a:r>
              <a:rPr lang="en-US" dirty="0" smtClean="0"/>
              <a:t>years</a:t>
            </a:r>
            <a:endParaRPr lang="en-US" dirty="0"/>
          </a:p>
        </p:txBody>
      </p:sp>
      <p:graphicFrame>
        <p:nvGraphicFramePr>
          <p:cNvPr id="202182" name="Group 454"/>
          <p:cNvGraphicFramePr>
            <a:graphicFrameLocks noGrp="1"/>
          </p:cNvGraphicFramePr>
          <p:nvPr>
            <p:ph idx="1"/>
          </p:nvPr>
        </p:nvGraphicFramePr>
        <p:xfrm>
          <a:off x="152400" y="1371600"/>
          <a:ext cx="7696200" cy="3279776"/>
        </p:xfrm>
        <a:graphic>
          <a:graphicData uri="http://schemas.openxmlformats.org/drawingml/2006/table">
            <a:tbl>
              <a:tblPr/>
              <a:tblGrid>
                <a:gridCol w="995363"/>
                <a:gridCol w="2281237"/>
                <a:gridCol w="1295400"/>
                <a:gridCol w="1384300"/>
                <a:gridCol w="1739900"/>
              </a:tblGrid>
              <a:tr h="392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Year</a:t>
                      </a:r>
                      <a:endParaRPr kumimoji="0" lang="sr-Latn-C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# Registered users</a:t>
                      </a:r>
                      <a:endParaRPr kumimoji="0" lang="sr-Latn-C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# pages</a:t>
                      </a:r>
                      <a:endParaRPr kumimoji="0" lang="sr-Latn-C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# reads</a:t>
                      </a:r>
                      <a:endParaRPr kumimoji="0" lang="sr-Latn-C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# edits</a:t>
                      </a:r>
                      <a:endParaRPr kumimoji="0" lang="sr-Latn-C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2005</a:t>
                      </a:r>
                      <a:endParaRPr kumimoji="0" lang="sr-Latn-C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3645</a:t>
                      </a:r>
                      <a:endParaRPr kumimoji="0" lang="sr-Latn-C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613</a:t>
                      </a:r>
                      <a:endParaRPr kumimoji="0" lang="sr-Latn-C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2006</a:t>
                      </a:r>
                      <a:endParaRPr kumimoji="0" lang="sr-Latn-C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kumimoji="0" 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kumimoji="0" 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27352</a:t>
                      </a:r>
                      <a:endParaRPr kumimoji="0" lang="sr-Latn-C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2287</a:t>
                      </a:r>
                      <a:endParaRPr kumimoji="0" lang="sr-Latn-C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2007</a:t>
                      </a:r>
                      <a:endParaRPr kumimoji="0" lang="sr-Latn-C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endParaRPr kumimoji="0" 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728</a:t>
                      </a:r>
                      <a:endParaRPr kumimoji="0" 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70911</a:t>
                      </a:r>
                      <a:endParaRPr kumimoji="0" lang="sr-Latn-C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8477</a:t>
                      </a:r>
                      <a:endParaRPr kumimoji="0" lang="sr-Latn-C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5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2008</a:t>
                      </a:r>
                      <a:endParaRPr kumimoji="0" lang="sr-Latn-C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212</a:t>
                      </a:r>
                      <a:endParaRPr kumimoji="0" 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1137</a:t>
                      </a:r>
                      <a:endParaRPr kumimoji="0" lang="pl-PL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104094</a:t>
                      </a:r>
                      <a:endParaRPr kumimoji="0" lang="sr-Latn-C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6473</a:t>
                      </a:r>
                      <a:endParaRPr kumimoji="0" lang="sr-Latn-C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2009</a:t>
                      </a:r>
                      <a:endParaRPr kumimoji="0" lang="sr-Latn-C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574</a:t>
                      </a:r>
                      <a:endParaRPr kumimoji="0" lang="sv-SE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2214</a:t>
                      </a:r>
                      <a:endParaRPr kumimoji="0" lang="sv-SE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rgbClr val="4D4D4D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sr-Latn-C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>
                          <a:srgbClr val="4D4D4D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sr-Latn-C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graphicFrame>
        <p:nvGraphicFramePr>
          <p:cNvPr id="228360" name="Object 8"/>
          <p:cNvGraphicFramePr>
            <a:graphicFrameLocks noChangeAspect="1"/>
          </p:cNvGraphicFramePr>
          <p:nvPr>
            <p:ph idx="1"/>
          </p:nvPr>
        </p:nvGraphicFramePr>
        <p:xfrm>
          <a:off x="1447800" y="1189038"/>
          <a:ext cx="6629400" cy="5203825"/>
        </p:xfrm>
        <a:graphic>
          <a:graphicData uri="http://schemas.openxmlformats.org/presentationml/2006/ole">
            <p:oleObj spid="_x0000_s228360" name="Image" r:id="rId3" imgW="11961905" imgH="9390476" progId="Photoshop.Image.9">
              <p:embed/>
            </p:oleObj>
          </a:graphicData>
        </a:graphic>
      </p:graphicFrame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Our experience: </a:t>
            </a:r>
            <a:r>
              <a:rPr lang="sr-Latn-CS" sz="3500" dirty="0"/>
              <a:t>8 </a:t>
            </a:r>
            <a:r>
              <a:rPr lang="en-US" sz="3500" dirty="0" smtClean="0"/>
              <a:t>courses</a:t>
            </a:r>
            <a:r>
              <a:rPr lang="sr-Latn-CS" sz="3500" dirty="0" smtClean="0"/>
              <a:t>,</a:t>
            </a:r>
            <a:r>
              <a:rPr lang="en-US" sz="3500" dirty="0" smtClean="0"/>
              <a:t/>
            </a:r>
            <a:br>
              <a:rPr lang="en-US" sz="3500" dirty="0" smtClean="0"/>
            </a:br>
            <a:r>
              <a:rPr lang="en-US" sz="3500" dirty="0" smtClean="0"/>
              <a:t>&gt; </a:t>
            </a:r>
            <a:r>
              <a:rPr lang="en-US" sz="3500" dirty="0"/>
              <a:t>2000 </a:t>
            </a:r>
            <a:r>
              <a:rPr lang="sr-Latn-CS" sz="3500" dirty="0" smtClean="0"/>
              <a:t>studen</a:t>
            </a:r>
            <a:r>
              <a:rPr lang="en-US" sz="3500" dirty="0" err="1" smtClean="0"/>
              <a:t>ts</a:t>
            </a:r>
            <a:endParaRPr lang="en-US" sz="35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Our experience:</a:t>
            </a:r>
            <a:r>
              <a:rPr lang="sr-Latn-CS" sz="3200" dirty="0"/>
              <a:t/>
            </a:r>
            <a:br>
              <a:rPr lang="sr-Latn-CS" sz="3200" dirty="0"/>
            </a:br>
            <a:r>
              <a:rPr lang="en-US" sz="3200" dirty="0" smtClean="0"/>
              <a:t>Course </a:t>
            </a:r>
            <a:r>
              <a:rPr lang="sr-Latn-CS" sz="3200" dirty="0" smtClean="0"/>
              <a:t> </a:t>
            </a:r>
            <a:r>
              <a:rPr lang="en-US" sz="3200" dirty="0" smtClean="0"/>
              <a:t>“</a:t>
            </a:r>
            <a:r>
              <a:rPr lang="sr-Latn-CS" sz="3200" dirty="0" smtClean="0"/>
              <a:t>Semanti</a:t>
            </a:r>
            <a:r>
              <a:rPr lang="en-US" sz="3200" dirty="0" smtClean="0"/>
              <a:t>c</a:t>
            </a:r>
            <a:r>
              <a:rPr lang="sr-Latn-CS" sz="3200" dirty="0" smtClean="0"/>
              <a:t> Web</a:t>
            </a:r>
            <a:r>
              <a:rPr lang="en-US" sz="3200" dirty="0" smtClean="0"/>
              <a:t>”</a:t>
            </a:r>
            <a:r>
              <a:rPr lang="en-US" sz="3500" dirty="0" smtClean="0"/>
              <a:t> </a:t>
            </a:r>
            <a:endParaRPr lang="en-US" sz="3500" dirty="0"/>
          </a:p>
        </p:txBody>
      </p:sp>
      <p:sp>
        <p:nvSpPr>
          <p:cNvPr id="229383" name="Text Box 7"/>
          <p:cNvSpPr txBox="1">
            <a:spLocks noChangeArrowheads="1"/>
          </p:cNvSpPr>
          <p:nvPr/>
        </p:nvSpPr>
        <p:spPr bwMode="auto">
          <a:xfrm>
            <a:off x="0" y="1371600"/>
            <a:ext cx="7772400" cy="465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itchFamily="2" charset="2"/>
              <a:buNone/>
            </a:pPr>
            <a:r>
              <a:rPr lang="sr-Latn-CS" sz="2800" b="1" dirty="0">
                <a:solidFill>
                  <a:srgbClr val="CC0000"/>
                </a:solidFill>
              </a:rPr>
              <a:t>	</a:t>
            </a:r>
            <a:r>
              <a:rPr lang="en-US" sz="2800" b="1" dirty="0" smtClean="0">
                <a:solidFill>
                  <a:srgbClr val="CC0000"/>
                </a:solidFill>
              </a:rPr>
              <a:t>Ontology based automatic Multiple Choice Questions Test </a:t>
            </a:r>
            <a:r>
              <a:rPr lang="sr-Latn-CS" sz="2800" b="1" dirty="0" smtClean="0">
                <a:solidFill>
                  <a:srgbClr val="CC0000"/>
                </a:solidFill>
              </a:rPr>
              <a:t>Generator</a:t>
            </a:r>
            <a:endParaRPr lang="sr-Latn-CS" sz="2800" b="1" dirty="0">
              <a:solidFill>
                <a:srgbClr val="CC0000"/>
              </a:solidFill>
            </a:endParaRPr>
          </a:p>
          <a:p>
            <a:pPr marL="342900" indent="-342900">
              <a:spcBef>
                <a:spcPct val="50000"/>
              </a:spcBef>
              <a:buFont typeface="Wingdings" pitchFamily="2" charset="2"/>
              <a:buNone/>
            </a:pPr>
            <a:r>
              <a:rPr lang="sr-Latn-CS" sz="2800" b="1" dirty="0"/>
              <a:t>	</a:t>
            </a:r>
            <a:r>
              <a:rPr lang="sr-Latn-CS" sz="2800" b="1" dirty="0" smtClean="0"/>
              <a:t>Agil</a:t>
            </a:r>
            <a:r>
              <a:rPr lang="en-US" sz="2800" b="1" dirty="0" smtClean="0"/>
              <a:t>e</a:t>
            </a:r>
            <a:r>
              <a:rPr lang="sr-Latn-CS" sz="2800" b="1" dirty="0" smtClean="0"/>
              <a:t> </a:t>
            </a:r>
            <a:r>
              <a:rPr lang="en-US" sz="2800" b="1" dirty="0" smtClean="0"/>
              <a:t>methodology for software development</a:t>
            </a:r>
            <a:endParaRPr lang="sr-Latn-CS" sz="2800" b="1" dirty="0"/>
          </a:p>
          <a:p>
            <a:pPr marL="342900" indent="-342900">
              <a:spcBef>
                <a:spcPct val="50000"/>
              </a:spcBef>
              <a:buFont typeface="Wingdings" pitchFamily="2" charset="2"/>
              <a:buNone/>
            </a:pPr>
            <a:r>
              <a:rPr lang="sr-Latn-CS" sz="2800" b="1" dirty="0"/>
              <a:t>	</a:t>
            </a:r>
            <a:r>
              <a:rPr lang="en-US" sz="2800" b="1" dirty="0" smtClean="0"/>
              <a:t>Group of 12 students</a:t>
            </a:r>
            <a:endParaRPr lang="sr-Latn-CS" sz="2800" b="1" dirty="0"/>
          </a:p>
          <a:p>
            <a:pPr marL="342900" indent="-342900">
              <a:spcBef>
                <a:spcPct val="50000"/>
              </a:spcBef>
              <a:buFont typeface="Wingdings" pitchFamily="2" charset="2"/>
              <a:buNone/>
            </a:pPr>
            <a:r>
              <a:rPr lang="sr-Latn-CS" sz="2800" b="1" dirty="0"/>
              <a:t>	InfosysWiki </a:t>
            </a:r>
            <a:r>
              <a:rPr lang="en-US" sz="2800" b="1" dirty="0" smtClean="0"/>
              <a:t>intensively used during the course</a:t>
            </a:r>
            <a:endParaRPr lang="sr-Latn-CS" sz="2800" b="1" dirty="0"/>
          </a:p>
          <a:p>
            <a:pPr marL="342900" indent="-342900">
              <a:spcBef>
                <a:spcPct val="50000"/>
              </a:spcBef>
              <a:buFont typeface="Wingdings" pitchFamily="2" charset="2"/>
              <a:buNone/>
            </a:pPr>
            <a:r>
              <a:rPr lang="sr-Latn-CS" sz="2800" b="1" dirty="0"/>
              <a:t>	</a:t>
            </a:r>
            <a:r>
              <a:rPr lang="en-US" sz="2800" b="1" dirty="0" smtClean="0"/>
              <a:t>Every student gave 15-minutes talk in front of other students</a:t>
            </a:r>
            <a:endParaRPr lang="sr-Latn-CS" sz="2800" b="1" dirty="0"/>
          </a:p>
          <a:p>
            <a:pPr marL="342900" indent="-342900">
              <a:spcBef>
                <a:spcPct val="50000"/>
              </a:spcBef>
              <a:buFont typeface="Wingdings" pitchFamily="2" charset="2"/>
              <a:buNone/>
            </a:pPr>
            <a:r>
              <a:rPr lang="sr-Latn-CS" sz="2800" b="1" dirty="0"/>
              <a:t>	</a:t>
            </a:r>
            <a:r>
              <a:rPr lang="en-US" sz="2800" b="1" dirty="0" smtClean="0"/>
              <a:t>All materials, documents, code, news available immediately at </a:t>
            </a:r>
            <a:r>
              <a:rPr lang="sr-Latn-CS" sz="2800" b="1" dirty="0" smtClean="0"/>
              <a:t>InfosysWiki</a:t>
            </a:r>
            <a:endParaRPr lang="sr-Latn-CS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Content Placeholder 5" descr="SeMCQwikip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3950257" cy="6857999"/>
          </a:xfr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46" name="Title 1"/>
          <p:cNvSpPr txBox="1">
            <a:spLocks/>
          </p:cNvSpPr>
          <p:nvPr/>
        </p:nvSpPr>
        <p:spPr bwMode="auto">
          <a:xfrm>
            <a:off x="4191000" y="152400"/>
            <a:ext cx="4953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A057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SeMCQ wiki page</a:t>
            </a: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A057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A057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A0575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3"/>
              </a:rPr>
              <a:t>http://infosys3.elfak.ni.ac.yu/nastava/Wiki.jsp?page=SemantickiWebKurs</a:t>
            </a:r>
            <a:endParaRPr kumimoji="0" lang="en-US" sz="1600" b="1" i="1" u="none" strike="noStrike" kern="0" cap="none" spc="0" normalizeH="0" baseline="0" noProof="0" dirty="0">
              <a:ln>
                <a:noFill/>
              </a:ln>
              <a:solidFill>
                <a:srgbClr val="0A057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8" name="Rounded Rectangular Callout 47"/>
          <p:cNvSpPr/>
          <p:nvPr/>
        </p:nvSpPr>
        <p:spPr>
          <a:xfrm rot="10800000" flipV="1">
            <a:off x="4419600" y="1447801"/>
            <a:ext cx="3537736" cy="685801"/>
          </a:xfrm>
          <a:prstGeom prst="wedgeRoundRectCallout">
            <a:avLst>
              <a:gd name="adj1" fmla="val 133101"/>
              <a:gd name="adj2" fmla="val -118585"/>
              <a:gd name="adj3" fmla="val 16667"/>
            </a:avLst>
          </a:prstGeom>
          <a:gradFill>
            <a:gsLst>
              <a:gs pos="58000">
                <a:schemeClr val="accent1">
                  <a:tint val="66000"/>
                  <a:satMod val="160000"/>
                  <a:alpha val="2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YouTube Video “in plain English” intro developed by students 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9" name="Rounded Rectangular Callout 48"/>
          <p:cNvSpPr/>
          <p:nvPr/>
        </p:nvSpPr>
        <p:spPr>
          <a:xfrm rot="10800000" flipV="1">
            <a:off x="4495800" y="2397878"/>
            <a:ext cx="3537736" cy="878722"/>
          </a:xfrm>
          <a:prstGeom prst="wedgeRoundRectCallout">
            <a:avLst>
              <a:gd name="adj1" fmla="val 138043"/>
              <a:gd name="adj2" fmla="val -80786"/>
              <a:gd name="adj3" fmla="val 16667"/>
            </a:avLst>
          </a:prstGeom>
          <a:gradFill>
            <a:gsLst>
              <a:gs pos="58000">
                <a:schemeClr val="accent1">
                  <a:tint val="66000"/>
                  <a:satMod val="160000"/>
                  <a:alpha val="2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Image show from the Protégé Conference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0" name="Rounded Rectangular Callout 49"/>
          <p:cNvSpPr/>
          <p:nvPr/>
        </p:nvSpPr>
        <p:spPr>
          <a:xfrm rot="10800000" flipV="1">
            <a:off x="4419600" y="3505200"/>
            <a:ext cx="3537736" cy="878722"/>
          </a:xfrm>
          <a:prstGeom prst="wedgeRoundRectCallout">
            <a:avLst>
              <a:gd name="adj1" fmla="val 132602"/>
              <a:gd name="adj2" fmla="val -97217"/>
              <a:gd name="adj3" fmla="val 16667"/>
            </a:avLst>
          </a:prstGeom>
          <a:gradFill>
            <a:gsLst>
              <a:gs pos="58000">
                <a:schemeClr val="accent1">
                  <a:tint val="66000"/>
                  <a:satMod val="160000"/>
                  <a:alpha val="2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Simple download and install instructions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1" name="Rounded Rectangular Callout 50"/>
          <p:cNvSpPr/>
          <p:nvPr/>
        </p:nvSpPr>
        <p:spPr>
          <a:xfrm rot="10800000" flipV="1">
            <a:off x="4419600" y="4607677"/>
            <a:ext cx="3537736" cy="878722"/>
          </a:xfrm>
          <a:prstGeom prst="wedgeRoundRectCallout">
            <a:avLst>
              <a:gd name="adj1" fmla="val 110538"/>
              <a:gd name="adj2" fmla="val 51024"/>
              <a:gd name="adj3" fmla="val 16667"/>
            </a:avLst>
          </a:prstGeom>
          <a:gradFill>
            <a:gsLst>
              <a:gs pos="58000">
                <a:schemeClr val="accent1">
                  <a:tint val="66000"/>
                  <a:satMod val="160000"/>
                  <a:alpha val="2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Embedded SeMCQ–specific tag cloud from www.tagleen.com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2" name="Rounded Rectangular Callout 51"/>
          <p:cNvSpPr/>
          <p:nvPr/>
        </p:nvSpPr>
        <p:spPr>
          <a:xfrm rot="10800000" flipV="1">
            <a:off x="4419600" y="5674476"/>
            <a:ext cx="3537736" cy="650123"/>
          </a:xfrm>
          <a:prstGeom prst="wedgeRoundRectCallout">
            <a:avLst>
              <a:gd name="adj1" fmla="val 88772"/>
              <a:gd name="adj2" fmla="val 77807"/>
              <a:gd name="adj3" fmla="val 16667"/>
            </a:avLst>
          </a:prstGeom>
          <a:gradFill>
            <a:gsLst>
              <a:gs pos="58000">
                <a:schemeClr val="accent1">
                  <a:tint val="66000"/>
                  <a:satMod val="160000"/>
                  <a:alpha val="2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Wiki discussion &amp; comments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447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152400" y="990600"/>
            <a:ext cx="701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4000" dirty="0" smtClean="0">
                <a:solidFill>
                  <a:srgbClr val="CC0000"/>
                </a:solidFill>
              </a:rPr>
              <a:t>Participative Web: </a:t>
            </a:r>
            <a:br>
              <a:rPr lang="en-US" sz="4000" dirty="0" smtClean="0">
                <a:solidFill>
                  <a:srgbClr val="CC0000"/>
                </a:solidFill>
              </a:rPr>
            </a:br>
            <a:r>
              <a:rPr lang="en-US" sz="4000" dirty="0" smtClean="0">
                <a:solidFill>
                  <a:srgbClr val="CC0000"/>
                </a:solidFill>
              </a:rPr>
              <a:t>Learning, Semantics, Wiki, Social Tagging, Information Systems, Teaching</a:t>
            </a:r>
            <a:r>
              <a:rPr lang="en-US" sz="4000" dirty="0" smtClean="0"/>
              <a:t> </a:t>
            </a:r>
            <a:endParaRPr lang="en-US" sz="4000" b="1" i="1" dirty="0">
              <a:solidFill>
                <a:srgbClr val="CC0000"/>
              </a:solidFill>
              <a:latin typeface="Monotype Corsiva" pitchFamily="66" charset="0"/>
            </a:endParaRP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304800" y="3352800"/>
            <a:ext cx="7162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ts val="6000"/>
              </a:spcBef>
              <a:buClr>
                <a:srgbClr val="4D4D4D"/>
              </a:buClr>
              <a:buFont typeface="Wingdings" pitchFamily="2" charset="2"/>
              <a:buNone/>
            </a:pPr>
            <a:r>
              <a:rPr lang="en-US" sz="3600" dirty="0" smtClean="0">
                <a:solidFill>
                  <a:schemeClr val="tx2"/>
                </a:solidFill>
                <a:latin typeface="Arial" charset="0"/>
              </a:rPr>
              <a:t>Thanks for your attention!</a:t>
            </a:r>
            <a:endParaRPr lang="en-US" sz="3600" dirty="0">
              <a:solidFill>
                <a:schemeClr val="tx2"/>
              </a:solidFill>
              <a:latin typeface="Arial" charset="0"/>
            </a:endParaRPr>
          </a:p>
          <a:p>
            <a:pPr algn="ctr">
              <a:spcBef>
                <a:spcPct val="25000"/>
              </a:spcBef>
              <a:buClr>
                <a:srgbClr val="4D4D4D"/>
              </a:buClr>
              <a:buFont typeface="Wingdings" pitchFamily="2" charset="2"/>
              <a:buNone/>
            </a:pPr>
            <a:r>
              <a:rPr lang="en-US" sz="3600" dirty="0" smtClean="0">
                <a:solidFill>
                  <a:schemeClr val="tx2"/>
                </a:solidFill>
                <a:latin typeface="Arial" charset="0"/>
              </a:rPr>
              <a:t>QUESTIONS?</a:t>
            </a:r>
            <a:endParaRPr lang="en-US" sz="3600" dirty="0">
              <a:solidFill>
                <a:schemeClr val="tx2"/>
              </a:solidFill>
              <a:latin typeface="Arial" charset="0"/>
            </a:endParaRPr>
          </a:p>
          <a:p>
            <a:pPr algn="ctr">
              <a:spcBef>
                <a:spcPct val="100000"/>
              </a:spcBef>
              <a:buClr>
                <a:srgbClr val="4D4D4D"/>
              </a:buClr>
              <a:buFont typeface="Wingdings" pitchFamily="2" charset="2"/>
              <a:buNone/>
            </a:pPr>
            <a:r>
              <a:rPr lang="en-US" sz="3000" dirty="0">
                <a:solidFill>
                  <a:schemeClr val="tx2"/>
                </a:solidFill>
                <a:latin typeface="Arial" charset="0"/>
                <a:hlinkClick r:id="rId2"/>
              </a:rPr>
              <a:t>mbtosic@yahoo.com</a:t>
            </a:r>
            <a:r>
              <a:rPr lang="en-US" sz="3000" dirty="0">
                <a:solidFill>
                  <a:schemeClr val="tx2"/>
                </a:solidFill>
                <a:latin typeface="Arial" charset="0"/>
              </a:rPr>
              <a:t/>
            </a:r>
            <a:br>
              <a:rPr lang="en-US" sz="3000" dirty="0">
                <a:solidFill>
                  <a:schemeClr val="tx2"/>
                </a:solidFill>
                <a:latin typeface="Arial" charset="0"/>
              </a:rPr>
            </a:br>
            <a:r>
              <a:rPr lang="en-US" sz="3000" dirty="0">
                <a:solidFill>
                  <a:schemeClr val="tx2"/>
                </a:solidFill>
                <a:latin typeface="Arial" charset="0"/>
              </a:rPr>
              <a:t>http://infosys1.elfak.ni.ac.yu</a:t>
            </a:r>
          </a:p>
        </p:txBody>
      </p: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6973888" y="1447800"/>
            <a:ext cx="1712912" cy="1600200"/>
            <a:chOff x="4656" y="96"/>
            <a:chExt cx="768" cy="630"/>
          </a:xfrm>
        </p:grpSpPr>
        <p:pic>
          <p:nvPicPr>
            <p:cNvPr id="46103" name="Picture 23" descr="znak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00" y="96"/>
              <a:ext cx="496" cy="528"/>
            </a:xfrm>
            <a:prstGeom prst="rect">
              <a:avLst/>
            </a:prstGeom>
            <a:noFill/>
          </p:spPr>
        </p:pic>
        <p:sp>
          <p:nvSpPr>
            <p:cNvPr id="46104" name="WordArt 24"/>
            <p:cNvSpPr>
              <a:spLocks noChangeArrowheads="1" noChangeShapeType="1" noTextEdit="1"/>
            </p:cNvSpPr>
            <p:nvPr/>
          </p:nvSpPr>
          <p:spPr bwMode="auto">
            <a:xfrm>
              <a:off x="4656" y="96"/>
              <a:ext cx="768" cy="630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1341427"/>
                </a:avLst>
              </a:prstTxWarp>
            </a:bodyPr>
            <a:lstStyle/>
            <a:p>
              <a:pPr algn="ctr"/>
              <a:r>
                <a:rPr lang="en-US" sz="6000" b="1" kern="10">
                  <a:ln w="9525">
                    <a:noFill/>
                    <a:round/>
                    <a:headEnd/>
                    <a:tailEnd/>
                  </a:ln>
                  <a:solidFill>
                    <a:srgbClr val="777777"/>
                  </a:solidFill>
                  <a:latin typeface="Monotype Corsiva"/>
                </a:rPr>
                <a:t>Faculty of Electronic Engineering</a:t>
              </a:r>
            </a:p>
          </p:txBody>
        </p:sp>
      </p:grpSp>
      <p:sp>
        <p:nvSpPr>
          <p:cNvPr id="46105" name="Rectangle 25"/>
          <p:cNvSpPr>
            <a:spLocks noChangeArrowheads="1"/>
          </p:cNvSpPr>
          <p:nvPr/>
        </p:nvSpPr>
        <p:spPr bwMode="auto">
          <a:xfrm>
            <a:off x="6477000" y="2590800"/>
            <a:ext cx="2819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solidFill>
                  <a:srgbClr val="800000"/>
                </a:solidFill>
                <a:latin typeface="Monotype Corsiva" pitchFamily="66" charset="0"/>
              </a:rPr>
              <a:t>Department of Computer Science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solidFill>
                  <a:srgbClr val="800000"/>
                </a:solidFill>
                <a:latin typeface="Monotype Corsiva" pitchFamily="66" charset="0"/>
              </a:rPr>
              <a:t>Intelligent Information Systems Lab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Learning</a:t>
            </a:r>
            <a:r>
              <a:rPr lang="sr-Latn-CS" sz="4000" dirty="0" smtClean="0"/>
              <a:t>: </a:t>
            </a:r>
            <a:r>
              <a:rPr lang="en-US" sz="4000" dirty="0" smtClean="0"/>
              <a:t>a new reality</a:t>
            </a:r>
            <a:endParaRPr lang="en-US" dirty="0"/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152400" y="13716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US" sz="2400" b="1" dirty="0" smtClean="0">
                <a:solidFill>
                  <a:srgbClr val="CC0000"/>
                </a:solidFill>
                <a:latin typeface="Arial" charset="0"/>
              </a:rPr>
              <a:t>Very short “half time” of new knowledge</a:t>
            </a:r>
            <a:endParaRPr lang="sr-Latn-CS" sz="2400" b="1" dirty="0">
              <a:solidFill>
                <a:srgbClr val="CC0000"/>
              </a:solidFill>
              <a:latin typeface="Arial" charset="0"/>
            </a:endParaRPr>
          </a:p>
          <a:p>
            <a:pPr marL="692150" lvl="1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Char char="v"/>
            </a:pPr>
            <a:r>
              <a:rPr lang="en-US" sz="2000" dirty="0" smtClean="0"/>
              <a:t>Acquiring new knowledge and skills must be: frequent, quick, and intensive</a:t>
            </a:r>
            <a:endParaRPr lang="en-GB" sz="2000" dirty="0"/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US" sz="2400" b="1" dirty="0" smtClean="0">
                <a:solidFill>
                  <a:srgbClr val="CC0000"/>
                </a:solidFill>
                <a:latin typeface="Arial" charset="0"/>
              </a:rPr>
              <a:t>Exponential increase in complexity of problems that are worth to address</a:t>
            </a:r>
            <a:endParaRPr lang="sr-Latn-CS" sz="2400" b="1" dirty="0">
              <a:solidFill>
                <a:srgbClr val="CC0000"/>
              </a:solidFill>
              <a:latin typeface="Arial" charset="0"/>
            </a:endParaRPr>
          </a:p>
          <a:p>
            <a:pPr marL="692150" lvl="1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Char char="v"/>
            </a:pPr>
            <a:r>
              <a:rPr lang="en-US" sz="2000" dirty="0" smtClean="0"/>
              <a:t>Only solutions to new and hard problems have value generating potential – repeating known solutions generates almost 0 value</a:t>
            </a:r>
            <a:endParaRPr lang="sr-Latn-CS" sz="2000" dirty="0"/>
          </a:p>
          <a:p>
            <a:pPr marL="692150" lvl="1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Char char="v"/>
            </a:pPr>
            <a:r>
              <a:rPr lang="en-US" sz="2000" dirty="0" smtClean="0"/>
              <a:t>Team work</a:t>
            </a:r>
            <a:r>
              <a:rPr lang="sr-Latn-CS" sz="2000" dirty="0" smtClean="0"/>
              <a:t> </a:t>
            </a:r>
            <a:r>
              <a:rPr lang="sr-Latn-CS" sz="2000" dirty="0"/>
              <a:t>– </a:t>
            </a:r>
            <a:r>
              <a:rPr lang="en-US" sz="2000" dirty="0" smtClean="0"/>
              <a:t>necessary precondition</a:t>
            </a:r>
            <a:endParaRPr lang="en-GB" sz="2000" dirty="0"/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US" sz="2400" b="1" dirty="0" smtClean="0">
                <a:solidFill>
                  <a:srgbClr val="CC0000"/>
                </a:solidFill>
                <a:latin typeface="Arial" charset="0"/>
              </a:rPr>
              <a:t>Shorter time available for the problem solving</a:t>
            </a:r>
            <a:endParaRPr lang="sr-Latn-CS" sz="2400" b="1" dirty="0">
              <a:solidFill>
                <a:srgbClr val="CC0000"/>
              </a:solidFill>
              <a:latin typeface="Arial" charset="0"/>
            </a:endParaRPr>
          </a:p>
          <a:p>
            <a:pPr marL="692150" lvl="1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Char char="v"/>
            </a:pPr>
            <a:r>
              <a:rPr lang="en-US" sz="2000" dirty="0" smtClean="0"/>
              <a:t>Extremely short and intensive R&amp;D cycle</a:t>
            </a:r>
            <a:endParaRPr lang="sr-Latn-C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Learning</a:t>
            </a:r>
            <a:r>
              <a:rPr lang="sr-Latn-CS" sz="3600" dirty="0" smtClean="0"/>
              <a:t>: </a:t>
            </a:r>
            <a:r>
              <a:rPr lang="en-US" sz="3600" dirty="0" smtClean="0"/>
              <a:t>New technologies</a:t>
            </a:r>
            <a:endParaRPr lang="en-US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228600" y="2667000"/>
          <a:ext cx="83058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" y="13716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US" sz="2400" b="1" dirty="0" smtClean="0">
                <a:solidFill>
                  <a:srgbClr val="CC0000"/>
                </a:solidFill>
                <a:latin typeface="Arial" charset="0"/>
              </a:rPr>
              <a:t>Adoption cycle of new technologies</a:t>
            </a:r>
            <a:endParaRPr lang="sr-Latn-CS" sz="2400" b="1" dirty="0">
              <a:solidFill>
                <a:srgbClr val="CC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r>
              <a:rPr lang="sr-Latn-CS" dirty="0" smtClean="0"/>
              <a:t>: </a:t>
            </a:r>
            <a:r>
              <a:rPr lang="en-US" dirty="0" smtClean="0"/>
              <a:t>Globalization</a:t>
            </a:r>
            <a:endParaRPr lang="en-US" dirty="0"/>
          </a:p>
        </p:txBody>
      </p:sp>
      <p:sp>
        <p:nvSpPr>
          <p:cNvPr id="222211" name="Rectangle 3"/>
          <p:cNvSpPr>
            <a:spLocks noChangeArrowheads="1"/>
          </p:cNvSpPr>
          <p:nvPr/>
        </p:nvSpPr>
        <p:spPr bwMode="auto">
          <a:xfrm>
            <a:off x="152400" y="13716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sr-Latn-CS" sz="2400" b="1" dirty="0" smtClean="0">
                <a:solidFill>
                  <a:srgbClr val="CC0000"/>
                </a:solidFill>
                <a:latin typeface="Arial" charset="0"/>
              </a:rPr>
              <a:t>Digital </a:t>
            </a:r>
            <a:r>
              <a:rPr lang="en-US" sz="2400" b="1" dirty="0" smtClean="0">
                <a:solidFill>
                  <a:srgbClr val="CC0000"/>
                </a:solidFill>
                <a:latin typeface="Arial" charset="0"/>
              </a:rPr>
              <a:t>objects</a:t>
            </a:r>
            <a:r>
              <a:rPr lang="sr-Latn-CS" sz="2400" b="1" dirty="0" smtClean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2400" b="1" dirty="0" smtClean="0">
                <a:solidFill>
                  <a:srgbClr val="CC0000"/>
                </a:solidFill>
                <a:latin typeface="Arial" charset="0"/>
              </a:rPr>
              <a:t>on</a:t>
            </a:r>
            <a:r>
              <a:rPr lang="sr-Latn-CS" sz="2400" b="1" dirty="0" smtClean="0">
                <a:solidFill>
                  <a:srgbClr val="CC0000"/>
                </a:solidFill>
                <a:latin typeface="Arial" charset="0"/>
              </a:rPr>
              <a:t> Internet</a:t>
            </a:r>
            <a:endParaRPr lang="sr-Latn-CS" sz="2400" b="1" dirty="0">
              <a:solidFill>
                <a:srgbClr val="CC0000"/>
              </a:solidFill>
              <a:latin typeface="Arial" charset="0"/>
            </a:endParaRPr>
          </a:p>
          <a:p>
            <a:pPr marL="692150" lvl="1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Char char="v"/>
            </a:pPr>
            <a:r>
              <a:rPr lang="en-US" sz="2000" dirty="0" smtClean="0"/>
              <a:t>Cost of distribution</a:t>
            </a:r>
            <a:r>
              <a:rPr lang="sr-Latn-CS" sz="2000" dirty="0" smtClean="0"/>
              <a:t> </a:t>
            </a:r>
            <a:r>
              <a:rPr lang="sr-Latn-CS" sz="2000" dirty="0"/>
              <a:t>	</a:t>
            </a:r>
            <a:r>
              <a:rPr lang="en-US" sz="2000" dirty="0" smtClean="0"/>
              <a:t>		</a:t>
            </a:r>
            <a:r>
              <a:rPr lang="sr-Latn-CS" sz="2000" b="1" dirty="0" smtClean="0"/>
              <a:t>= </a:t>
            </a:r>
            <a:r>
              <a:rPr lang="sr-Latn-CS" sz="2000" b="1" dirty="0"/>
              <a:t>0</a:t>
            </a:r>
            <a:r>
              <a:rPr lang="sr-Latn-CS" sz="2000" dirty="0"/>
              <a:t> </a:t>
            </a:r>
          </a:p>
          <a:p>
            <a:pPr marL="692150" lvl="1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Char char="v"/>
            </a:pPr>
            <a:r>
              <a:rPr lang="en-US" sz="2000" dirty="0" smtClean="0"/>
              <a:t>Time required for distribution	</a:t>
            </a:r>
            <a:r>
              <a:rPr lang="sr-Latn-CS" sz="2000" dirty="0"/>
              <a:t>	</a:t>
            </a:r>
            <a:r>
              <a:rPr lang="sr-Latn-CS" sz="2000" b="1" dirty="0"/>
              <a:t>= 0</a:t>
            </a:r>
          </a:p>
          <a:p>
            <a:pPr marL="692150" lvl="1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Char char="v"/>
            </a:pPr>
            <a:r>
              <a:rPr lang="en-US" sz="2000" dirty="0" smtClean="0"/>
              <a:t>Market size		</a:t>
            </a:r>
            <a:r>
              <a:rPr lang="sr-Latn-CS" sz="2000" dirty="0"/>
              <a:t>		</a:t>
            </a:r>
            <a:r>
              <a:rPr lang="sr-Latn-CS" sz="2000" b="1" dirty="0"/>
              <a:t>= </a:t>
            </a:r>
            <a:r>
              <a:rPr lang="en-US" sz="2000" b="1" dirty="0" smtClean="0"/>
              <a:t>limitless</a:t>
            </a:r>
            <a:endParaRPr lang="en-GB" sz="2000" b="1" dirty="0"/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US" sz="2400" b="1" dirty="0" smtClean="0">
                <a:solidFill>
                  <a:srgbClr val="CC0000"/>
                </a:solidFill>
                <a:latin typeface="Arial" charset="0"/>
              </a:rPr>
              <a:t>Global markets</a:t>
            </a:r>
            <a:endParaRPr lang="sr-Latn-CS" sz="2400" b="1" dirty="0">
              <a:solidFill>
                <a:srgbClr val="CC0000"/>
              </a:solidFill>
              <a:latin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US" sz="2400" b="1" dirty="0" smtClean="0">
                <a:solidFill>
                  <a:srgbClr val="CC0000"/>
                </a:solidFill>
                <a:latin typeface="Arial" charset="0"/>
              </a:rPr>
              <a:t>Global competition</a:t>
            </a:r>
            <a:endParaRPr lang="sr-Latn-CS" sz="2400" b="1" dirty="0">
              <a:solidFill>
                <a:srgbClr val="CC0000"/>
              </a:solidFill>
              <a:latin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US" sz="2400" b="1" dirty="0" smtClean="0">
                <a:solidFill>
                  <a:srgbClr val="CC0000"/>
                </a:solidFill>
                <a:latin typeface="Arial" charset="0"/>
              </a:rPr>
              <a:t>Global (virtual) development teams</a:t>
            </a:r>
            <a:endParaRPr lang="en-GB" sz="2400" b="1" dirty="0">
              <a:solidFill>
                <a:srgbClr val="CC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r>
              <a:rPr lang="en-US" smtClean="0"/>
              <a:t>: New</a:t>
            </a:r>
            <a:r>
              <a:rPr lang="sr-Latn-CS" smtClean="0"/>
              <a:t> </a:t>
            </a:r>
            <a:r>
              <a:rPr lang="sr-Latn-CS" dirty="0"/>
              <a:t>IT</a:t>
            </a:r>
            <a:endParaRPr lang="en-US" dirty="0"/>
          </a:p>
        </p:txBody>
      </p:sp>
      <p:sp>
        <p:nvSpPr>
          <p:cNvPr id="210947" name="Rectangle 3"/>
          <p:cNvSpPr>
            <a:spLocks noChangeArrowheads="1"/>
          </p:cNvSpPr>
          <p:nvPr/>
        </p:nvSpPr>
        <p:spPr bwMode="auto">
          <a:xfrm>
            <a:off x="152400" y="1371600"/>
            <a:ext cx="800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sr-Latn-CS" sz="2800" b="1" dirty="0">
                <a:solidFill>
                  <a:srgbClr val="CC0000"/>
                </a:solidFill>
                <a:latin typeface="Arial" charset="0"/>
              </a:rPr>
              <a:t>IT </a:t>
            </a:r>
            <a:r>
              <a:rPr lang="en-US" sz="2800" b="1" dirty="0" smtClean="0">
                <a:solidFill>
                  <a:srgbClr val="CC0000"/>
                </a:solidFill>
                <a:latin typeface="Arial" charset="0"/>
              </a:rPr>
              <a:t>as an infrastructure</a:t>
            </a:r>
            <a:r>
              <a:rPr lang="sr-Latn-CS" sz="2800" b="1" dirty="0" smtClean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sr-Latn-CS" sz="2800" b="1" dirty="0">
                <a:solidFill>
                  <a:srgbClr val="CC0000"/>
                </a:solidFill>
                <a:latin typeface="Arial" charset="0"/>
              </a:rPr>
              <a:t>– </a:t>
            </a:r>
            <a:r>
              <a:rPr lang="en-US" sz="2800" b="1" dirty="0" smtClean="0">
                <a:solidFill>
                  <a:srgbClr val="CC0000"/>
                </a:solidFill>
                <a:latin typeface="Arial" charset="0"/>
              </a:rPr>
              <a:t>traditional</a:t>
            </a:r>
            <a:endParaRPr lang="sr-Latn-CS" sz="2800" b="1" dirty="0">
              <a:solidFill>
                <a:srgbClr val="CC0000"/>
              </a:solidFill>
              <a:latin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sr-Latn-CS" sz="2800" b="1" dirty="0">
                <a:solidFill>
                  <a:srgbClr val="CC0000"/>
                </a:solidFill>
                <a:latin typeface="Arial" charset="0"/>
              </a:rPr>
              <a:t>IT </a:t>
            </a:r>
            <a:r>
              <a:rPr lang="en-US" sz="2800" b="1" dirty="0" smtClean="0">
                <a:solidFill>
                  <a:srgbClr val="CC0000"/>
                </a:solidFill>
                <a:latin typeface="Arial" charset="0"/>
              </a:rPr>
              <a:t>as an approach to problem solving </a:t>
            </a:r>
            <a:r>
              <a:rPr lang="sr-Latn-CS" sz="2800" b="1" dirty="0" smtClean="0">
                <a:solidFill>
                  <a:srgbClr val="CC0000"/>
                </a:solidFill>
                <a:latin typeface="Arial" charset="0"/>
              </a:rPr>
              <a:t>- </a:t>
            </a:r>
            <a:r>
              <a:rPr lang="en-US" sz="2800" b="1" dirty="0" smtClean="0">
                <a:solidFill>
                  <a:srgbClr val="CC0000"/>
                </a:solidFill>
                <a:latin typeface="Arial" charset="0"/>
              </a:rPr>
              <a:t>NEW</a:t>
            </a:r>
            <a:endParaRPr lang="sr-Latn-CS" sz="2800" b="1" dirty="0">
              <a:solidFill>
                <a:srgbClr val="CC0000"/>
              </a:solidFill>
              <a:latin typeface="Arial" charset="0"/>
            </a:endParaRPr>
          </a:p>
          <a:p>
            <a:pPr marL="342900" indent="-342900">
              <a:lnSpc>
                <a:spcPct val="100000"/>
              </a:lnSpc>
              <a:spcBef>
                <a:spcPct val="100000"/>
              </a:spcBef>
              <a:buClr>
                <a:srgbClr val="4D4D4D"/>
              </a:buClr>
            </a:pPr>
            <a:r>
              <a:rPr lang="en-US" sz="2800" b="1" dirty="0" smtClean="0">
                <a:solidFill>
                  <a:srgbClr val="CC0000"/>
                </a:solidFill>
                <a:latin typeface="Arial" charset="0"/>
              </a:rPr>
              <a:t>New</a:t>
            </a:r>
            <a:r>
              <a:rPr lang="sr-Latn-CS" sz="2800" b="1" dirty="0" smtClean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sr-Latn-CS" sz="2800" b="1" dirty="0">
                <a:solidFill>
                  <a:srgbClr val="CC0000"/>
                </a:solidFill>
                <a:latin typeface="Arial" charset="0"/>
              </a:rPr>
              <a:t>IT </a:t>
            </a:r>
            <a:r>
              <a:rPr lang="sr-Latn-CS" sz="2800" b="1" dirty="0" smtClean="0">
                <a:solidFill>
                  <a:srgbClr val="CC0000"/>
                </a:solidFill>
                <a:latin typeface="Arial" charset="0"/>
              </a:rPr>
              <a:t>“</a:t>
            </a:r>
            <a:r>
              <a:rPr lang="en-US" sz="2800" b="1" dirty="0" smtClean="0">
                <a:solidFill>
                  <a:srgbClr val="CC0000"/>
                </a:solidFill>
                <a:latin typeface="Arial" charset="0"/>
              </a:rPr>
              <a:t>for all</a:t>
            </a:r>
            <a:r>
              <a:rPr lang="sr-Latn-CS" sz="2800" b="1" dirty="0" smtClean="0">
                <a:solidFill>
                  <a:srgbClr val="CC0000"/>
                </a:solidFill>
                <a:latin typeface="Arial" charset="0"/>
              </a:rPr>
              <a:t>”: </a:t>
            </a:r>
            <a:r>
              <a:rPr lang="en-US" sz="28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Participative</a:t>
            </a:r>
            <a:r>
              <a:rPr lang="sr-Latn-CS" sz="28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sr-Latn-CS" sz="28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Web</a:t>
            </a:r>
          </a:p>
          <a:p>
            <a:pPr marL="692150" lvl="1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Char char="v"/>
            </a:pPr>
            <a:r>
              <a:rPr lang="en-US" sz="2400" dirty="0" smtClean="0"/>
              <a:t>New programming  languages</a:t>
            </a:r>
            <a:endParaRPr lang="sr-Latn-CS" sz="2400" dirty="0"/>
          </a:p>
          <a:p>
            <a:pPr marL="692150" lvl="1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Char char="v"/>
            </a:pPr>
            <a:r>
              <a:rPr lang="en-US" sz="2400" dirty="0" smtClean="0"/>
              <a:t>New software development paradigms</a:t>
            </a:r>
            <a:endParaRPr lang="en-GB" sz="2400" dirty="0"/>
          </a:p>
          <a:p>
            <a:pPr marL="692150" lvl="1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Char char="v"/>
            </a:pPr>
            <a:r>
              <a:rPr lang="en-GB" sz="2800" b="1" i="1" dirty="0">
                <a:solidFill>
                  <a:srgbClr val="CC0000"/>
                </a:solidFill>
              </a:rPr>
              <a:t>Web </a:t>
            </a:r>
            <a:r>
              <a:rPr lang="en-US" sz="2800" b="1" i="1" dirty="0" smtClean="0">
                <a:solidFill>
                  <a:srgbClr val="CC0000"/>
                </a:solidFill>
              </a:rPr>
              <a:t>as a platform</a:t>
            </a:r>
            <a:endParaRPr lang="en-GB" sz="2800" b="1" i="1" dirty="0">
              <a:solidFill>
                <a:srgbClr val="CC0000"/>
              </a:solidFill>
            </a:endParaRPr>
          </a:p>
        </p:txBody>
      </p:sp>
      <p:pic>
        <p:nvPicPr>
          <p:cNvPr id="21094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86400" y="3625850"/>
            <a:ext cx="3276600" cy="2335213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 smtClean="0"/>
              <a:t>Learning: New</a:t>
            </a:r>
            <a:r>
              <a:rPr lang="sr-Latn-CS" sz="3500" dirty="0" smtClean="0"/>
              <a:t> “</a:t>
            </a:r>
            <a:r>
              <a:rPr lang="en-US" sz="3500" dirty="0" smtClean="0"/>
              <a:t>Digital</a:t>
            </a:r>
            <a:r>
              <a:rPr lang="sr-Latn-CS" sz="3500" dirty="0" smtClean="0"/>
              <a:t> </a:t>
            </a:r>
            <a:r>
              <a:rPr lang="en-US" sz="3500" dirty="0" smtClean="0"/>
              <a:t>Generation</a:t>
            </a:r>
            <a:r>
              <a:rPr lang="sr-Latn-CS" sz="3500" dirty="0" smtClean="0"/>
              <a:t>”</a:t>
            </a:r>
            <a:endParaRPr lang="en-US" sz="3500" dirty="0"/>
          </a:p>
        </p:txBody>
      </p:sp>
      <p:sp>
        <p:nvSpPr>
          <p:cNvPr id="224259" name="Rectangle 3"/>
          <p:cNvSpPr>
            <a:spLocks noChangeArrowheads="1"/>
          </p:cNvSpPr>
          <p:nvPr/>
        </p:nvSpPr>
        <p:spPr bwMode="auto">
          <a:xfrm>
            <a:off x="152400" y="1371600"/>
            <a:ext cx="8763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2400"/>
              </a:spcBef>
              <a:buClr>
                <a:srgbClr val="4D4D4D"/>
              </a:buClr>
              <a:buNone/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Arial" charset="0"/>
              </a:rPr>
              <a:t>Sometimes called “Google Generation”</a:t>
            </a:r>
          </a:p>
          <a:p>
            <a:pPr marL="342900" indent="-342900">
              <a:lnSpc>
                <a:spcPct val="100000"/>
              </a:lnSpc>
              <a:spcBef>
                <a:spcPts val="2400"/>
              </a:spcBef>
              <a:buClr>
                <a:srgbClr val="4D4D4D"/>
              </a:buClr>
            </a:pPr>
            <a:r>
              <a:rPr lang="sr-Latn-CS" sz="2800" b="1" dirty="0" smtClean="0">
                <a:solidFill>
                  <a:srgbClr val="CC0000"/>
                </a:solidFill>
                <a:latin typeface="Arial" charset="0"/>
              </a:rPr>
              <a:t>Multitasking</a:t>
            </a:r>
            <a:endParaRPr lang="sr-Latn-CS" sz="2800" b="1" dirty="0">
              <a:solidFill>
                <a:srgbClr val="CC0000"/>
              </a:solidFill>
              <a:latin typeface="Arial" charset="0"/>
            </a:endParaRPr>
          </a:p>
          <a:p>
            <a:pPr marL="234950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None/>
            </a:pPr>
            <a:r>
              <a:rPr lang="sr-Latn-CS" sz="2400" b="1" i="1" dirty="0">
                <a:solidFill>
                  <a:schemeClr val="tx2"/>
                </a:solidFill>
              </a:rPr>
              <a:t>	“Competing simultaneous tasks often provide </a:t>
            </a:r>
            <a:r>
              <a:rPr lang="sr-Latn-CS" sz="2400" b="1" i="1" dirty="0">
                <a:solidFill>
                  <a:srgbClr val="CC0000"/>
                </a:solidFill>
              </a:rPr>
              <a:t>superficial view</a:t>
            </a:r>
            <a:r>
              <a:rPr lang="sr-Latn-CS" sz="2400" b="1" i="1" dirty="0">
                <a:solidFill>
                  <a:schemeClr val="tx2"/>
                </a:solidFill>
              </a:rPr>
              <a:t>, rather than an in-depth understanding, of information”</a:t>
            </a:r>
          </a:p>
          <a:p>
            <a:pPr marL="342900" indent="-342900">
              <a:lnSpc>
                <a:spcPct val="100000"/>
              </a:lnSpc>
              <a:spcBef>
                <a:spcPts val="2400"/>
              </a:spcBef>
              <a:buClr>
                <a:srgbClr val="4D4D4D"/>
              </a:buClr>
            </a:pPr>
            <a:r>
              <a:rPr lang="en-US" sz="2800" b="1" dirty="0" smtClean="0">
                <a:solidFill>
                  <a:srgbClr val="CC0000"/>
                </a:solidFill>
                <a:latin typeface="Arial" charset="0"/>
              </a:rPr>
              <a:t>Learner is capable for extensive focus just in very short period of time</a:t>
            </a:r>
            <a:endParaRPr lang="sr-Latn-CS" sz="2800" b="1" dirty="0">
              <a:solidFill>
                <a:srgbClr val="CC0000"/>
              </a:solidFill>
              <a:latin typeface="Arial" charset="0"/>
            </a:endParaRPr>
          </a:p>
          <a:p>
            <a:pPr marL="234950" indent="-347663">
              <a:lnSpc>
                <a:spcPct val="100000"/>
              </a:lnSpc>
              <a:spcBef>
                <a:spcPct val="60000"/>
              </a:spcBef>
              <a:buClr>
                <a:srgbClr val="777777"/>
              </a:buClr>
              <a:buFont typeface="Wingdings" pitchFamily="2" charset="2"/>
              <a:buNone/>
            </a:pPr>
            <a:r>
              <a:rPr lang="sr-Latn-CS" sz="2400" b="1" i="1" dirty="0">
                <a:solidFill>
                  <a:srgbClr val="CC0000"/>
                </a:solidFill>
              </a:rPr>
              <a:t>	</a:t>
            </a:r>
            <a:r>
              <a:rPr lang="sr-Latn-CS" sz="2400" b="1" i="1" dirty="0">
                <a:solidFill>
                  <a:schemeClr val="tx2"/>
                </a:solidFill>
              </a:rPr>
              <a:t>“There is no perceived need to learn or memorize information for latter use since they can always repeat the search experience when needed.”</a:t>
            </a:r>
          </a:p>
        </p:txBody>
      </p:sp>
      <p:sp>
        <p:nvSpPr>
          <p:cNvPr id="224260" name="Text Box 4"/>
          <p:cNvSpPr txBox="1">
            <a:spLocks noChangeArrowheads="1"/>
          </p:cNvSpPr>
          <p:nvPr/>
        </p:nvSpPr>
        <p:spPr bwMode="auto">
          <a:xfrm>
            <a:off x="152400" y="5984875"/>
            <a:ext cx="86868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sr-Latn-CS" sz="1400" dirty="0"/>
              <a:t>Julita Vassileva</a:t>
            </a:r>
            <a:r>
              <a:rPr lang="en-US" sz="1400" dirty="0"/>
              <a:t>, </a:t>
            </a:r>
            <a:r>
              <a:rPr lang="sr-Latn-CS" sz="1400" dirty="0"/>
              <a:t>“Towards Social Learning Environments”</a:t>
            </a:r>
            <a:r>
              <a:rPr lang="en-US" sz="1400" dirty="0"/>
              <a:t>, </a:t>
            </a:r>
            <a:r>
              <a:rPr lang="sr-Latn-CS" sz="1400" dirty="0"/>
              <a:t>IEEE Trans. On Learning Tech., Oct.-Dec. 2008.</a:t>
            </a:r>
            <a:r>
              <a:rPr lang="sr-Latn-CS" dirty="0"/>
              <a:t>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30B15-1C72-4670-A583-0AB25C59E039}" type="datetime5">
              <a:rPr lang="en-US"/>
              <a:pPr/>
              <a:t>3-Sep-09</a:t>
            </a:fld>
            <a:endParaRPr lang="en-US" alt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/>
              <a:t>M.Tosic, Intelligent Information Systems Lab., Faculty of Electronic Engineering, Nis</a:t>
            </a:r>
          </a:p>
        </p:txBody>
      </p:sp>
      <p:sp>
        <p:nvSpPr>
          <p:cNvPr id="22323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3200" dirty="0" smtClean="0"/>
              <a:t>Leathers of Learning </a:t>
            </a:r>
            <a:r>
              <a:rPr lang="sr-Latn-CS" sz="3500" dirty="0" smtClean="0"/>
              <a:t>: </a:t>
            </a:r>
            <a:r>
              <a:rPr lang="en-US" sz="3500" dirty="0" smtClean="0">
                <a:solidFill>
                  <a:srgbClr val="FF3300"/>
                </a:solidFill>
              </a:rPr>
              <a:t>What now</a:t>
            </a:r>
            <a:r>
              <a:rPr lang="sr-Latn-CS" sz="3500" dirty="0" smtClean="0">
                <a:solidFill>
                  <a:srgbClr val="FF3300"/>
                </a:solidFill>
              </a:rPr>
              <a:t>?</a:t>
            </a:r>
            <a:endParaRPr lang="en-US" sz="3500" dirty="0">
              <a:solidFill>
                <a:srgbClr val="FF3300"/>
              </a:solidFill>
            </a:endParaRPr>
          </a:p>
        </p:txBody>
      </p:sp>
      <p:graphicFrame>
        <p:nvGraphicFramePr>
          <p:cNvPr id="223241" name="Object 9"/>
          <p:cNvGraphicFramePr>
            <a:graphicFrameLocks noChangeAspect="1"/>
          </p:cNvGraphicFramePr>
          <p:nvPr/>
        </p:nvGraphicFramePr>
        <p:xfrm>
          <a:off x="317500" y="4572000"/>
          <a:ext cx="5232400" cy="1633538"/>
        </p:xfrm>
        <a:graphic>
          <a:graphicData uri="http://schemas.openxmlformats.org/presentationml/2006/ole">
            <p:oleObj spid="_x0000_s223241" name="Visio" r:id="rId3" imgW="7362063" imgH="2299335" progId="Visio.Drawing.11">
              <p:embed/>
            </p:oleObj>
          </a:graphicData>
        </a:graphic>
      </p:graphicFrame>
      <p:graphicFrame>
        <p:nvGraphicFramePr>
          <p:cNvPr id="223242" name="Object 10"/>
          <p:cNvGraphicFramePr>
            <a:graphicFrameLocks noChangeAspect="1"/>
          </p:cNvGraphicFramePr>
          <p:nvPr/>
        </p:nvGraphicFramePr>
        <p:xfrm>
          <a:off x="1143000" y="3073400"/>
          <a:ext cx="3886200" cy="1670050"/>
        </p:xfrm>
        <a:graphic>
          <a:graphicData uri="http://schemas.openxmlformats.org/presentationml/2006/ole">
            <p:oleObj spid="_x0000_s223242" name="Visio" r:id="rId4" imgW="6264783" imgH="2692527" progId="Visio.Drawing.11">
              <p:embed/>
            </p:oleObj>
          </a:graphicData>
        </a:graphic>
      </p:graphicFrame>
      <p:graphicFrame>
        <p:nvGraphicFramePr>
          <p:cNvPr id="223243" name="Object 11"/>
          <p:cNvGraphicFramePr>
            <a:graphicFrameLocks noChangeAspect="1"/>
          </p:cNvGraphicFramePr>
          <p:nvPr/>
        </p:nvGraphicFramePr>
        <p:xfrm>
          <a:off x="152400" y="1317625"/>
          <a:ext cx="3505200" cy="2209800"/>
        </p:xfrm>
        <a:graphic>
          <a:graphicData uri="http://schemas.openxmlformats.org/presentationml/2006/ole">
            <p:oleObj spid="_x0000_s223243" name="Visio" r:id="rId5" imgW="5281041" imgH="3328797" progId="Visio.Drawing.11">
              <p:embed/>
            </p:oleObj>
          </a:graphicData>
        </a:graphic>
      </p:graphicFrame>
      <p:graphicFrame>
        <p:nvGraphicFramePr>
          <p:cNvPr id="223244" name="Object 12"/>
          <p:cNvGraphicFramePr>
            <a:graphicFrameLocks noChangeAspect="1"/>
          </p:cNvGraphicFramePr>
          <p:nvPr/>
        </p:nvGraphicFramePr>
        <p:xfrm>
          <a:off x="5735638" y="4929188"/>
          <a:ext cx="2967037" cy="1014412"/>
        </p:xfrm>
        <a:graphic>
          <a:graphicData uri="http://schemas.openxmlformats.org/presentationml/2006/ole">
            <p:oleObj spid="_x0000_s223244" name="Visio" r:id="rId6" imgW="3704463" imgH="1266063" progId="Visio.Drawing.11">
              <p:embed/>
            </p:oleObj>
          </a:graphicData>
        </a:graphic>
      </p:graphicFrame>
      <p:graphicFrame>
        <p:nvGraphicFramePr>
          <p:cNvPr id="223245" name="Object 13"/>
          <p:cNvGraphicFramePr>
            <a:graphicFrameLocks noChangeAspect="1"/>
          </p:cNvGraphicFramePr>
          <p:nvPr/>
        </p:nvGraphicFramePr>
        <p:xfrm>
          <a:off x="5181600" y="3124200"/>
          <a:ext cx="4414838" cy="1438275"/>
        </p:xfrm>
        <a:graphic>
          <a:graphicData uri="http://schemas.openxmlformats.org/presentationml/2006/ole">
            <p:oleObj spid="_x0000_s223245" name="Visio" r:id="rId7" imgW="6685407" imgH="2332863" progId="Visio.Drawing.11">
              <p:embed/>
            </p:oleObj>
          </a:graphicData>
        </a:graphic>
      </p:graphicFrame>
      <p:graphicFrame>
        <p:nvGraphicFramePr>
          <p:cNvPr id="223246" name="Object 14"/>
          <p:cNvGraphicFramePr>
            <a:graphicFrameLocks noChangeAspect="1"/>
          </p:cNvGraphicFramePr>
          <p:nvPr/>
        </p:nvGraphicFramePr>
        <p:xfrm>
          <a:off x="4806950" y="1606550"/>
          <a:ext cx="2854325" cy="1103313"/>
        </p:xfrm>
        <a:graphic>
          <a:graphicData uri="http://schemas.openxmlformats.org/presentationml/2006/ole">
            <p:oleObj spid="_x0000_s223246" name="Visio" r:id="rId8" imgW="3521583" imgH="1266063" progId="Visio.Drawing.11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3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3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3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3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23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2">
  <a:themeElements>
    <a:clrScheme name="templ2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templ2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4F4F4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70000"/>
          <a:buFont typeface="Wingdings" pitchFamily="2" charset="2"/>
          <a:buChar char="l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4F4F4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70000"/>
          <a:buFont typeface="Wingdings" pitchFamily="2" charset="2"/>
          <a:buChar char="l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templ2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2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2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2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2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2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2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2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2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2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templ2</Template>
  <TotalTime>15819</TotalTime>
  <Words>1480</Words>
  <Application>Microsoft PowerPoint</Application>
  <PresentationFormat>On-screen Show (4:3)</PresentationFormat>
  <Paragraphs>273</Paragraphs>
  <Slides>37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templ2</vt:lpstr>
      <vt:lpstr>Visio</vt:lpstr>
      <vt:lpstr>Image</vt:lpstr>
      <vt:lpstr>Participative Web:  Learning, Semantics, Wiki, Social Tagging, Information Systems, Teaching </vt:lpstr>
      <vt:lpstr>Overview</vt:lpstr>
      <vt:lpstr>Leathers of Learning and Teaching</vt:lpstr>
      <vt:lpstr>Learning: a new reality</vt:lpstr>
      <vt:lpstr>Learning: New technologies</vt:lpstr>
      <vt:lpstr>Learning: Globalization</vt:lpstr>
      <vt:lpstr>Learning: New IT</vt:lpstr>
      <vt:lpstr>Learning: New “Digital Generation”</vt:lpstr>
      <vt:lpstr>Leathers of Learning : What now?</vt:lpstr>
      <vt:lpstr>Our approach:  Learning theory background</vt:lpstr>
      <vt:lpstr>Our approach:  Philosophy background</vt:lpstr>
      <vt:lpstr>Our approach: Learning goals</vt:lpstr>
      <vt:lpstr>Our approach: Methodologies</vt:lpstr>
      <vt:lpstr>Our approach: Wiki</vt:lpstr>
      <vt:lpstr>What is aWiki?</vt:lpstr>
      <vt:lpstr>Wiki as a paradigm change:</vt:lpstr>
      <vt:lpstr>Wiki aspects</vt:lpstr>
      <vt:lpstr>Social and Community aspect:  Individual vs. collective intelligence</vt:lpstr>
      <vt:lpstr>Features: User interface</vt:lpstr>
      <vt:lpstr>Features: User registration</vt:lpstr>
      <vt:lpstr>Features: Access rights and groups</vt:lpstr>
      <vt:lpstr>Slide 22</vt:lpstr>
      <vt:lpstr>Features: Plain-text editor </vt:lpstr>
      <vt:lpstr>Features: Reach-Text editor (WYSIWYG – “vizivig”)</vt:lpstr>
      <vt:lpstr>Problem: Semantics</vt:lpstr>
      <vt:lpstr>Social Tagging: Wiki approach</vt:lpstr>
      <vt:lpstr>Social Tagging: Personal profile Wiki page</vt:lpstr>
      <vt:lpstr>Social Tagging : Semantic concepts</vt:lpstr>
      <vt:lpstr>Social Tagging: Communication</vt:lpstr>
      <vt:lpstr>Social Tagging: “File” concept as a wiki page</vt:lpstr>
      <vt:lpstr>Applications: Wiki Mashups</vt:lpstr>
      <vt:lpstr>Our experience: 4 years</vt:lpstr>
      <vt:lpstr>Our experience: 8 courses, &gt; 2000 students</vt:lpstr>
      <vt:lpstr>Our experience: Course  “Semantic Web” </vt:lpstr>
      <vt:lpstr>Slide 35</vt:lpstr>
      <vt:lpstr>Slide 36</vt:lpstr>
      <vt:lpstr>Slide 37</vt:lpstr>
    </vt:vector>
  </TitlesOfParts>
  <Company>Infosys Lab, Fac. of Elec. Eng., University of Nis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Milorad Tosic</dc:creator>
  <cp:lastModifiedBy>Admin</cp:lastModifiedBy>
  <cp:revision>374</cp:revision>
  <dcterms:created xsi:type="dcterms:W3CDTF">2004-04-16T09:00:27Z</dcterms:created>
  <dcterms:modified xsi:type="dcterms:W3CDTF">2009-09-03T08:38:10Z</dcterms:modified>
</cp:coreProperties>
</file>