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73" r:id="rId3"/>
    <p:sldId id="334" r:id="rId4"/>
    <p:sldId id="296" r:id="rId5"/>
    <p:sldId id="315" r:id="rId6"/>
    <p:sldId id="316" r:id="rId7"/>
    <p:sldId id="314" r:id="rId8"/>
    <p:sldId id="290" r:id="rId9"/>
    <p:sldId id="277" r:id="rId10"/>
    <p:sldId id="318" r:id="rId11"/>
    <p:sldId id="319" r:id="rId12"/>
    <p:sldId id="320" r:id="rId13"/>
    <p:sldId id="321" r:id="rId14"/>
    <p:sldId id="317" r:id="rId15"/>
    <p:sldId id="322" r:id="rId16"/>
    <p:sldId id="323" r:id="rId17"/>
    <p:sldId id="326" r:id="rId18"/>
    <p:sldId id="324" r:id="rId19"/>
    <p:sldId id="325" r:id="rId20"/>
    <p:sldId id="330" r:id="rId21"/>
    <p:sldId id="327" r:id="rId22"/>
    <p:sldId id="309" r:id="rId23"/>
    <p:sldId id="312" r:id="rId24"/>
    <p:sldId id="313" r:id="rId25"/>
    <p:sldId id="310" r:id="rId26"/>
    <p:sldId id="311" r:id="rId27"/>
    <p:sldId id="301" r:id="rId28"/>
    <p:sldId id="328" r:id="rId29"/>
    <p:sldId id="302" r:id="rId30"/>
    <p:sldId id="329" r:id="rId31"/>
    <p:sldId id="303" r:id="rId32"/>
    <p:sldId id="270" r:id="rId33"/>
    <p:sldId id="331" r:id="rId34"/>
    <p:sldId id="304" r:id="rId35"/>
    <p:sldId id="305" r:id="rId36"/>
    <p:sldId id="307" r:id="rId37"/>
    <p:sldId id="308" r:id="rId38"/>
    <p:sldId id="335" r:id="rId39"/>
    <p:sldId id="332" r:id="rId40"/>
    <p:sldId id="333" r:id="rId41"/>
    <p:sldId id="275" r:id="rId42"/>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55167" autoAdjust="0"/>
  </p:normalViewPr>
  <p:slideViewPr>
    <p:cSldViewPr>
      <p:cViewPr varScale="1">
        <p:scale>
          <a:sx n="42" d="100"/>
          <a:sy n="42" d="100"/>
        </p:scale>
        <p:origin x="-18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117C8-AF76-492E-9593-02AA42739C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bg-BG"/>
        </a:p>
      </dgm:t>
    </dgm:pt>
    <dgm:pt modelId="{6CA60C70-D34A-482A-ABEB-EB0A13107209}">
      <dgm:prSet custT="1"/>
      <dgm:spPr/>
      <dgm:t>
        <a:bodyPr/>
        <a:lstStyle/>
        <a:p>
          <a:pPr rtl="0"/>
          <a:r>
            <a:rPr lang="en-US" sz="1600" dirty="0" smtClean="0"/>
            <a:t>Infrastructure</a:t>
          </a:r>
          <a:endParaRPr lang="bg-BG" sz="1600" dirty="0"/>
        </a:p>
      </dgm:t>
    </dgm:pt>
    <dgm:pt modelId="{2501966F-498E-49EB-8EC6-E6DD75DF3437}" type="parTrans" cxnId="{5B9AA919-2602-4312-A0A8-F623B46C0C45}">
      <dgm:prSet/>
      <dgm:spPr/>
      <dgm:t>
        <a:bodyPr/>
        <a:lstStyle/>
        <a:p>
          <a:endParaRPr lang="bg-BG"/>
        </a:p>
      </dgm:t>
    </dgm:pt>
    <dgm:pt modelId="{1E252D74-1314-46AE-8DF7-0A308A364C1B}" type="sibTrans" cxnId="{5B9AA919-2602-4312-A0A8-F623B46C0C45}">
      <dgm:prSet/>
      <dgm:spPr/>
      <dgm:t>
        <a:bodyPr/>
        <a:lstStyle/>
        <a:p>
          <a:endParaRPr lang="bg-BG"/>
        </a:p>
      </dgm:t>
    </dgm:pt>
    <dgm:pt modelId="{E6164239-F4DE-4274-91A6-90A997E95497}">
      <dgm:prSet custT="1"/>
      <dgm:spPr/>
      <dgm:t>
        <a:bodyPr/>
        <a:lstStyle/>
        <a:p>
          <a:pPr rtl="0"/>
          <a:r>
            <a:rPr lang="en-US" sz="1400" dirty="0" smtClean="0"/>
            <a:t>Mode</a:t>
          </a:r>
          <a:endParaRPr lang="bg-BG" sz="1400" dirty="0"/>
        </a:p>
      </dgm:t>
    </dgm:pt>
    <dgm:pt modelId="{98E2BEC8-7E61-4FF2-B912-A82955DE2358}" type="parTrans" cxnId="{265D168F-2359-425C-AB1E-35CB5360BE94}">
      <dgm:prSet/>
      <dgm:spPr/>
      <dgm:t>
        <a:bodyPr/>
        <a:lstStyle/>
        <a:p>
          <a:endParaRPr lang="bg-BG"/>
        </a:p>
      </dgm:t>
    </dgm:pt>
    <dgm:pt modelId="{437D8060-978C-485A-B008-EF5896E1B84A}" type="sibTrans" cxnId="{265D168F-2359-425C-AB1E-35CB5360BE94}">
      <dgm:prSet/>
      <dgm:spPr/>
      <dgm:t>
        <a:bodyPr/>
        <a:lstStyle/>
        <a:p>
          <a:endParaRPr lang="bg-BG"/>
        </a:p>
      </dgm:t>
    </dgm:pt>
    <dgm:pt modelId="{5A96B5BF-A6F7-400F-A10C-6F5EE67CCC3D}">
      <dgm:prSet custT="1"/>
      <dgm:spPr/>
      <dgm:t>
        <a:bodyPr/>
        <a:lstStyle/>
        <a:p>
          <a:pPr rtl="0"/>
          <a:r>
            <a:rPr lang="en-US" sz="1400" dirty="0" smtClean="0"/>
            <a:t>Access</a:t>
          </a:r>
          <a:endParaRPr lang="bg-BG" sz="1400" dirty="0"/>
        </a:p>
      </dgm:t>
    </dgm:pt>
    <dgm:pt modelId="{9E11C102-A77C-48A4-A4D0-64A14A8E5FE6}" type="parTrans" cxnId="{BCAEFB63-AC01-4513-84A1-5C91A6C7EFE1}">
      <dgm:prSet/>
      <dgm:spPr/>
      <dgm:t>
        <a:bodyPr/>
        <a:lstStyle/>
        <a:p>
          <a:endParaRPr lang="bg-BG"/>
        </a:p>
      </dgm:t>
    </dgm:pt>
    <dgm:pt modelId="{516FFDFB-4B4A-4ECE-B4AF-55F89FB4120A}" type="sibTrans" cxnId="{BCAEFB63-AC01-4513-84A1-5C91A6C7EFE1}">
      <dgm:prSet/>
      <dgm:spPr/>
      <dgm:t>
        <a:bodyPr/>
        <a:lstStyle/>
        <a:p>
          <a:endParaRPr lang="bg-BG"/>
        </a:p>
      </dgm:t>
    </dgm:pt>
    <dgm:pt modelId="{EA597EDA-D86B-441F-8C02-6F284B9476AA}">
      <dgm:prSet custT="1"/>
      <dgm:spPr/>
      <dgm:t>
        <a:bodyPr/>
        <a:lstStyle/>
        <a:p>
          <a:pPr rtl="0"/>
          <a:r>
            <a:rPr lang="en-US" sz="1400" dirty="0" smtClean="0"/>
            <a:t>Model</a:t>
          </a:r>
          <a:endParaRPr lang="bg-BG" sz="1400" dirty="0"/>
        </a:p>
      </dgm:t>
    </dgm:pt>
    <dgm:pt modelId="{EEE35519-6799-48D9-A7BA-11F929D0144B}" type="parTrans" cxnId="{3C21A161-B5B2-421F-BACF-67F2DA105819}">
      <dgm:prSet/>
      <dgm:spPr/>
      <dgm:t>
        <a:bodyPr/>
        <a:lstStyle/>
        <a:p>
          <a:endParaRPr lang="bg-BG"/>
        </a:p>
      </dgm:t>
    </dgm:pt>
    <dgm:pt modelId="{0591B1E7-39C6-45D8-BEEC-61861CC8FE4C}" type="sibTrans" cxnId="{3C21A161-B5B2-421F-BACF-67F2DA105819}">
      <dgm:prSet/>
      <dgm:spPr/>
      <dgm:t>
        <a:bodyPr/>
        <a:lstStyle/>
        <a:p>
          <a:endParaRPr lang="bg-BG"/>
        </a:p>
      </dgm:t>
    </dgm:pt>
    <dgm:pt modelId="{4C34B21C-BD55-463F-9376-FC5CC1CF4A42}">
      <dgm:prSet custT="1"/>
      <dgm:spPr/>
      <dgm:t>
        <a:bodyPr/>
        <a:lstStyle/>
        <a:p>
          <a:r>
            <a:rPr lang="en-US" sz="1400" dirty="0" smtClean="0"/>
            <a:t>Fixed</a:t>
          </a:r>
          <a:endParaRPr lang="bg-BG" sz="1400" dirty="0"/>
        </a:p>
      </dgm:t>
    </dgm:pt>
    <dgm:pt modelId="{754003AF-F758-491C-A3E4-B2CC059BA368}" type="parTrans" cxnId="{E50CFC9A-5753-493F-8062-E2502AD3ADB9}">
      <dgm:prSet/>
      <dgm:spPr/>
      <dgm:t>
        <a:bodyPr/>
        <a:lstStyle/>
        <a:p>
          <a:endParaRPr lang="bg-BG"/>
        </a:p>
      </dgm:t>
    </dgm:pt>
    <dgm:pt modelId="{A647FFD9-3278-4452-9332-0BDF0CC61960}" type="sibTrans" cxnId="{E50CFC9A-5753-493F-8062-E2502AD3ADB9}">
      <dgm:prSet/>
      <dgm:spPr/>
      <dgm:t>
        <a:bodyPr/>
        <a:lstStyle/>
        <a:p>
          <a:endParaRPr lang="bg-BG"/>
        </a:p>
      </dgm:t>
    </dgm:pt>
    <dgm:pt modelId="{F5464C24-CE82-40D7-80BB-8594E79272B5}">
      <dgm:prSet custT="1"/>
      <dgm:spPr/>
      <dgm:t>
        <a:bodyPr/>
        <a:lstStyle/>
        <a:p>
          <a:r>
            <a:rPr lang="en-US" sz="1400" dirty="0" smtClean="0"/>
            <a:t>Mobile</a:t>
          </a:r>
          <a:endParaRPr lang="bg-BG" sz="1400" dirty="0"/>
        </a:p>
      </dgm:t>
    </dgm:pt>
    <dgm:pt modelId="{F085F020-A7B9-4516-8C0A-43DA6A454EF5}" type="parTrans" cxnId="{D9025031-0049-4F90-B6D9-3981795E4804}">
      <dgm:prSet/>
      <dgm:spPr/>
      <dgm:t>
        <a:bodyPr/>
        <a:lstStyle/>
        <a:p>
          <a:endParaRPr lang="bg-BG"/>
        </a:p>
      </dgm:t>
    </dgm:pt>
    <dgm:pt modelId="{A2699810-52A3-44C0-B77A-42083BE39392}" type="sibTrans" cxnId="{D9025031-0049-4F90-B6D9-3981795E4804}">
      <dgm:prSet/>
      <dgm:spPr/>
      <dgm:t>
        <a:bodyPr/>
        <a:lstStyle/>
        <a:p>
          <a:endParaRPr lang="bg-BG"/>
        </a:p>
      </dgm:t>
    </dgm:pt>
    <dgm:pt modelId="{03E262D1-A921-4C1A-8571-F3575C53CD2A}">
      <dgm:prSet/>
      <dgm:spPr/>
      <dgm:t>
        <a:bodyPr/>
        <a:lstStyle/>
        <a:p>
          <a:r>
            <a:rPr lang="en-US" sz="1400" dirty="0" smtClean="0"/>
            <a:t>Mixed </a:t>
          </a:r>
          <a:endParaRPr lang="bg-BG" sz="1400" dirty="0"/>
        </a:p>
      </dgm:t>
    </dgm:pt>
    <dgm:pt modelId="{F362FBB1-6771-48BE-827B-E0BD77356632}" type="parTrans" cxnId="{F05A0B25-F521-42D1-AFA4-C6E17E3A6C25}">
      <dgm:prSet/>
      <dgm:spPr/>
      <dgm:t>
        <a:bodyPr/>
        <a:lstStyle/>
        <a:p>
          <a:endParaRPr lang="bg-BG"/>
        </a:p>
      </dgm:t>
    </dgm:pt>
    <dgm:pt modelId="{337CAAF2-8B9F-469A-90D2-1E2AB269C293}" type="sibTrans" cxnId="{F05A0B25-F521-42D1-AFA4-C6E17E3A6C25}">
      <dgm:prSet/>
      <dgm:spPr/>
      <dgm:t>
        <a:bodyPr/>
        <a:lstStyle/>
        <a:p>
          <a:endParaRPr lang="bg-BG"/>
        </a:p>
      </dgm:t>
    </dgm:pt>
    <dgm:pt modelId="{6F4C0F1E-5CA8-40DB-BC23-BAAD05AAF537}">
      <dgm:prSet/>
      <dgm:spPr/>
      <dgm:t>
        <a:bodyPr/>
        <a:lstStyle/>
        <a:p>
          <a:r>
            <a:rPr lang="en-US" dirty="0" smtClean="0"/>
            <a:t>User</a:t>
          </a:r>
          <a:endParaRPr lang="bg-BG" dirty="0"/>
        </a:p>
      </dgm:t>
    </dgm:pt>
    <dgm:pt modelId="{FE9E1302-35C5-4D80-B6CD-03EDB986D977}" type="parTrans" cxnId="{510004A1-3D06-403C-B977-B261CF97A39F}">
      <dgm:prSet/>
      <dgm:spPr/>
      <dgm:t>
        <a:bodyPr/>
        <a:lstStyle/>
        <a:p>
          <a:endParaRPr lang="bg-BG"/>
        </a:p>
      </dgm:t>
    </dgm:pt>
    <dgm:pt modelId="{2C459468-A3EB-460C-A5FA-65F547C22627}" type="sibTrans" cxnId="{510004A1-3D06-403C-B977-B261CF97A39F}">
      <dgm:prSet/>
      <dgm:spPr/>
      <dgm:t>
        <a:bodyPr/>
        <a:lstStyle/>
        <a:p>
          <a:endParaRPr lang="bg-BG"/>
        </a:p>
      </dgm:t>
    </dgm:pt>
    <dgm:pt modelId="{77977F4D-74C2-467E-AA07-84A85365C25F}">
      <dgm:prSet/>
      <dgm:spPr/>
      <dgm:t>
        <a:bodyPr/>
        <a:lstStyle/>
        <a:p>
          <a:r>
            <a:rPr lang="en-US" dirty="0" smtClean="0"/>
            <a:t>Domain</a:t>
          </a:r>
          <a:endParaRPr lang="bg-BG" dirty="0"/>
        </a:p>
      </dgm:t>
    </dgm:pt>
    <dgm:pt modelId="{A0ED63F7-AED6-461F-AEDB-1CE8ABD5AA2F}" type="parTrans" cxnId="{E9C5C104-22A6-493F-8361-3CFA64A2E094}">
      <dgm:prSet/>
      <dgm:spPr/>
      <dgm:t>
        <a:bodyPr/>
        <a:lstStyle/>
        <a:p>
          <a:endParaRPr lang="bg-BG"/>
        </a:p>
      </dgm:t>
    </dgm:pt>
    <dgm:pt modelId="{49913641-4237-4013-A9CB-204C0599463C}" type="sibTrans" cxnId="{E9C5C104-22A6-493F-8361-3CFA64A2E094}">
      <dgm:prSet/>
      <dgm:spPr/>
      <dgm:t>
        <a:bodyPr/>
        <a:lstStyle/>
        <a:p>
          <a:endParaRPr lang="bg-BG"/>
        </a:p>
      </dgm:t>
    </dgm:pt>
    <dgm:pt modelId="{1DEBD981-38AB-477A-B9E4-B19EA4D8613C}">
      <dgm:prSet/>
      <dgm:spPr/>
      <dgm:t>
        <a:bodyPr/>
        <a:lstStyle/>
        <a:p>
          <a:r>
            <a:rPr lang="en-US" dirty="0" smtClean="0"/>
            <a:t>Pedagogical</a:t>
          </a:r>
          <a:endParaRPr lang="bg-BG" dirty="0"/>
        </a:p>
      </dgm:t>
    </dgm:pt>
    <dgm:pt modelId="{DC0AAE22-B974-48BE-809B-A86739AA015D}" type="parTrans" cxnId="{3C980F0E-EF6E-481F-BD22-D7BF7DAAA6C4}">
      <dgm:prSet/>
      <dgm:spPr/>
      <dgm:t>
        <a:bodyPr/>
        <a:lstStyle/>
        <a:p>
          <a:endParaRPr lang="bg-BG"/>
        </a:p>
      </dgm:t>
    </dgm:pt>
    <dgm:pt modelId="{E2C45320-717B-481F-B364-D073FC3DDE87}" type="sibTrans" cxnId="{3C980F0E-EF6E-481F-BD22-D7BF7DAAA6C4}">
      <dgm:prSet/>
      <dgm:spPr/>
      <dgm:t>
        <a:bodyPr/>
        <a:lstStyle/>
        <a:p>
          <a:endParaRPr lang="bg-BG"/>
        </a:p>
      </dgm:t>
    </dgm:pt>
    <dgm:pt modelId="{8BF2B506-8386-4E8D-ABF3-7FAF6240B491}">
      <dgm:prSet/>
      <dgm:spPr/>
      <dgm:t>
        <a:bodyPr/>
        <a:lstStyle/>
        <a:p>
          <a:r>
            <a:rPr lang="en-US" dirty="0" err="1" smtClean="0"/>
            <a:t>InfoStation</a:t>
          </a:r>
          <a:r>
            <a:rPr lang="en-US" dirty="0" smtClean="0"/>
            <a:t> network</a:t>
          </a:r>
          <a:endParaRPr lang="bg-BG" dirty="0"/>
        </a:p>
      </dgm:t>
    </dgm:pt>
    <dgm:pt modelId="{3CF4C6E0-6AE9-499E-AC98-F2DB60F84EAC}" type="parTrans" cxnId="{69EA9120-9CA9-4914-8610-702F8F43BC54}">
      <dgm:prSet/>
      <dgm:spPr/>
      <dgm:t>
        <a:bodyPr/>
        <a:lstStyle/>
        <a:p>
          <a:endParaRPr lang="bg-BG"/>
        </a:p>
      </dgm:t>
    </dgm:pt>
    <dgm:pt modelId="{C394CEBE-5DE1-4158-A731-AB1F92EC8419}" type="sibTrans" cxnId="{69EA9120-9CA9-4914-8610-702F8F43BC54}">
      <dgm:prSet/>
      <dgm:spPr/>
      <dgm:t>
        <a:bodyPr/>
        <a:lstStyle/>
        <a:p>
          <a:endParaRPr lang="bg-BG"/>
        </a:p>
      </dgm:t>
    </dgm:pt>
    <dgm:pt modelId="{C96766ED-D581-4968-A8BF-2D052E3C27B5}">
      <dgm:prSet/>
      <dgm:spPr/>
      <dgm:t>
        <a:bodyPr/>
        <a:lstStyle/>
        <a:p>
          <a:r>
            <a:rPr lang="en-US" smtClean="0"/>
            <a:t>Stand-alone</a:t>
          </a:r>
          <a:endParaRPr lang="bg-BG"/>
        </a:p>
      </dgm:t>
    </dgm:pt>
    <dgm:pt modelId="{3FD0ABFC-5758-4B95-898B-40F97F2390C2}" type="parTrans" cxnId="{005218AB-D6CC-42EE-8545-229E1D49B226}">
      <dgm:prSet/>
      <dgm:spPr/>
      <dgm:t>
        <a:bodyPr/>
        <a:lstStyle/>
        <a:p>
          <a:endParaRPr lang="bg-BG"/>
        </a:p>
      </dgm:t>
    </dgm:pt>
    <dgm:pt modelId="{7AEE5D28-8DF1-4693-BF5D-7E1312F5DB6B}" type="sibTrans" cxnId="{005218AB-D6CC-42EE-8545-229E1D49B226}">
      <dgm:prSet/>
      <dgm:spPr/>
      <dgm:t>
        <a:bodyPr/>
        <a:lstStyle/>
        <a:p>
          <a:endParaRPr lang="bg-BG"/>
        </a:p>
      </dgm:t>
    </dgm:pt>
    <dgm:pt modelId="{D743A47E-79C0-4AAD-A642-FDC2453EFC63}">
      <dgm:prSet/>
      <dgm:spPr/>
      <dgm:t>
        <a:bodyPr/>
        <a:lstStyle/>
        <a:p>
          <a:r>
            <a:rPr lang="en-US" smtClean="0"/>
            <a:t>Cluster  </a:t>
          </a:r>
          <a:endParaRPr lang="bg-BG" dirty="0"/>
        </a:p>
      </dgm:t>
    </dgm:pt>
    <dgm:pt modelId="{73EE507C-FC5B-4CB0-872C-933D216CD643}" type="parTrans" cxnId="{67ACEACE-3E33-4CA5-805D-327E69861BDA}">
      <dgm:prSet/>
      <dgm:spPr/>
      <dgm:t>
        <a:bodyPr/>
        <a:lstStyle/>
        <a:p>
          <a:endParaRPr lang="bg-BG"/>
        </a:p>
      </dgm:t>
    </dgm:pt>
    <dgm:pt modelId="{C250C16F-0146-48D5-9CD5-635613694F4D}" type="sibTrans" cxnId="{67ACEACE-3E33-4CA5-805D-327E69861BDA}">
      <dgm:prSet/>
      <dgm:spPr/>
      <dgm:t>
        <a:bodyPr/>
        <a:lstStyle/>
        <a:p>
          <a:endParaRPr lang="bg-BG"/>
        </a:p>
      </dgm:t>
    </dgm:pt>
    <dgm:pt modelId="{1AF62E4B-ECA5-47AB-B14F-52E9AC3AA0BB}" type="pres">
      <dgm:prSet presAssocID="{690117C8-AF76-492E-9593-02AA42739C8E}" presName="linearFlow" presStyleCnt="0">
        <dgm:presLayoutVars>
          <dgm:dir/>
          <dgm:animLvl val="lvl"/>
          <dgm:resizeHandles val="exact"/>
        </dgm:presLayoutVars>
      </dgm:prSet>
      <dgm:spPr/>
      <dgm:t>
        <a:bodyPr/>
        <a:lstStyle/>
        <a:p>
          <a:endParaRPr lang="bg-BG"/>
        </a:p>
      </dgm:t>
    </dgm:pt>
    <dgm:pt modelId="{46202508-64AF-494F-B56F-2BB922E457F9}" type="pres">
      <dgm:prSet presAssocID="{6CA60C70-D34A-482A-ABEB-EB0A13107209}" presName="composite" presStyleCnt="0"/>
      <dgm:spPr/>
    </dgm:pt>
    <dgm:pt modelId="{37ACC588-570C-4B58-BC18-F888EFB634F9}" type="pres">
      <dgm:prSet presAssocID="{6CA60C70-D34A-482A-ABEB-EB0A13107209}" presName="parentText" presStyleLbl="alignNode1" presStyleIdx="0" presStyleCnt="4" custAng="0">
        <dgm:presLayoutVars>
          <dgm:chMax val="1"/>
          <dgm:bulletEnabled val="1"/>
        </dgm:presLayoutVars>
      </dgm:prSet>
      <dgm:spPr/>
      <dgm:t>
        <a:bodyPr/>
        <a:lstStyle/>
        <a:p>
          <a:endParaRPr lang="bg-BG"/>
        </a:p>
      </dgm:t>
    </dgm:pt>
    <dgm:pt modelId="{57FD4069-616B-49E9-BA97-BE074D0DEDD5}" type="pres">
      <dgm:prSet presAssocID="{6CA60C70-D34A-482A-ABEB-EB0A13107209}" presName="descendantText" presStyleLbl="alignAcc1" presStyleIdx="0" presStyleCnt="4">
        <dgm:presLayoutVars>
          <dgm:bulletEnabled val="1"/>
        </dgm:presLayoutVars>
      </dgm:prSet>
      <dgm:spPr/>
      <dgm:t>
        <a:bodyPr/>
        <a:lstStyle/>
        <a:p>
          <a:endParaRPr lang="bg-BG"/>
        </a:p>
      </dgm:t>
    </dgm:pt>
    <dgm:pt modelId="{81B7B581-445C-432E-BB38-51794B365C14}" type="pres">
      <dgm:prSet presAssocID="{1E252D74-1314-46AE-8DF7-0A308A364C1B}" presName="sp" presStyleCnt="0"/>
      <dgm:spPr/>
    </dgm:pt>
    <dgm:pt modelId="{057AE258-3245-492F-AF8F-26817F0FABDC}" type="pres">
      <dgm:prSet presAssocID="{E6164239-F4DE-4274-91A6-90A997E95497}" presName="composite" presStyleCnt="0"/>
      <dgm:spPr/>
    </dgm:pt>
    <dgm:pt modelId="{7C2CDB35-EFF4-4A7D-99F9-7B19463E743F}" type="pres">
      <dgm:prSet presAssocID="{E6164239-F4DE-4274-91A6-90A997E95497}" presName="parentText" presStyleLbl="alignNode1" presStyleIdx="1" presStyleCnt="4">
        <dgm:presLayoutVars>
          <dgm:chMax val="1"/>
          <dgm:bulletEnabled val="1"/>
        </dgm:presLayoutVars>
      </dgm:prSet>
      <dgm:spPr/>
      <dgm:t>
        <a:bodyPr/>
        <a:lstStyle/>
        <a:p>
          <a:endParaRPr lang="bg-BG"/>
        </a:p>
      </dgm:t>
    </dgm:pt>
    <dgm:pt modelId="{30BA077E-F92B-4E19-99FA-B06B12C61FF4}" type="pres">
      <dgm:prSet presAssocID="{E6164239-F4DE-4274-91A6-90A997E95497}" presName="descendantText" presStyleLbl="alignAcc1" presStyleIdx="1" presStyleCnt="4">
        <dgm:presLayoutVars>
          <dgm:bulletEnabled val="1"/>
        </dgm:presLayoutVars>
      </dgm:prSet>
      <dgm:spPr/>
      <dgm:t>
        <a:bodyPr/>
        <a:lstStyle/>
        <a:p>
          <a:endParaRPr lang="bg-BG"/>
        </a:p>
      </dgm:t>
    </dgm:pt>
    <dgm:pt modelId="{56AAE7ED-0730-4CE2-80AB-ED2DBEB321C7}" type="pres">
      <dgm:prSet presAssocID="{437D8060-978C-485A-B008-EF5896E1B84A}" presName="sp" presStyleCnt="0"/>
      <dgm:spPr/>
    </dgm:pt>
    <dgm:pt modelId="{681DE293-BBA6-41D6-805D-1D84F61DE622}" type="pres">
      <dgm:prSet presAssocID="{5A96B5BF-A6F7-400F-A10C-6F5EE67CCC3D}" presName="composite" presStyleCnt="0"/>
      <dgm:spPr/>
    </dgm:pt>
    <dgm:pt modelId="{903B7E62-377C-4CD2-85DD-7D43140DF746}" type="pres">
      <dgm:prSet presAssocID="{5A96B5BF-A6F7-400F-A10C-6F5EE67CCC3D}" presName="parentText" presStyleLbl="alignNode1" presStyleIdx="2" presStyleCnt="4">
        <dgm:presLayoutVars>
          <dgm:chMax val="1"/>
          <dgm:bulletEnabled val="1"/>
        </dgm:presLayoutVars>
      </dgm:prSet>
      <dgm:spPr/>
      <dgm:t>
        <a:bodyPr/>
        <a:lstStyle/>
        <a:p>
          <a:endParaRPr lang="bg-BG"/>
        </a:p>
      </dgm:t>
    </dgm:pt>
    <dgm:pt modelId="{A42FE014-5D28-4B76-92AE-A367249F2225}" type="pres">
      <dgm:prSet presAssocID="{5A96B5BF-A6F7-400F-A10C-6F5EE67CCC3D}" presName="descendantText" presStyleLbl="alignAcc1" presStyleIdx="2" presStyleCnt="4">
        <dgm:presLayoutVars>
          <dgm:bulletEnabled val="1"/>
        </dgm:presLayoutVars>
      </dgm:prSet>
      <dgm:spPr/>
      <dgm:t>
        <a:bodyPr/>
        <a:lstStyle/>
        <a:p>
          <a:endParaRPr lang="bg-BG"/>
        </a:p>
      </dgm:t>
    </dgm:pt>
    <dgm:pt modelId="{FD9DD202-222E-4E77-858A-FD181CE214D1}" type="pres">
      <dgm:prSet presAssocID="{516FFDFB-4B4A-4ECE-B4AF-55F89FB4120A}" presName="sp" presStyleCnt="0"/>
      <dgm:spPr/>
    </dgm:pt>
    <dgm:pt modelId="{AD37532F-BA64-413C-A0F2-C69FDD727920}" type="pres">
      <dgm:prSet presAssocID="{EA597EDA-D86B-441F-8C02-6F284B9476AA}" presName="composite" presStyleCnt="0"/>
      <dgm:spPr/>
    </dgm:pt>
    <dgm:pt modelId="{CF9059E8-2B38-4056-91EC-A3ED2292DFC1}" type="pres">
      <dgm:prSet presAssocID="{EA597EDA-D86B-441F-8C02-6F284B9476AA}" presName="parentText" presStyleLbl="alignNode1" presStyleIdx="3" presStyleCnt="4">
        <dgm:presLayoutVars>
          <dgm:chMax val="1"/>
          <dgm:bulletEnabled val="1"/>
        </dgm:presLayoutVars>
      </dgm:prSet>
      <dgm:spPr/>
      <dgm:t>
        <a:bodyPr/>
        <a:lstStyle/>
        <a:p>
          <a:endParaRPr lang="bg-BG"/>
        </a:p>
      </dgm:t>
    </dgm:pt>
    <dgm:pt modelId="{861C10C5-5006-4694-80A0-7F858C5A64E9}" type="pres">
      <dgm:prSet presAssocID="{EA597EDA-D86B-441F-8C02-6F284B9476AA}" presName="descendantText" presStyleLbl="alignAcc1" presStyleIdx="3" presStyleCnt="4">
        <dgm:presLayoutVars>
          <dgm:bulletEnabled val="1"/>
        </dgm:presLayoutVars>
      </dgm:prSet>
      <dgm:spPr/>
      <dgm:t>
        <a:bodyPr/>
        <a:lstStyle/>
        <a:p>
          <a:endParaRPr lang="bg-BG"/>
        </a:p>
      </dgm:t>
    </dgm:pt>
  </dgm:ptLst>
  <dgm:cxnLst>
    <dgm:cxn modelId="{005218AB-D6CC-42EE-8545-229E1D49B226}" srcId="{E6164239-F4DE-4274-91A6-90A997E95497}" destId="{C96766ED-D581-4968-A8BF-2D052E3C27B5}" srcOrd="0" destOrd="0" parTransId="{3FD0ABFC-5758-4B95-898B-40F97F2390C2}" sibTransId="{7AEE5D28-8DF1-4693-BF5D-7E1312F5DB6B}"/>
    <dgm:cxn modelId="{00EA5B2F-4ED5-4744-A86B-F46DC8F3225F}" type="presOf" srcId="{4C34B21C-BD55-463F-9376-FC5CC1CF4A42}" destId="{A42FE014-5D28-4B76-92AE-A367249F2225}" srcOrd="0" destOrd="0" presId="urn:microsoft.com/office/officeart/2005/8/layout/chevron2"/>
    <dgm:cxn modelId="{21F9C87F-4FA8-44CA-8CFF-6A9D792D6C18}" type="presOf" srcId="{D743A47E-79C0-4AAD-A642-FDC2453EFC63}" destId="{30BA077E-F92B-4E19-99FA-B06B12C61FF4}" srcOrd="0" destOrd="1" presId="urn:microsoft.com/office/officeart/2005/8/layout/chevron2"/>
    <dgm:cxn modelId="{3C980F0E-EF6E-481F-BD22-D7BF7DAAA6C4}" srcId="{EA597EDA-D86B-441F-8C02-6F284B9476AA}" destId="{1DEBD981-38AB-477A-B9E4-B19EA4D8613C}" srcOrd="2" destOrd="0" parTransId="{DC0AAE22-B974-48BE-809B-A86739AA015D}" sibTransId="{E2C45320-717B-481F-B364-D073FC3DDE87}"/>
    <dgm:cxn modelId="{4276F219-ED31-4922-9BBD-96C9657FEF6B}" type="presOf" srcId="{1DEBD981-38AB-477A-B9E4-B19EA4D8613C}" destId="{861C10C5-5006-4694-80A0-7F858C5A64E9}" srcOrd="0" destOrd="2" presId="urn:microsoft.com/office/officeart/2005/8/layout/chevron2"/>
    <dgm:cxn modelId="{0A1850DA-3CB6-4B69-8F8D-EF7C4D77E8AF}" type="presOf" srcId="{6CA60C70-D34A-482A-ABEB-EB0A13107209}" destId="{37ACC588-570C-4B58-BC18-F888EFB634F9}" srcOrd="0" destOrd="0" presId="urn:microsoft.com/office/officeart/2005/8/layout/chevron2"/>
    <dgm:cxn modelId="{0E15967B-80F7-42E3-813D-13D88607C1E5}" type="presOf" srcId="{5A96B5BF-A6F7-400F-A10C-6F5EE67CCC3D}" destId="{903B7E62-377C-4CD2-85DD-7D43140DF746}" srcOrd="0" destOrd="0" presId="urn:microsoft.com/office/officeart/2005/8/layout/chevron2"/>
    <dgm:cxn modelId="{D9025031-0049-4F90-B6D9-3981795E4804}" srcId="{5A96B5BF-A6F7-400F-A10C-6F5EE67CCC3D}" destId="{F5464C24-CE82-40D7-80BB-8594E79272B5}" srcOrd="1" destOrd="0" parTransId="{F085F020-A7B9-4516-8C0A-43DA6A454EF5}" sibTransId="{A2699810-52A3-44C0-B77A-42083BE39392}"/>
    <dgm:cxn modelId="{BCAEFB63-AC01-4513-84A1-5C91A6C7EFE1}" srcId="{690117C8-AF76-492E-9593-02AA42739C8E}" destId="{5A96B5BF-A6F7-400F-A10C-6F5EE67CCC3D}" srcOrd="2" destOrd="0" parTransId="{9E11C102-A77C-48A4-A4D0-64A14A8E5FE6}" sibTransId="{516FFDFB-4B4A-4ECE-B4AF-55F89FB4120A}"/>
    <dgm:cxn modelId="{C92EF955-3F11-437B-B2E7-853564207B55}" type="presOf" srcId="{E6164239-F4DE-4274-91A6-90A997E95497}" destId="{7C2CDB35-EFF4-4A7D-99F9-7B19463E743F}" srcOrd="0" destOrd="0" presId="urn:microsoft.com/office/officeart/2005/8/layout/chevron2"/>
    <dgm:cxn modelId="{8968EFA8-42F7-4585-8E44-3F922917BCA1}" type="presOf" srcId="{C96766ED-D581-4968-A8BF-2D052E3C27B5}" destId="{30BA077E-F92B-4E19-99FA-B06B12C61FF4}" srcOrd="0" destOrd="0" presId="urn:microsoft.com/office/officeart/2005/8/layout/chevron2"/>
    <dgm:cxn modelId="{510004A1-3D06-403C-B977-B261CF97A39F}" srcId="{EA597EDA-D86B-441F-8C02-6F284B9476AA}" destId="{6F4C0F1E-5CA8-40DB-BC23-BAAD05AAF537}" srcOrd="0" destOrd="0" parTransId="{FE9E1302-35C5-4D80-B6CD-03EDB986D977}" sibTransId="{2C459468-A3EB-460C-A5FA-65F547C22627}"/>
    <dgm:cxn modelId="{265D168F-2359-425C-AB1E-35CB5360BE94}" srcId="{690117C8-AF76-492E-9593-02AA42739C8E}" destId="{E6164239-F4DE-4274-91A6-90A997E95497}" srcOrd="1" destOrd="0" parTransId="{98E2BEC8-7E61-4FF2-B912-A82955DE2358}" sibTransId="{437D8060-978C-485A-B008-EF5896E1B84A}"/>
    <dgm:cxn modelId="{3C21A161-B5B2-421F-BACF-67F2DA105819}" srcId="{690117C8-AF76-492E-9593-02AA42739C8E}" destId="{EA597EDA-D86B-441F-8C02-6F284B9476AA}" srcOrd="3" destOrd="0" parTransId="{EEE35519-6799-48D9-A7BA-11F929D0144B}" sibTransId="{0591B1E7-39C6-45D8-BEEC-61861CC8FE4C}"/>
    <dgm:cxn modelId="{25823A77-98C6-4719-B740-5CA5B15BF9CA}" type="presOf" srcId="{690117C8-AF76-492E-9593-02AA42739C8E}" destId="{1AF62E4B-ECA5-47AB-B14F-52E9AC3AA0BB}" srcOrd="0" destOrd="0" presId="urn:microsoft.com/office/officeart/2005/8/layout/chevron2"/>
    <dgm:cxn modelId="{E9C5C104-22A6-493F-8361-3CFA64A2E094}" srcId="{EA597EDA-D86B-441F-8C02-6F284B9476AA}" destId="{77977F4D-74C2-467E-AA07-84A85365C25F}" srcOrd="1" destOrd="0" parTransId="{A0ED63F7-AED6-461F-AEDB-1CE8ABD5AA2F}" sibTransId="{49913641-4237-4013-A9CB-204C0599463C}"/>
    <dgm:cxn modelId="{A9D060F4-1208-4AA2-90EF-B1D0FF3C388A}" type="presOf" srcId="{77977F4D-74C2-467E-AA07-84A85365C25F}" destId="{861C10C5-5006-4694-80A0-7F858C5A64E9}" srcOrd="0" destOrd="1" presId="urn:microsoft.com/office/officeart/2005/8/layout/chevron2"/>
    <dgm:cxn modelId="{C907CB97-4AEA-4477-BFA2-5EAC03038234}" type="presOf" srcId="{F5464C24-CE82-40D7-80BB-8594E79272B5}" destId="{A42FE014-5D28-4B76-92AE-A367249F2225}" srcOrd="0" destOrd="1" presId="urn:microsoft.com/office/officeart/2005/8/layout/chevron2"/>
    <dgm:cxn modelId="{257EF182-51B9-44AA-B7A2-DFFED841C5DA}" type="presOf" srcId="{8BF2B506-8386-4E8D-ABF3-7FAF6240B491}" destId="{57FD4069-616B-49E9-BA97-BE074D0DEDD5}" srcOrd="0" destOrd="0" presId="urn:microsoft.com/office/officeart/2005/8/layout/chevron2"/>
    <dgm:cxn modelId="{793E8856-1A03-48A4-93ED-E99C75E6B863}" type="presOf" srcId="{6F4C0F1E-5CA8-40DB-BC23-BAAD05AAF537}" destId="{861C10C5-5006-4694-80A0-7F858C5A64E9}" srcOrd="0" destOrd="0" presId="urn:microsoft.com/office/officeart/2005/8/layout/chevron2"/>
    <dgm:cxn modelId="{F05A0B25-F521-42D1-AFA4-C6E17E3A6C25}" srcId="{5A96B5BF-A6F7-400F-A10C-6F5EE67CCC3D}" destId="{03E262D1-A921-4C1A-8571-F3575C53CD2A}" srcOrd="2" destOrd="0" parTransId="{F362FBB1-6771-48BE-827B-E0BD77356632}" sibTransId="{337CAAF2-8B9F-469A-90D2-1E2AB269C293}"/>
    <dgm:cxn modelId="{1365CD7C-C1E7-4AD2-B1C0-6670AFF1FBFA}" type="presOf" srcId="{EA597EDA-D86B-441F-8C02-6F284B9476AA}" destId="{CF9059E8-2B38-4056-91EC-A3ED2292DFC1}" srcOrd="0" destOrd="0" presId="urn:microsoft.com/office/officeart/2005/8/layout/chevron2"/>
    <dgm:cxn modelId="{67ACEACE-3E33-4CA5-805D-327E69861BDA}" srcId="{E6164239-F4DE-4274-91A6-90A997E95497}" destId="{D743A47E-79C0-4AAD-A642-FDC2453EFC63}" srcOrd="1" destOrd="0" parTransId="{73EE507C-FC5B-4CB0-872C-933D216CD643}" sibTransId="{C250C16F-0146-48D5-9CD5-635613694F4D}"/>
    <dgm:cxn modelId="{E50CFC9A-5753-493F-8062-E2502AD3ADB9}" srcId="{5A96B5BF-A6F7-400F-A10C-6F5EE67CCC3D}" destId="{4C34B21C-BD55-463F-9376-FC5CC1CF4A42}" srcOrd="0" destOrd="0" parTransId="{754003AF-F758-491C-A3E4-B2CC059BA368}" sibTransId="{A647FFD9-3278-4452-9332-0BDF0CC61960}"/>
    <dgm:cxn modelId="{69EA9120-9CA9-4914-8610-702F8F43BC54}" srcId="{6CA60C70-D34A-482A-ABEB-EB0A13107209}" destId="{8BF2B506-8386-4E8D-ABF3-7FAF6240B491}" srcOrd="0" destOrd="0" parTransId="{3CF4C6E0-6AE9-499E-AC98-F2DB60F84EAC}" sibTransId="{C394CEBE-5DE1-4158-A731-AB1F92EC8419}"/>
    <dgm:cxn modelId="{BAB94AF9-99FF-4C7C-9A5A-E095A4AEEFE3}" type="presOf" srcId="{03E262D1-A921-4C1A-8571-F3575C53CD2A}" destId="{A42FE014-5D28-4B76-92AE-A367249F2225}" srcOrd="0" destOrd="2" presId="urn:microsoft.com/office/officeart/2005/8/layout/chevron2"/>
    <dgm:cxn modelId="{5B9AA919-2602-4312-A0A8-F623B46C0C45}" srcId="{690117C8-AF76-492E-9593-02AA42739C8E}" destId="{6CA60C70-D34A-482A-ABEB-EB0A13107209}" srcOrd="0" destOrd="0" parTransId="{2501966F-498E-49EB-8EC6-E6DD75DF3437}" sibTransId="{1E252D74-1314-46AE-8DF7-0A308A364C1B}"/>
    <dgm:cxn modelId="{DE5C9D29-C627-4095-B35C-9726B5C13894}" type="presParOf" srcId="{1AF62E4B-ECA5-47AB-B14F-52E9AC3AA0BB}" destId="{46202508-64AF-494F-B56F-2BB922E457F9}" srcOrd="0" destOrd="0" presId="urn:microsoft.com/office/officeart/2005/8/layout/chevron2"/>
    <dgm:cxn modelId="{D963D17E-C06A-4D7D-A956-0B21684969E1}" type="presParOf" srcId="{46202508-64AF-494F-B56F-2BB922E457F9}" destId="{37ACC588-570C-4B58-BC18-F888EFB634F9}" srcOrd="0" destOrd="0" presId="urn:microsoft.com/office/officeart/2005/8/layout/chevron2"/>
    <dgm:cxn modelId="{541B35E1-20A6-4580-865C-CAA43A8EE572}" type="presParOf" srcId="{46202508-64AF-494F-B56F-2BB922E457F9}" destId="{57FD4069-616B-49E9-BA97-BE074D0DEDD5}" srcOrd="1" destOrd="0" presId="urn:microsoft.com/office/officeart/2005/8/layout/chevron2"/>
    <dgm:cxn modelId="{EB5671A9-6481-4296-B1F1-4C7E44DF8298}" type="presParOf" srcId="{1AF62E4B-ECA5-47AB-B14F-52E9AC3AA0BB}" destId="{81B7B581-445C-432E-BB38-51794B365C14}" srcOrd="1" destOrd="0" presId="urn:microsoft.com/office/officeart/2005/8/layout/chevron2"/>
    <dgm:cxn modelId="{FE0F9742-8552-4EB4-ABFB-664326A22975}" type="presParOf" srcId="{1AF62E4B-ECA5-47AB-B14F-52E9AC3AA0BB}" destId="{057AE258-3245-492F-AF8F-26817F0FABDC}" srcOrd="2" destOrd="0" presId="urn:microsoft.com/office/officeart/2005/8/layout/chevron2"/>
    <dgm:cxn modelId="{2F0D60AA-767F-45E8-A5D7-A4F49874FE92}" type="presParOf" srcId="{057AE258-3245-492F-AF8F-26817F0FABDC}" destId="{7C2CDB35-EFF4-4A7D-99F9-7B19463E743F}" srcOrd="0" destOrd="0" presId="urn:microsoft.com/office/officeart/2005/8/layout/chevron2"/>
    <dgm:cxn modelId="{1548B1F3-2EDC-4CD3-B3D2-DF2DF97109C1}" type="presParOf" srcId="{057AE258-3245-492F-AF8F-26817F0FABDC}" destId="{30BA077E-F92B-4E19-99FA-B06B12C61FF4}" srcOrd="1" destOrd="0" presId="urn:microsoft.com/office/officeart/2005/8/layout/chevron2"/>
    <dgm:cxn modelId="{02C3E5D3-D366-450D-A2DF-CC94B0E9788E}" type="presParOf" srcId="{1AF62E4B-ECA5-47AB-B14F-52E9AC3AA0BB}" destId="{56AAE7ED-0730-4CE2-80AB-ED2DBEB321C7}" srcOrd="3" destOrd="0" presId="urn:microsoft.com/office/officeart/2005/8/layout/chevron2"/>
    <dgm:cxn modelId="{9BF6F9B7-3E84-41F8-BA54-BD3D6ECE5C52}" type="presParOf" srcId="{1AF62E4B-ECA5-47AB-B14F-52E9AC3AA0BB}" destId="{681DE293-BBA6-41D6-805D-1D84F61DE622}" srcOrd="4" destOrd="0" presId="urn:microsoft.com/office/officeart/2005/8/layout/chevron2"/>
    <dgm:cxn modelId="{8D2F0B01-73F5-4F37-BD46-CB759F24858A}" type="presParOf" srcId="{681DE293-BBA6-41D6-805D-1D84F61DE622}" destId="{903B7E62-377C-4CD2-85DD-7D43140DF746}" srcOrd="0" destOrd="0" presId="urn:microsoft.com/office/officeart/2005/8/layout/chevron2"/>
    <dgm:cxn modelId="{1FC962D9-1921-47A1-AE39-9E1483FA88E1}" type="presParOf" srcId="{681DE293-BBA6-41D6-805D-1D84F61DE622}" destId="{A42FE014-5D28-4B76-92AE-A367249F2225}" srcOrd="1" destOrd="0" presId="urn:microsoft.com/office/officeart/2005/8/layout/chevron2"/>
    <dgm:cxn modelId="{7CBBEFE6-ED88-4AB6-BA9D-3BDCF8537099}" type="presParOf" srcId="{1AF62E4B-ECA5-47AB-B14F-52E9AC3AA0BB}" destId="{FD9DD202-222E-4E77-858A-FD181CE214D1}" srcOrd="5" destOrd="0" presId="urn:microsoft.com/office/officeart/2005/8/layout/chevron2"/>
    <dgm:cxn modelId="{6CC721FD-87F2-4E4E-AB17-B609114693FE}" type="presParOf" srcId="{1AF62E4B-ECA5-47AB-B14F-52E9AC3AA0BB}" destId="{AD37532F-BA64-413C-A0F2-C69FDD727920}" srcOrd="6" destOrd="0" presId="urn:microsoft.com/office/officeart/2005/8/layout/chevron2"/>
    <dgm:cxn modelId="{1C64413F-4934-41E9-B6F4-D1FDA945F2FA}" type="presParOf" srcId="{AD37532F-BA64-413C-A0F2-C69FDD727920}" destId="{CF9059E8-2B38-4056-91EC-A3ED2292DFC1}" srcOrd="0" destOrd="0" presId="urn:microsoft.com/office/officeart/2005/8/layout/chevron2"/>
    <dgm:cxn modelId="{F497AEB4-11D0-411B-A520-7F1656C517A0}" type="presParOf" srcId="{AD37532F-BA64-413C-A0F2-C69FDD727920}" destId="{861C10C5-5006-4694-80A0-7F858C5A64E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ACC588-570C-4B58-BC18-F888EFB634F9}">
      <dsp:nvSpPr>
        <dsp:cNvPr id="0" name=""/>
        <dsp:cNvSpPr/>
      </dsp:nvSpPr>
      <dsp:spPr>
        <a:xfrm rot="5400000">
          <a:off x="-182459" y="184918"/>
          <a:ext cx="1216396" cy="8514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Infrastructure</a:t>
          </a:r>
          <a:endParaRPr lang="bg-BG" sz="1600" kern="1200" dirty="0"/>
        </a:p>
      </dsp:txBody>
      <dsp:txXfrm rot="5400000">
        <a:off x="-182459" y="184918"/>
        <a:ext cx="1216396" cy="851477"/>
      </dsp:txXfrm>
    </dsp:sp>
    <dsp:sp modelId="{57FD4069-616B-49E9-BA97-BE074D0DEDD5}">
      <dsp:nvSpPr>
        <dsp:cNvPr id="0" name=""/>
        <dsp:cNvSpPr/>
      </dsp:nvSpPr>
      <dsp:spPr>
        <a:xfrm rot="5400000">
          <a:off x="2280499" y="-1426562"/>
          <a:ext cx="791073" cy="36491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InfoStation</a:t>
          </a:r>
          <a:r>
            <a:rPr lang="en-US" sz="1400" kern="1200" dirty="0" smtClean="0"/>
            <a:t> network</a:t>
          </a:r>
          <a:endParaRPr lang="bg-BG" sz="1400" kern="1200" dirty="0"/>
        </a:p>
      </dsp:txBody>
      <dsp:txXfrm rot="5400000">
        <a:off x="2280499" y="-1426562"/>
        <a:ext cx="791073" cy="3649116"/>
      </dsp:txXfrm>
    </dsp:sp>
    <dsp:sp modelId="{7C2CDB35-EFF4-4A7D-99F9-7B19463E743F}">
      <dsp:nvSpPr>
        <dsp:cNvPr id="0" name=""/>
        <dsp:cNvSpPr/>
      </dsp:nvSpPr>
      <dsp:spPr>
        <a:xfrm rot="5400000">
          <a:off x="-182459" y="1254199"/>
          <a:ext cx="1216396" cy="8514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Mode</a:t>
          </a:r>
          <a:endParaRPr lang="bg-BG" sz="1400" kern="1200" dirty="0"/>
        </a:p>
      </dsp:txBody>
      <dsp:txXfrm rot="5400000">
        <a:off x="-182459" y="1254199"/>
        <a:ext cx="1216396" cy="851477"/>
      </dsp:txXfrm>
    </dsp:sp>
    <dsp:sp modelId="{30BA077E-F92B-4E19-99FA-B06B12C61FF4}">
      <dsp:nvSpPr>
        <dsp:cNvPr id="0" name=""/>
        <dsp:cNvSpPr/>
      </dsp:nvSpPr>
      <dsp:spPr>
        <a:xfrm rot="5400000">
          <a:off x="2280706" y="-357489"/>
          <a:ext cx="790657" cy="36491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Stand-alone</a:t>
          </a:r>
          <a:endParaRPr lang="bg-BG" sz="1400" kern="1200"/>
        </a:p>
        <a:p>
          <a:pPr marL="114300" lvl="1" indent="-114300" algn="l" defTabSz="622300">
            <a:lnSpc>
              <a:spcPct val="90000"/>
            </a:lnSpc>
            <a:spcBef>
              <a:spcPct val="0"/>
            </a:spcBef>
            <a:spcAft>
              <a:spcPct val="15000"/>
            </a:spcAft>
            <a:buChar char="••"/>
          </a:pPr>
          <a:r>
            <a:rPr lang="en-US" sz="1400" kern="1200" smtClean="0"/>
            <a:t>Cluster  </a:t>
          </a:r>
          <a:endParaRPr lang="bg-BG" sz="1400" kern="1200" dirty="0"/>
        </a:p>
      </dsp:txBody>
      <dsp:txXfrm rot="5400000">
        <a:off x="2280706" y="-357489"/>
        <a:ext cx="790657" cy="3649116"/>
      </dsp:txXfrm>
    </dsp:sp>
    <dsp:sp modelId="{903B7E62-377C-4CD2-85DD-7D43140DF746}">
      <dsp:nvSpPr>
        <dsp:cNvPr id="0" name=""/>
        <dsp:cNvSpPr/>
      </dsp:nvSpPr>
      <dsp:spPr>
        <a:xfrm rot="5400000">
          <a:off x="-182459" y="2323479"/>
          <a:ext cx="1216396" cy="8514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Access</a:t>
          </a:r>
          <a:endParaRPr lang="bg-BG" sz="1400" kern="1200" dirty="0"/>
        </a:p>
      </dsp:txBody>
      <dsp:txXfrm rot="5400000">
        <a:off x="-182459" y="2323479"/>
        <a:ext cx="1216396" cy="851477"/>
      </dsp:txXfrm>
    </dsp:sp>
    <dsp:sp modelId="{A42FE014-5D28-4B76-92AE-A367249F2225}">
      <dsp:nvSpPr>
        <dsp:cNvPr id="0" name=""/>
        <dsp:cNvSpPr/>
      </dsp:nvSpPr>
      <dsp:spPr>
        <a:xfrm rot="5400000">
          <a:off x="2280706" y="711790"/>
          <a:ext cx="790657" cy="36491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Fixed</a:t>
          </a:r>
          <a:endParaRPr lang="bg-BG" sz="1400" kern="1200" dirty="0"/>
        </a:p>
        <a:p>
          <a:pPr marL="114300" lvl="1" indent="-114300" algn="l" defTabSz="622300">
            <a:lnSpc>
              <a:spcPct val="90000"/>
            </a:lnSpc>
            <a:spcBef>
              <a:spcPct val="0"/>
            </a:spcBef>
            <a:spcAft>
              <a:spcPct val="15000"/>
            </a:spcAft>
            <a:buChar char="••"/>
          </a:pPr>
          <a:r>
            <a:rPr lang="en-US" sz="1400" kern="1200" dirty="0" smtClean="0"/>
            <a:t>Mobile</a:t>
          </a:r>
          <a:endParaRPr lang="bg-BG" sz="1400" kern="1200" dirty="0"/>
        </a:p>
        <a:p>
          <a:pPr marL="114300" lvl="1" indent="-114300" algn="l" defTabSz="622300">
            <a:lnSpc>
              <a:spcPct val="90000"/>
            </a:lnSpc>
            <a:spcBef>
              <a:spcPct val="0"/>
            </a:spcBef>
            <a:spcAft>
              <a:spcPct val="15000"/>
            </a:spcAft>
            <a:buChar char="••"/>
          </a:pPr>
          <a:r>
            <a:rPr lang="en-US" sz="1400" kern="1200" dirty="0" smtClean="0"/>
            <a:t>Mixed </a:t>
          </a:r>
          <a:endParaRPr lang="bg-BG" sz="1400" kern="1200" dirty="0"/>
        </a:p>
      </dsp:txBody>
      <dsp:txXfrm rot="5400000">
        <a:off x="2280706" y="711790"/>
        <a:ext cx="790657" cy="3649116"/>
      </dsp:txXfrm>
    </dsp:sp>
    <dsp:sp modelId="{CF9059E8-2B38-4056-91EC-A3ED2292DFC1}">
      <dsp:nvSpPr>
        <dsp:cNvPr id="0" name=""/>
        <dsp:cNvSpPr/>
      </dsp:nvSpPr>
      <dsp:spPr>
        <a:xfrm rot="5400000">
          <a:off x="-182459" y="3392759"/>
          <a:ext cx="1216396" cy="8514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Model</a:t>
          </a:r>
          <a:endParaRPr lang="bg-BG" sz="1400" kern="1200" dirty="0"/>
        </a:p>
      </dsp:txBody>
      <dsp:txXfrm rot="5400000">
        <a:off x="-182459" y="3392759"/>
        <a:ext cx="1216396" cy="851477"/>
      </dsp:txXfrm>
    </dsp:sp>
    <dsp:sp modelId="{861C10C5-5006-4694-80A0-7F858C5A64E9}">
      <dsp:nvSpPr>
        <dsp:cNvPr id="0" name=""/>
        <dsp:cNvSpPr/>
      </dsp:nvSpPr>
      <dsp:spPr>
        <a:xfrm rot="5400000">
          <a:off x="2280706" y="1781071"/>
          <a:ext cx="790657" cy="36491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User</a:t>
          </a:r>
          <a:endParaRPr lang="bg-BG" sz="1400" kern="1200" dirty="0"/>
        </a:p>
        <a:p>
          <a:pPr marL="114300" lvl="1" indent="-114300" algn="l" defTabSz="622300">
            <a:lnSpc>
              <a:spcPct val="90000"/>
            </a:lnSpc>
            <a:spcBef>
              <a:spcPct val="0"/>
            </a:spcBef>
            <a:spcAft>
              <a:spcPct val="15000"/>
            </a:spcAft>
            <a:buChar char="••"/>
          </a:pPr>
          <a:r>
            <a:rPr lang="en-US" sz="1400" kern="1200" dirty="0" smtClean="0"/>
            <a:t>Domain</a:t>
          </a:r>
          <a:endParaRPr lang="bg-BG" sz="1400" kern="1200" dirty="0"/>
        </a:p>
        <a:p>
          <a:pPr marL="114300" lvl="1" indent="-114300" algn="l" defTabSz="622300">
            <a:lnSpc>
              <a:spcPct val="90000"/>
            </a:lnSpc>
            <a:spcBef>
              <a:spcPct val="0"/>
            </a:spcBef>
            <a:spcAft>
              <a:spcPct val="15000"/>
            </a:spcAft>
            <a:buChar char="••"/>
          </a:pPr>
          <a:r>
            <a:rPr lang="en-US" sz="1400" kern="1200" dirty="0" smtClean="0"/>
            <a:t>Pedagogical</a:t>
          </a:r>
          <a:endParaRPr lang="bg-BG" sz="1400" kern="1200" dirty="0"/>
        </a:p>
      </dsp:txBody>
      <dsp:txXfrm rot="5400000">
        <a:off x="2280706" y="1781071"/>
        <a:ext cx="790657" cy="36491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41D36-7C6A-4878-B711-0092F2931991}" type="datetimeFigureOut">
              <a:rPr lang="bg-BG" smtClean="0"/>
              <a:pPr/>
              <a:t>31.8.2009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AA50-366C-4C5E-99C1-1A7AA4CB69D2}"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4BD66-3E2A-49F3-9D01-BCF12F7C59B8}"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In the specialized issues there are different definitions</a:t>
            </a:r>
            <a:r>
              <a:rPr lang="bg-BG"/>
              <a:t>, </a:t>
            </a:r>
            <a:r>
              <a:rPr lang="en-US"/>
              <a:t>approaches, models</a:t>
            </a:r>
            <a:r>
              <a:rPr lang="bg-BG"/>
              <a:t>, ... </a:t>
            </a:r>
            <a:r>
              <a:rPr lang="en-US"/>
              <a:t>for IT-based education</a:t>
            </a:r>
          </a:p>
          <a:p>
            <a:r>
              <a:rPr lang="en-US"/>
              <a:t>The most of the currently used systems can be added to the group of CBT.</a:t>
            </a:r>
          </a:p>
          <a:p>
            <a:endParaRPr lang="en-US"/>
          </a:p>
          <a:p>
            <a:r>
              <a:rPr lang="en-US"/>
              <a:t>Unlike the CBT, the eLearning presumes (by definition) much more. The most important features of a eLearning-oriented system are:</a:t>
            </a:r>
          </a:p>
          <a:p>
            <a:pPr>
              <a:buFontTx/>
              <a:buChar char="•"/>
            </a:pPr>
            <a:r>
              <a:rPr lang="en-US"/>
              <a:t>Personalization;</a:t>
            </a:r>
          </a:p>
          <a:p>
            <a:pPr>
              <a:buFontTx/>
              <a:buChar char="•"/>
            </a:pPr>
            <a:r>
              <a:rPr lang="en-US"/>
              <a:t>Anywhere and any time access to the learning material.</a:t>
            </a:r>
          </a:p>
          <a:p>
            <a:r>
              <a:rPr lang="en-US"/>
              <a:t> </a:t>
            </a:r>
          </a:p>
          <a:p>
            <a:r>
              <a:rPr lang="en-US"/>
              <a:t>Providing of an anywhere and anytime personalized access to the learning resources is the most crucial property of an eLearning-based system.</a:t>
            </a:r>
          </a:p>
          <a:p>
            <a:endParaRPr lang="en-US"/>
          </a:p>
          <a:p>
            <a:r>
              <a:rPr lang="en-US"/>
              <a:t>With the eLSE project we try to develop an eLearning-oriented infrastructure which can be used for distance education in the field of Software Envineering.</a:t>
            </a:r>
          </a:p>
          <a:p>
            <a:endParaRPr lang="en-US"/>
          </a:p>
          <a:p>
            <a:r>
              <a:rPr lang="en-US"/>
              <a:t>What we need to guarantee the success of the work? We consider four basic aspects.            </a:t>
            </a:r>
            <a:r>
              <a:rPr lang="bg-BG"/>
              <a:t>  </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g-BG" dirty="0"/>
          </a:p>
        </p:txBody>
      </p:sp>
      <p:sp>
        <p:nvSpPr>
          <p:cNvPr id="4" name="Slide Number Placeholder 3"/>
          <p:cNvSpPr>
            <a:spLocks noGrp="1"/>
          </p:cNvSpPr>
          <p:nvPr>
            <p:ph type="sldNum" sz="quarter" idx="10"/>
          </p:nvPr>
        </p:nvSpPr>
        <p:spPr/>
        <p:txBody>
          <a:bodyPr/>
          <a:lstStyle/>
          <a:p>
            <a:fld id="{1810AA50-366C-4C5E-99C1-1A7AA4CB69D2}" type="slidenum">
              <a:rPr lang="bg-BG" smtClean="0"/>
              <a:pPr/>
              <a:t>40</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4BD66-3E2A-49F3-9D01-BCF12F7C59B8}" type="slidenum">
              <a:rPr lang="en-US"/>
              <a:pPr/>
              <a:t>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4BD66-3E2A-49F3-9D01-BCF12F7C59B8}" type="slidenum">
              <a:rPr lang="en-US"/>
              <a:pPr/>
              <a:t>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Cluster building is only dynamic - there are different cases which</a:t>
            </a:r>
            <a:r>
              <a:rPr lang="en-US" baseline="0" dirty="0" smtClean="0"/>
              <a:t> cause the cluster building – for example:</a:t>
            </a:r>
          </a:p>
          <a:p>
            <a:pPr>
              <a:buFont typeface="Arial" pitchFamily="34" charset="0"/>
              <a:buChar char="•"/>
            </a:pPr>
            <a:r>
              <a:rPr lang="en-US" baseline="0" dirty="0" smtClean="0"/>
              <a:t> Movement of the user – IS changing;</a:t>
            </a:r>
          </a:p>
          <a:p>
            <a:pPr>
              <a:buFont typeface="Arial" pitchFamily="34" charset="0"/>
              <a:buChar char="•"/>
            </a:pPr>
            <a:r>
              <a:rPr lang="en-US" baseline="0" dirty="0" smtClean="0"/>
              <a:t> Resource deficit – globalization of the requests</a:t>
            </a:r>
          </a:p>
          <a:p>
            <a:endParaRPr lang="en-US" baseline="0" dirty="0" smtClean="0"/>
          </a:p>
          <a:p>
            <a:r>
              <a:rPr lang="en-US" baseline="0" dirty="0" smtClean="0"/>
              <a:t>  </a:t>
            </a:r>
            <a:r>
              <a:rPr lang="en-US" dirty="0" smtClean="0"/>
              <a:t>   </a:t>
            </a:r>
            <a:endParaRPr lang="bg-BG" dirty="0"/>
          </a:p>
        </p:txBody>
      </p:sp>
      <p:sp>
        <p:nvSpPr>
          <p:cNvPr id="4" name="Slide Number Placeholder 3"/>
          <p:cNvSpPr>
            <a:spLocks noGrp="1"/>
          </p:cNvSpPr>
          <p:nvPr>
            <p:ph type="sldNum" sz="quarter" idx="10"/>
          </p:nvPr>
        </p:nvSpPr>
        <p:spPr/>
        <p:txBody>
          <a:bodyPr/>
          <a:lstStyle/>
          <a:p>
            <a:fld id="{1810AA50-366C-4C5E-99C1-1A7AA4CB69D2}" type="slidenum">
              <a:rPr lang="bg-BG" smtClean="0"/>
              <a:pPr/>
              <a:t>11</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personal computing space which can include:</a:t>
            </a:r>
          </a:p>
          <a:p>
            <a:r>
              <a:rPr lang="en-US" dirty="0" smtClean="0"/>
              <a:t>Schedules, personal calendars, address books, contact lists, to-do lists;</a:t>
            </a:r>
          </a:p>
          <a:p>
            <a:r>
              <a:rPr lang="en-US" dirty="0" smtClean="0"/>
              <a:t>More dynamic information has to be sensed in real time from the user’s environment:</a:t>
            </a:r>
          </a:p>
          <a:p>
            <a:r>
              <a:rPr lang="en-US" baseline="0" dirty="0" smtClean="0"/>
              <a:t>Position, orientation, identities of people nearby, locally observable objects and actions, emotional and physiological state </a:t>
            </a:r>
            <a:r>
              <a:rPr lang="en-US" dirty="0" smtClean="0"/>
              <a:t> </a:t>
            </a:r>
          </a:p>
          <a:p>
            <a:endParaRPr lang="bg-BG" dirty="0"/>
          </a:p>
        </p:txBody>
      </p:sp>
      <p:sp>
        <p:nvSpPr>
          <p:cNvPr id="4" name="Slide Number Placeholder 3"/>
          <p:cNvSpPr>
            <a:spLocks noGrp="1"/>
          </p:cNvSpPr>
          <p:nvPr>
            <p:ph type="sldNum" sz="quarter" idx="10"/>
          </p:nvPr>
        </p:nvSpPr>
        <p:spPr/>
        <p:txBody>
          <a:bodyPr/>
          <a:lstStyle/>
          <a:p>
            <a:fld id="{1810AA50-366C-4C5E-99C1-1A7AA4CB69D2}" type="slidenum">
              <a:rPr lang="bg-BG" smtClean="0"/>
              <a:pPr/>
              <a:t>13</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6F875-AEE6-4DA4-B26E-06D2077A1F68}" type="slidenum">
              <a:rPr lang="en-US"/>
              <a:pPr/>
              <a:t>15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In our case we have to convert the PIM to a specific platform – InfoStation architecture. </a:t>
            </a:r>
          </a:p>
          <a:p>
            <a:r>
              <a:rPr lang="en-US"/>
              <a:t>We haven’t standard mappings and appropriated tools and have to realize the mapping by hand.</a:t>
            </a:r>
          </a:p>
          <a:p>
            <a:endParaRPr lang="en-US"/>
          </a:p>
          <a:p>
            <a:r>
              <a:rPr lang="en-US"/>
              <a:t>PIM – specification and modeling of eLearning functionality.</a:t>
            </a:r>
          </a:p>
          <a:p>
            <a:r>
              <a:rPr lang="en-US"/>
              <a:t> </a:t>
            </a:r>
          </a:p>
          <a:p>
            <a:r>
              <a:rPr lang="en-US"/>
              <a:t>Our idea is the following: based on the platform, we try to raise the level of platform abstraction towards PIM.</a:t>
            </a:r>
          </a:p>
          <a:p>
            <a:r>
              <a:rPr lang="en-US"/>
              <a:t>In this case, we hope to have the needed mapping more simple.  </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B0751-F555-4020-A064-31360B779605}" type="slidenum">
              <a:rPr lang="en-US"/>
              <a:pPr/>
              <a:t>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a:p>
            <a:r>
              <a:rPr lang="en-US"/>
              <a:t>In our approach we are going to modify the proposed by the MDA way and our work spread out to the following tree levels:</a:t>
            </a:r>
          </a:p>
          <a:p>
            <a:pPr>
              <a:buFontTx/>
              <a:buChar char="•"/>
            </a:pPr>
            <a:r>
              <a:rPr lang="en-US"/>
              <a:t>Functional level – at this level we are creating an eLearning services model;</a:t>
            </a:r>
          </a:p>
          <a:p>
            <a:pPr>
              <a:buFontTx/>
              <a:buChar char="•"/>
            </a:pPr>
            <a:r>
              <a:rPr lang="en-US"/>
              <a:t>Scenarios level – scenarios are representative for access and communication environment which the services will be executed in. </a:t>
            </a:r>
          </a:p>
          <a:p>
            <a:r>
              <a:rPr lang="en-US"/>
              <a:t>   The different scenarios describe the characteristics and the possibilities of the underlain communication infrastructure (InfoStations);</a:t>
            </a:r>
          </a:p>
          <a:p>
            <a:pPr>
              <a:buFontTx/>
              <a:buChar char="•"/>
            </a:pPr>
            <a:r>
              <a:rPr lang="en-US"/>
              <a:t>Agent &amp; services level -  at this level a set of appropriate agents and services, which can support the scenarios execution, is defined.</a:t>
            </a:r>
          </a:p>
          <a:p>
            <a:r>
              <a:rPr lang="en-US"/>
              <a:t>   In respect to the eLearning services this level provides the needed run-time, i.e. a virtual machine.</a:t>
            </a:r>
          </a:p>
          <a:p>
            <a:r>
              <a:rPr lang="en-US"/>
              <a:t>   The creation of this level is a big challenge for us. </a:t>
            </a:r>
          </a:p>
          <a:p>
            <a:r>
              <a:rPr lang="en-US"/>
              <a:t>     </a:t>
            </a:r>
          </a:p>
          <a:p>
            <a:r>
              <a:rPr lang="en-US"/>
              <a:t>In addition we need two mappings:</a:t>
            </a:r>
          </a:p>
          <a:p>
            <a:pPr>
              <a:buFontTx/>
              <a:buChar char="•"/>
            </a:pPr>
            <a:r>
              <a:rPr lang="en-US"/>
              <a:t>Function-to-Agent-Mapping – for each of eLearning services we define a set of agent/services which can support theirs execution;</a:t>
            </a:r>
          </a:p>
          <a:p>
            <a:pPr>
              <a:buFontTx/>
              <a:buChar char="•"/>
            </a:pPr>
            <a:r>
              <a:rPr lang="en-US"/>
              <a:t>Scenarios-to-Agent-Mapping – for each scenario we define a set of corresponding agents/services. </a:t>
            </a:r>
          </a:p>
          <a:p>
            <a:pPr>
              <a:buFontTx/>
              <a:buChar char="•"/>
            </a:pPr>
            <a:endParaRPr lang="en-US"/>
          </a:p>
          <a:p>
            <a:r>
              <a:rPr lang="en-US"/>
              <a:t>To each level we try to find suitable control models.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B0751-F555-4020-A064-31360B779605}" type="slidenum">
              <a:rPr lang="en-US"/>
              <a:pPr/>
              <a:t>18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a:p>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kernel of the architecture is the digital library which has to be implemented independent from the using it applications.</a:t>
            </a:r>
          </a:p>
          <a:p>
            <a:endParaRPr lang="en-US" dirty="0" smtClean="0"/>
          </a:p>
          <a:p>
            <a:r>
              <a:rPr lang="en-US" dirty="0" smtClean="0"/>
              <a:t>In</a:t>
            </a:r>
            <a:r>
              <a:rPr lang="en-US" baseline="0" dirty="0" smtClean="0"/>
              <a:t> addition two applications were proposed which will demonstrate the usage of the library.</a:t>
            </a:r>
          </a:p>
          <a:p>
            <a:endParaRPr lang="en-US" baseline="0" dirty="0" smtClean="0"/>
          </a:p>
          <a:p>
            <a:r>
              <a:rPr lang="en-US" baseline="0" dirty="0" smtClean="0"/>
              <a:t>The first one is a lecturer’s work place helping by preparation of teaching material.</a:t>
            </a:r>
          </a:p>
          <a:p>
            <a:endParaRPr lang="en-US" baseline="0" dirty="0" smtClean="0"/>
          </a:p>
          <a:p>
            <a:r>
              <a:rPr lang="en-US" baseline="0" dirty="0" smtClean="0"/>
              <a:t>The second one is a education portal by help of which the students have access to the electronic content.</a:t>
            </a:r>
          </a:p>
          <a:p>
            <a:r>
              <a:rPr lang="en-US" baseline="0" dirty="0" smtClean="0"/>
              <a:t> </a:t>
            </a:r>
            <a:r>
              <a:rPr lang="en-US" dirty="0" smtClean="0"/>
              <a:t>    </a:t>
            </a:r>
            <a:endParaRPr lang="bg-BG" dirty="0"/>
          </a:p>
        </p:txBody>
      </p:sp>
      <p:sp>
        <p:nvSpPr>
          <p:cNvPr id="4" name="Slide Number Placeholder 3"/>
          <p:cNvSpPr>
            <a:spLocks noGrp="1"/>
          </p:cNvSpPr>
          <p:nvPr>
            <p:ph type="sldNum" sz="quarter" idx="10"/>
          </p:nvPr>
        </p:nvSpPr>
        <p:spPr/>
        <p:txBody>
          <a:bodyPr/>
          <a:lstStyle/>
          <a:p>
            <a:fld id="{1810AA50-366C-4C5E-99C1-1A7AA4CB69D2}" type="slidenum">
              <a:rPr lang="bg-BG" smtClean="0"/>
              <a:pPr/>
              <a:t>29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57B5FBEE-F488-4ECD-A6A8-B6D67481B862}"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4FFCE2AC-4ED8-410C-A324-B957532F2355}"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24ECEEB-CE7C-4115-94BB-B592C0D7A7DE}"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23913-A2E5-449C-B16D-865BC56058D8}"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1A6C1364-E4C0-45C4-9386-31239E4A5B68}" type="datetime1">
              <a:rPr lang="bg-BG" smtClean="0"/>
              <a:pPr/>
              <a:t>31.8.2009 г.</a:t>
            </a:fld>
            <a:endParaRPr lang="bg-BG"/>
          </a:p>
        </p:txBody>
      </p:sp>
      <p:sp>
        <p:nvSpPr>
          <p:cNvPr id="6" name="Footer Placeholder 5"/>
          <p:cNvSpPr>
            <a:spLocks noGrp="1"/>
          </p:cNvSpPr>
          <p:nvPr>
            <p:ph type="ftr" sz="quarter" idx="11"/>
          </p:nvPr>
        </p:nvSpPr>
        <p:spPr/>
        <p:txBody>
          <a:bodyPr/>
          <a:lstStyle/>
          <a:p>
            <a:r>
              <a:rPr lang="en-US" smtClean="0"/>
              <a:t>SEERE'2009, 31.08 - 5.09.2009, Neum</a:t>
            </a:r>
            <a:endParaRPr lang="bg-BG"/>
          </a:p>
        </p:txBody>
      </p:sp>
      <p:sp>
        <p:nvSpPr>
          <p:cNvPr id="7" name="Slide Number Placeholder 6"/>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0FFDF340-2210-4D5B-BE37-6CD328DA0F35}" type="datetime1">
              <a:rPr lang="bg-BG" smtClean="0"/>
              <a:pPr/>
              <a:t>31.8.2009 г.</a:t>
            </a:fld>
            <a:endParaRPr lang="bg-BG"/>
          </a:p>
        </p:txBody>
      </p:sp>
      <p:sp>
        <p:nvSpPr>
          <p:cNvPr id="8" name="Footer Placeholder 7"/>
          <p:cNvSpPr>
            <a:spLocks noGrp="1"/>
          </p:cNvSpPr>
          <p:nvPr>
            <p:ph type="ftr" sz="quarter" idx="11"/>
          </p:nvPr>
        </p:nvSpPr>
        <p:spPr/>
        <p:txBody>
          <a:bodyPr/>
          <a:lstStyle/>
          <a:p>
            <a:r>
              <a:rPr lang="en-US" smtClean="0"/>
              <a:t>SEERE'2009, 31.08 - 5.09.2009, Neum</a:t>
            </a:r>
            <a:endParaRPr lang="bg-BG"/>
          </a:p>
        </p:txBody>
      </p:sp>
      <p:sp>
        <p:nvSpPr>
          <p:cNvPr id="9" name="Slide Number Placeholder 8"/>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E08D4-AABB-4AEC-86EC-504C19640D5B}" type="datetime1">
              <a:rPr lang="bg-BG" smtClean="0"/>
              <a:pPr/>
              <a:t>31.8.2009 г.</a:t>
            </a:fld>
            <a:endParaRPr lang="bg-BG"/>
          </a:p>
        </p:txBody>
      </p:sp>
      <p:sp>
        <p:nvSpPr>
          <p:cNvPr id="3" name="Footer Placeholder 2"/>
          <p:cNvSpPr>
            <a:spLocks noGrp="1"/>
          </p:cNvSpPr>
          <p:nvPr>
            <p:ph type="ftr" sz="quarter" idx="11"/>
          </p:nvPr>
        </p:nvSpPr>
        <p:spPr/>
        <p:txBody>
          <a:bodyPr/>
          <a:lstStyle/>
          <a:p>
            <a:r>
              <a:rPr lang="en-US" smtClean="0"/>
              <a:t>SEERE'2009, 31.08 - 5.09.2009, Neum</a:t>
            </a:r>
            <a:endParaRPr lang="bg-BG"/>
          </a:p>
        </p:txBody>
      </p:sp>
      <p:sp>
        <p:nvSpPr>
          <p:cNvPr id="4" name="Slide Number Placeholder 3"/>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D1F7B-EAAE-494C-806F-A4933EBB2D29}" type="datetime1">
              <a:rPr lang="bg-BG" smtClean="0"/>
              <a:pPr/>
              <a:t>31.8.2009 г.</a:t>
            </a:fld>
            <a:endParaRPr lang="bg-BG"/>
          </a:p>
        </p:txBody>
      </p:sp>
      <p:sp>
        <p:nvSpPr>
          <p:cNvPr id="6" name="Footer Placeholder 5"/>
          <p:cNvSpPr>
            <a:spLocks noGrp="1"/>
          </p:cNvSpPr>
          <p:nvPr>
            <p:ph type="ftr" sz="quarter" idx="11"/>
          </p:nvPr>
        </p:nvSpPr>
        <p:spPr/>
        <p:txBody>
          <a:bodyPr/>
          <a:lstStyle/>
          <a:p>
            <a:r>
              <a:rPr lang="en-US" smtClean="0"/>
              <a:t>SEERE'2009, 31.08 - 5.09.2009, Neum</a:t>
            </a:r>
            <a:endParaRPr lang="bg-BG"/>
          </a:p>
        </p:txBody>
      </p:sp>
      <p:sp>
        <p:nvSpPr>
          <p:cNvPr id="7" name="Slide Number Placeholder 6"/>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B28BB-421E-4921-89C4-FF023847D77D}" type="datetime1">
              <a:rPr lang="bg-BG" smtClean="0"/>
              <a:pPr/>
              <a:t>31.8.2009 г.</a:t>
            </a:fld>
            <a:endParaRPr lang="bg-BG"/>
          </a:p>
        </p:txBody>
      </p:sp>
      <p:sp>
        <p:nvSpPr>
          <p:cNvPr id="6" name="Footer Placeholder 5"/>
          <p:cNvSpPr>
            <a:spLocks noGrp="1"/>
          </p:cNvSpPr>
          <p:nvPr>
            <p:ph type="ftr" sz="quarter" idx="11"/>
          </p:nvPr>
        </p:nvSpPr>
        <p:spPr/>
        <p:txBody>
          <a:bodyPr/>
          <a:lstStyle/>
          <a:p>
            <a:r>
              <a:rPr lang="en-US" smtClean="0"/>
              <a:t>SEERE'2009, 31.08 - 5.09.2009, Neum</a:t>
            </a:r>
            <a:endParaRPr lang="bg-BG"/>
          </a:p>
        </p:txBody>
      </p:sp>
      <p:sp>
        <p:nvSpPr>
          <p:cNvPr id="7" name="Slide Number Placeholder 6"/>
          <p:cNvSpPr>
            <a:spLocks noGrp="1"/>
          </p:cNvSpPr>
          <p:nvPr>
            <p:ph type="sldNum" sz="quarter" idx="12"/>
          </p:nvPr>
        </p:nvSpPr>
        <p:spPr/>
        <p:txBody>
          <a:bodyPr/>
          <a:lstStyle/>
          <a:p>
            <a:fld id="{635A10CD-A950-4426-9A60-C75EF96932C2}"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2D04E-2B0C-493C-A02C-B60A77CD8B7F}" type="datetime1">
              <a:rPr lang="bg-BG" smtClean="0"/>
              <a:pPr/>
              <a:t>31.8.2009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SEERE'2009, 31.08 - 5.09.2009, Neum</a:t>
            </a:r>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A10CD-A950-4426-9A60-C75EF96932C2}"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Adaptive and Collaborative eLearning Architectures</a:t>
            </a:r>
            <a:endParaRPr lang="bg-BG" dirty="0"/>
          </a:p>
        </p:txBody>
      </p:sp>
      <p:sp>
        <p:nvSpPr>
          <p:cNvPr id="3" name="Subtitle 2"/>
          <p:cNvSpPr>
            <a:spLocks noGrp="1"/>
          </p:cNvSpPr>
          <p:nvPr>
            <p:ph type="subTitle" idx="1"/>
          </p:nvPr>
        </p:nvSpPr>
        <p:spPr/>
        <p:txBody>
          <a:bodyPr/>
          <a:lstStyle/>
          <a:p>
            <a:r>
              <a:rPr lang="en-US" dirty="0" err="1" smtClean="0"/>
              <a:t>S.Stoyanov</a:t>
            </a:r>
            <a:endParaRPr lang="en-US" dirty="0" smtClean="0"/>
          </a:p>
          <a:p>
            <a:r>
              <a:rPr lang="en-US" dirty="0" smtClean="0"/>
              <a:t>University of Plovdiv</a:t>
            </a:r>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Adaptation Level:</a:t>
            </a:r>
            <a:br>
              <a:rPr lang="en-US" dirty="0" smtClean="0"/>
            </a:br>
            <a:r>
              <a:rPr lang="en-US" dirty="0" smtClean="0"/>
              <a:t> </a:t>
            </a:r>
            <a:r>
              <a:rPr lang="en-US" sz="3600" dirty="0" smtClean="0"/>
              <a:t>Mapping to a Communication Environment</a:t>
            </a:r>
            <a:endParaRPr lang="bg-BG" sz="3600"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10</a:t>
            </a:fld>
            <a:endParaRPr lang="bg-BG"/>
          </a:p>
        </p:txBody>
      </p:sp>
      <p:sp>
        <p:nvSpPr>
          <p:cNvPr id="6" name="Oval 5"/>
          <p:cNvSpPr/>
          <p:nvPr/>
        </p:nvSpPr>
        <p:spPr>
          <a:xfrm>
            <a:off x="3286116" y="1500174"/>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7" name="Oval 6"/>
          <p:cNvSpPr/>
          <p:nvPr/>
        </p:nvSpPr>
        <p:spPr>
          <a:xfrm>
            <a:off x="4714876" y="1500174"/>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8" name="Oval 7"/>
          <p:cNvSpPr/>
          <p:nvPr/>
        </p:nvSpPr>
        <p:spPr>
          <a:xfrm>
            <a:off x="4000496" y="214311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9" name="Oval 8"/>
          <p:cNvSpPr/>
          <p:nvPr/>
        </p:nvSpPr>
        <p:spPr>
          <a:xfrm>
            <a:off x="2928926" y="235743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10" name="Oval 9"/>
          <p:cNvSpPr/>
          <p:nvPr/>
        </p:nvSpPr>
        <p:spPr>
          <a:xfrm>
            <a:off x="5000628" y="2214554"/>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cxnSp>
        <p:nvCxnSpPr>
          <p:cNvPr id="21" name="Straight Arrow Connector 20"/>
          <p:cNvCxnSpPr>
            <a:stCxn id="8" idx="7"/>
            <a:endCxn id="7" idx="3"/>
          </p:cNvCxnSpPr>
          <p:nvPr/>
        </p:nvCxnSpPr>
        <p:spPr>
          <a:xfrm rot="5400000" flipH="1" flipV="1">
            <a:off x="4559743" y="1977521"/>
            <a:ext cx="238828" cy="259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5"/>
            <a:endCxn id="8" idx="1"/>
          </p:cNvCxnSpPr>
          <p:nvPr/>
        </p:nvCxnSpPr>
        <p:spPr>
          <a:xfrm rot="16200000" flipH="1">
            <a:off x="3845363" y="1977521"/>
            <a:ext cx="238828" cy="25975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4755826" y="2316480"/>
            <a:ext cx="12257" cy="3799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7522" name="Object 2"/>
          <p:cNvGraphicFramePr>
            <a:graphicFrameLocks noChangeAspect="1"/>
          </p:cNvGraphicFramePr>
          <p:nvPr/>
        </p:nvGraphicFramePr>
        <p:xfrm>
          <a:off x="1785918" y="3286124"/>
          <a:ext cx="5072062" cy="3143250"/>
        </p:xfrm>
        <a:graphic>
          <a:graphicData uri="http://schemas.openxmlformats.org/presentationml/2006/ole">
            <p:oleObj spid="_x0000_s107522" name="Visio" r:id="rId3" imgW="5509298" imgH="2828686" progId="Visio.Drawing.11">
              <p:embed/>
            </p:oleObj>
          </a:graphicData>
        </a:graphic>
      </p:graphicFrame>
      <p:cxnSp>
        <p:nvCxnSpPr>
          <p:cNvPr id="28" name="Straight Connector 27"/>
          <p:cNvCxnSpPr/>
          <p:nvPr/>
        </p:nvCxnSpPr>
        <p:spPr>
          <a:xfrm>
            <a:off x="1214414" y="3214686"/>
            <a:ext cx="6500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893339" y="3321843"/>
            <a:ext cx="928694"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29124" y="2987101"/>
            <a:ext cx="673002" cy="584775"/>
          </a:xfrm>
          <a:prstGeom prst="rect">
            <a:avLst/>
          </a:prstGeom>
          <a:noFill/>
          <a:ln>
            <a:solidFill>
              <a:srgbClr val="C00000"/>
            </a:solidFill>
          </a:ln>
        </p:spPr>
        <p:txBody>
          <a:bodyPr wrap="square" rtlCol="0">
            <a:spAutoFit/>
          </a:bodyPr>
          <a:lstStyle/>
          <a:p>
            <a:pPr algn="ctr"/>
            <a:r>
              <a:rPr lang="en-US" sz="3200" dirty="0" smtClean="0">
                <a:solidFill>
                  <a:srgbClr val="C00000"/>
                </a:solidFill>
              </a:rPr>
              <a:t>?</a:t>
            </a:r>
            <a:endParaRPr lang="bg-BG" sz="3200" dirty="0">
              <a:solidFill>
                <a:srgbClr val="C00000"/>
              </a:solidFill>
            </a:endParaRPr>
          </a:p>
        </p:txBody>
      </p:sp>
      <p:sp>
        <p:nvSpPr>
          <p:cNvPr id="32" name="TextBox 31"/>
          <p:cNvSpPr txBox="1"/>
          <p:nvPr/>
        </p:nvSpPr>
        <p:spPr>
          <a:xfrm rot="18962826">
            <a:off x="5617294" y="4806652"/>
            <a:ext cx="3143272" cy="369332"/>
          </a:xfrm>
          <a:prstGeom prst="rect">
            <a:avLst/>
          </a:prstGeom>
          <a:noFill/>
          <a:ln>
            <a:solidFill>
              <a:srgbClr val="C00000"/>
            </a:solidFill>
          </a:ln>
        </p:spPr>
        <p:txBody>
          <a:bodyPr wrap="square" rtlCol="0">
            <a:spAutoFit/>
          </a:bodyPr>
          <a:lstStyle/>
          <a:p>
            <a:pPr algn="ctr"/>
            <a:r>
              <a:rPr lang="en-US" dirty="0" err="1" smtClean="0">
                <a:solidFill>
                  <a:srgbClr val="C00000"/>
                </a:solidFill>
              </a:rPr>
              <a:t>InfoStation</a:t>
            </a:r>
            <a:r>
              <a:rPr lang="en-US" dirty="0" smtClean="0">
                <a:solidFill>
                  <a:srgbClr val="C00000"/>
                </a:solidFill>
              </a:rPr>
              <a:t>-Based Network</a:t>
            </a:r>
            <a:endParaRPr lang="bg-B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diamond(in)">
                                      <p:cBhvr>
                                        <p:cTn id="7" dur="2000"/>
                                        <p:tgtEl>
                                          <p:spTgt spid="10752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par>
                          <p:cTn id="18" fill="hold">
                            <p:stCondLst>
                              <p:cond delay="2000"/>
                            </p:stCondLst>
                            <p:childTnLst>
                              <p:par>
                                <p:cTn id="19" presetID="8" presetClass="entr" presetSubtype="16"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amond(in)">
                                      <p:cBhvr>
                                        <p:cTn id="2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Adaptation Level:</a:t>
            </a:r>
            <a:br>
              <a:rPr lang="en-US" dirty="0" smtClean="0"/>
            </a:br>
            <a:r>
              <a:rPr lang="en-US" dirty="0" smtClean="0"/>
              <a:t> </a:t>
            </a:r>
            <a:r>
              <a:rPr lang="en-US" sz="3600" dirty="0" smtClean="0"/>
              <a:t>Separate and Cluster Mode</a:t>
            </a:r>
            <a:endParaRPr lang="bg-BG" sz="3600"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11</a:t>
            </a:fld>
            <a:endParaRPr lang="bg-BG"/>
          </a:p>
        </p:txBody>
      </p:sp>
      <p:sp>
        <p:nvSpPr>
          <p:cNvPr id="6" name="Oval 5"/>
          <p:cNvSpPr/>
          <p:nvPr/>
        </p:nvSpPr>
        <p:spPr>
          <a:xfrm>
            <a:off x="2714612" y="200024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7" name="Oval 6"/>
          <p:cNvSpPr/>
          <p:nvPr/>
        </p:nvSpPr>
        <p:spPr>
          <a:xfrm>
            <a:off x="5000628" y="178592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8" name="Oval 7"/>
          <p:cNvSpPr/>
          <p:nvPr/>
        </p:nvSpPr>
        <p:spPr>
          <a:xfrm>
            <a:off x="3929058" y="271462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9" name="Oval 8"/>
          <p:cNvSpPr/>
          <p:nvPr/>
        </p:nvSpPr>
        <p:spPr>
          <a:xfrm>
            <a:off x="2714612" y="3500438"/>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10" name="Oval 9"/>
          <p:cNvSpPr/>
          <p:nvPr/>
        </p:nvSpPr>
        <p:spPr>
          <a:xfrm>
            <a:off x="5072066" y="321468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cxnSp>
        <p:nvCxnSpPr>
          <p:cNvPr id="21" name="Straight Arrow Connector 20"/>
          <p:cNvCxnSpPr>
            <a:stCxn id="8" idx="7"/>
            <a:endCxn id="7" idx="3"/>
          </p:cNvCxnSpPr>
          <p:nvPr/>
        </p:nvCxnSpPr>
        <p:spPr>
          <a:xfrm rot="5400000" flipH="1" flipV="1">
            <a:off x="4524024" y="2227554"/>
            <a:ext cx="524580" cy="616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5"/>
            <a:endCxn id="8" idx="1"/>
          </p:cNvCxnSpPr>
          <p:nvPr/>
        </p:nvCxnSpPr>
        <p:spPr>
          <a:xfrm rot="16200000" flipH="1">
            <a:off x="3488173" y="2263273"/>
            <a:ext cx="310266" cy="7598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7522" name="Object 2"/>
          <p:cNvGraphicFramePr>
            <a:graphicFrameLocks noChangeAspect="1"/>
          </p:cNvGraphicFramePr>
          <p:nvPr/>
        </p:nvGraphicFramePr>
        <p:xfrm>
          <a:off x="1785918" y="4286256"/>
          <a:ext cx="5072062" cy="2143118"/>
        </p:xfrm>
        <a:graphic>
          <a:graphicData uri="http://schemas.openxmlformats.org/presentationml/2006/ole">
            <p:oleObj spid="_x0000_s108546" name="Visio" r:id="rId4" imgW="5509298" imgH="2828686" progId="Visio.Drawing.11">
              <p:embed/>
            </p:oleObj>
          </a:graphicData>
        </a:graphic>
      </p:graphicFrame>
      <p:cxnSp>
        <p:nvCxnSpPr>
          <p:cNvPr id="28" name="Straight Connector 27"/>
          <p:cNvCxnSpPr/>
          <p:nvPr/>
        </p:nvCxnSpPr>
        <p:spPr>
          <a:xfrm>
            <a:off x="1214414" y="4286256"/>
            <a:ext cx="6500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5"/>
            <a:endCxn id="10" idx="2"/>
          </p:cNvCxnSpPr>
          <p:nvPr/>
        </p:nvCxnSpPr>
        <p:spPr>
          <a:xfrm rot="16200000" flipH="1">
            <a:off x="4625950" y="3054321"/>
            <a:ext cx="298009" cy="59422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143108" y="3725273"/>
            <a:ext cx="460981" cy="132355"/>
          </a:xfrm>
          <a:prstGeom prst="rightArrow">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C00000"/>
              </a:solidFill>
            </a:endParaRPr>
          </a:p>
        </p:txBody>
      </p:sp>
      <p:sp>
        <p:nvSpPr>
          <p:cNvPr id="26" name="Oval 25"/>
          <p:cNvSpPr/>
          <p:nvPr/>
        </p:nvSpPr>
        <p:spPr>
          <a:xfrm>
            <a:off x="3857620" y="1571612"/>
            <a:ext cx="2500330" cy="2643206"/>
          </a:xfrm>
          <a:prstGeom prst="ellipse">
            <a:avLst/>
          </a:prstGeom>
          <a:solidFill>
            <a:srgbClr val="C0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TextBox 26"/>
          <p:cNvSpPr txBox="1"/>
          <p:nvPr/>
        </p:nvSpPr>
        <p:spPr>
          <a:xfrm>
            <a:off x="4857752" y="2702478"/>
            <a:ext cx="1143008" cy="369332"/>
          </a:xfrm>
          <a:prstGeom prst="rect">
            <a:avLst/>
          </a:prstGeom>
          <a:noFill/>
        </p:spPr>
        <p:txBody>
          <a:bodyPr wrap="square" rtlCol="0">
            <a:spAutoFit/>
          </a:bodyPr>
          <a:lstStyle/>
          <a:p>
            <a:pPr algn="ctr"/>
            <a:r>
              <a:rPr lang="en-US" dirty="0" smtClean="0"/>
              <a:t>Cluster</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amond(in)">
                                      <p:cBhvr>
                                        <p:cTn id="1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Adaptation Level:</a:t>
            </a:r>
            <a:br>
              <a:rPr lang="en-US" dirty="0" smtClean="0"/>
            </a:br>
            <a:r>
              <a:rPr lang="en-US" sz="3600" dirty="0" smtClean="0"/>
              <a:t>Fixed, Mobile, Mixed Access</a:t>
            </a:r>
            <a:endParaRPr lang="bg-BG" sz="3600"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12</a:t>
            </a:fld>
            <a:endParaRPr lang="bg-BG"/>
          </a:p>
        </p:txBody>
      </p:sp>
      <p:sp>
        <p:nvSpPr>
          <p:cNvPr id="6" name="Oval 5"/>
          <p:cNvSpPr/>
          <p:nvPr/>
        </p:nvSpPr>
        <p:spPr>
          <a:xfrm>
            <a:off x="2714612" y="200024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7" name="Oval 6"/>
          <p:cNvSpPr/>
          <p:nvPr/>
        </p:nvSpPr>
        <p:spPr>
          <a:xfrm>
            <a:off x="5000628" y="178592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8" name="Oval 7"/>
          <p:cNvSpPr/>
          <p:nvPr/>
        </p:nvSpPr>
        <p:spPr>
          <a:xfrm>
            <a:off x="3929058" y="271462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9" name="Oval 8"/>
          <p:cNvSpPr/>
          <p:nvPr/>
        </p:nvSpPr>
        <p:spPr>
          <a:xfrm>
            <a:off x="2714612" y="3500438"/>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10" name="Oval 9"/>
          <p:cNvSpPr/>
          <p:nvPr/>
        </p:nvSpPr>
        <p:spPr>
          <a:xfrm>
            <a:off x="5072066" y="321468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cxnSp>
        <p:nvCxnSpPr>
          <p:cNvPr id="21" name="Straight Arrow Connector 20"/>
          <p:cNvCxnSpPr>
            <a:stCxn id="8" idx="7"/>
            <a:endCxn id="7" idx="3"/>
          </p:cNvCxnSpPr>
          <p:nvPr/>
        </p:nvCxnSpPr>
        <p:spPr>
          <a:xfrm rot="5400000" flipH="1" flipV="1">
            <a:off x="4524024" y="2227554"/>
            <a:ext cx="524580" cy="616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5"/>
            <a:endCxn id="8" idx="1"/>
          </p:cNvCxnSpPr>
          <p:nvPr/>
        </p:nvCxnSpPr>
        <p:spPr>
          <a:xfrm rot="16200000" flipH="1">
            <a:off x="3488173" y="2263273"/>
            <a:ext cx="310266" cy="7598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7522" name="Object 2"/>
          <p:cNvGraphicFramePr>
            <a:graphicFrameLocks noChangeAspect="1"/>
          </p:cNvGraphicFramePr>
          <p:nvPr/>
        </p:nvGraphicFramePr>
        <p:xfrm>
          <a:off x="1785918" y="4286256"/>
          <a:ext cx="5072062" cy="2143118"/>
        </p:xfrm>
        <a:graphic>
          <a:graphicData uri="http://schemas.openxmlformats.org/presentationml/2006/ole">
            <p:oleObj spid="_x0000_s109570" name="Visio" r:id="rId3" imgW="5509298" imgH="2828686" progId="Visio.Drawing.11">
              <p:embed/>
            </p:oleObj>
          </a:graphicData>
        </a:graphic>
      </p:graphicFrame>
      <p:cxnSp>
        <p:nvCxnSpPr>
          <p:cNvPr id="28" name="Straight Connector 27"/>
          <p:cNvCxnSpPr/>
          <p:nvPr/>
        </p:nvCxnSpPr>
        <p:spPr>
          <a:xfrm>
            <a:off x="1214414" y="4286256"/>
            <a:ext cx="6500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5"/>
            <a:endCxn id="10" idx="2"/>
          </p:cNvCxnSpPr>
          <p:nvPr/>
        </p:nvCxnSpPr>
        <p:spPr>
          <a:xfrm rot="16200000" flipH="1">
            <a:off x="4625950" y="3054321"/>
            <a:ext cx="298009" cy="59422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143108" y="3725273"/>
            <a:ext cx="460981" cy="132355"/>
          </a:xfrm>
          <a:prstGeom prst="rightArrow">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C00000"/>
              </a:solidFill>
            </a:endParaRPr>
          </a:p>
        </p:txBody>
      </p:sp>
      <p:sp>
        <p:nvSpPr>
          <p:cNvPr id="26" name="Oval 25"/>
          <p:cNvSpPr/>
          <p:nvPr/>
        </p:nvSpPr>
        <p:spPr>
          <a:xfrm>
            <a:off x="3857620" y="1571612"/>
            <a:ext cx="2571768" cy="2643206"/>
          </a:xfrm>
          <a:prstGeom prst="ellipse">
            <a:avLst/>
          </a:prstGeom>
          <a:solidFill>
            <a:schemeClr val="tx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TextBox 26"/>
          <p:cNvSpPr txBox="1"/>
          <p:nvPr/>
        </p:nvSpPr>
        <p:spPr>
          <a:xfrm>
            <a:off x="4857752" y="2702478"/>
            <a:ext cx="1143008" cy="369332"/>
          </a:xfrm>
          <a:prstGeom prst="rect">
            <a:avLst/>
          </a:prstGeom>
          <a:noFill/>
        </p:spPr>
        <p:txBody>
          <a:bodyPr wrap="square" rtlCol="0">
            <a:spAutoFit/>
          </a:bodyPr>
          <a:lstStyle/>
          <a:p>
            <a:pPr algn="ctr"/>
            <a:r>
              <a:rPr lang="en-US" dirty="0" smtClean="0"/>
              <a:t>Cluster</a:t>
            </a:r>
            <a:endParaRPr lang="bg-BG" dirty="0"/>
          </a:p>
        </p:txBody>
      </p:sp>
      <p:sp>
        <p:nvSpPr>
          <p:cNvPr id="19" name="Right Arrow 18"/>
          <p:cNvSpPr/>
          <p:nvPr/>
        </p:nvSpPr>
        <p:spPr>
          <a:xfrm rot="10800000">
            <a:off x="7039977" y="3000372"/>
            <a:ext cx="460981" cy="132355"/>
          </a:xfrm>
          <a:prstGeom prst="rightArrow">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2000"/>
                                        <p:tgtEl>
                                          <p:spTgt spid="2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Fourth Adaptation Level:</a:t>
            </a:r>
            <a:br>
              <a:rPr lang="en-US" dirty="0" smtClean="0"/>
            </a:br>
            <a:r>
              <a:rPr lang="en-US" dirty="0" smtClean="0"/>
              <a:t> </a:t>
            </a:r>
            <a:r>
              <a:rPr lang="en-US" sz="3600" dirty="0" smtClean="0"/>
              <a:t>Personalization by Models</a:t>
            </a:r>
            <a:endParaRPr lang="bg-BG" sz="3600"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13</a:t>
            </a:fld>
            <a:endParaRPr lang="bg-BG"/>
          </a:p>
        </p:txBody>
      </p:sp>
      <p:sp>
        <p:nvSpPr>
          <p:cNvPr id="6" name="Oval 5"/>
          <p:cNvSpPr/>
          <p:nvPr/>
        </p:nvSpPr>
        <p:spPr>
          <a:xfrm>
            <a:off x="2714612" y="200024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7" name="Oval 6"/>
          <p:cNvSpPr/>
          <p:nvPr/>
        </p:nvSpPr>
        <p:spPr>
          <a:xfrm>
            <a:off x="5000628" y="178592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8" name="Oval 7"/>
          <p:cNvSpPr/>
          <p:nvPr/>
        </p:nvSpPr>
        <p:spPr>
          <a:xfrm>
            <a:off x="3929058" y="2714620"/>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9" name="Oval 8"/>
          <p:cNvSpPr/>
          <p:nvPr/>
        </p:nvSpPr>
        <p:spPr>
          <a:xfrm>
            <a:off x="2714612" y="3500438"/>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sp>
        <p:nvSpPr>
          <p:cNvPr id="10" name="Oval 9"/>
          <p:cNvSpPr/>
          <p:nvPr/>
        </p:nvSpPr>
        <p:spPr>
          <a:xfrm>
            <a:off x="5072066" y="3214686"/>
            <a:ext cx="642942"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eLN</a:t>
            </a:r>
            <a:endParaRPr lang="bg-BG" sz="1100" dirty="0"/>
          </a:p>
        </p:txBody>
      </p:sp>
      <p:cxnSp>
        <p:nvCxnSpPr>
          <p:cNvPr id="21" name="Straight Arrow Connector 20"/>
          <p:cNvCxnSpPr>
            <a:stCxn id="8" idx="7"/>
            <a:endCxn id="7" idx="3"/>
          </p:cNvCxnSpPr>
          <p:nvPr/>
        </p:nvCxnSpPr>
        <p:spPr>
          <a:xfrm rot="5400000" flipH="1" flipV="1">
            <a:off x="4524024" y="2227554"/>
            <a:ext cx="524580" cy="6169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5"/>
            <a:endCxn id="8" idx="1"/>
          </p:cNvCxnSpPr>
          <p:nvPr/>
        </p:nvCxnSpPr>
        <p:spPr>
          <a:xfrm rot="16200000" flipH="1">
            <a:off x="3488173" y="2263273"/>
            <a:ext cx="310266" cy="75981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07522" name="Object 2"/>
          <p:cNvGraphicFramePr>
            <a:graphicFrameLocks noChangeAspect="1"/>
          </p:cNvGraphicFramePr>
          <p:nvPr/>
        </p:nvGraphicFramePr>
        <p:xfrm>
          <a:off x="1785918" y="4286256"/>
          <a:ext cx="5072062" cy="2143118"/>
        </p:xfrm>
        <a:graphic>
          <a:graphicData uri="http://schemas.openxmlformats.org/presentationml/2006/ole">
            <p:oleObj spid="_x0000_s110594" name="Visio" r:id="rId4" imgW="5509298" imgH="2828686" progId="Visio.Drawing.11">
              <p:embed/>
            </p:oleObj>
          </a:graphicData>
        </a:graphic>
      </p:graphicFrame>
      <p:cxnSp>
        <p:nvCxnSpPr>
          <p:cNvPr id="28" name="Straight Connector 27"/>
          <p:cNvCxnSpPr/>
          <p:nvPr/>
        </p:nvCxnSpPr>
        <p:spPr>
          <a:xfrm>
            <a:off x="1214414" y="4286256"/>
            <a:ext cx="6500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5"/>
            <a:endCxn id="10" idx="2"/>
          </p:cNvCxnSpPr>
          <p:nvPr/>
        </p:nvCxnSpPr>
        <p:spPr>
          <a:xfrm rot="16200000" flipH="1">
            <a:off x="4625950" y="3054321"/>
            <a:ext cx="298009" cy="59422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143108" y="3725273"/>
            <a:ext cx="460981" cy="132355"/>
          </a:xfrm>
          <a:prstGeom prst="rightArrow">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C00000"/>
              </a:solidFill>
            </a:endParaRPr>
          </a:p>
        </p:txBody>
      </p:sp>
      <p:sp>
        <p:nvSpPr>
          <p:cNvPr id="26" name="Oval 25"/>
          <p:cNvSpPr/>
          <p:nvPr/>
        </p:nvSpPr>
        <p:spPr>
          <a:xfrm>
            <a:off x="3857620" y="1571612"/>
            <a:ext cx="2571768" cy="2643206"/>
          </a:xfrm>
          <a:prstGeom prst="ellipse">
            <a:avLst/>
          </a:prstGeom>
          <a:solidFill>
            <a:schemeClr val="tx2">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TextBox 26"/>
          <p:cNvSpPr txBox="1"/>
          <p:nvPr/>
        </p:nvSpPr>
        <p:spPr>
          <a:xfrm>
            <a:off x="4857752" y="2702478"/>
            <a:ext cx="1143008" cy="369332"/>
          </a:xfrm>
          <a:prstGeom prst="rect">
            <a:avLst/>
          </a:prstGeom>
          <a:noFill/>
        </p:spPr>
        <p:txBody>
          <a:bodyPr wrap="square" rtlCol="0">
            <a:spAutoFit/>
          </a:bodyPr>
          <a:lstStyle/>
          <a:p>
            <a:pPr algn="ctr"/>
            <a:r>
              <a:rPr lang="en-US" dirty="0" smtClean="0"/>
              <a:t>Cluster</a:t>
            </a:r>
            <a:endParaRPr lang="bg-BG" dirty="0"/>
          </a:p>
        </p:txBody>
      </p:sp>
      <p:sp>
        <p:nvSpPr>
          <p:cNvPr id="19" name="Right Arrow 18"/>
          <p:cNvSpPr/>
          <p:nvPr/>
        </p:nvSpPr>
        <p:spPr>
          <a:xfrm rot="10800000">
            <a:off x="7039977" y="3000372"/>
            <a:ext cx="460981" cy="132355"/>
          </a:xfrm>
          <a:prstGeom prst="rightArrow">
            <a:avLst/>
          </a:prstGeom>
          <a:solidFill>
            <a:schemeClr val="bg1">
              <a:lumMod val="8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rgbClr val="C00000"/>
              </a:solidFill>
            </a:endParaRPr>
          </a:p>
        </p:txBody>
      </p:sp>
      <p:sp>
        <p:nvSpPr>
          <p:cNvPr id="20" name="Oval 19"/>
          <p:cNvSpPr/>
          <p:nvPr/>
        </p:nvSpPr>
        <p:spPr>
          <a:xfrm>
            <a:off x="1530390" y="2928934"/>
            <a:ext cx="1327098" cy="1000132"/>
          </a:xfrm>
          <a:prstGeom prst="ellipse">
            <a:avLst/>
          </a:prstGeom>
          <a:solidFill>
            <a:srgbClr val="C00000">
              <a:alpha val="5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Domain</a:t>
            </a:r>
          </a:p>
          <a:p>
            <a:pPr algn="ctr"/>
            <a:r>
              <a:rPr lang="en-US" sz="1400" dirty="0" smtClean="0">
                <a:solidFill>
                  <a:schemeClr val="tx1"/>
                </a:solidFill>
              </a:rPr>
              <a:t>Model</a:t>
            </a:r>
            <a:endParaRPr lang="bg-BG" sz="1400" dirty="0">
              <a:solidFill>
                <a:schemeClr val="tx1"/>
              </a:solidFill>
            </a:endParaRPr>
          </a:p>
        </p:txBody>
      </p:sp>
      <p:sp>
        <p:nvSpPr>
          <p:cNvPr id="25" name="Oval 24"/>
          <p:cNvSpPr/>
          <p:nvPr/>
        </p:nvSpPr>
        <p:spPr>
          <a:xfrm>
            <a:off x="5643570" y="5000636"/>
            <a:ext cx="1571636" cy="1000132"/>
          </a:xfrm>
          <a:prstGeom prst="ellipse">
            <a:avLst/>
          </a:prstGeom>
          <a:solidFill>
            <a:srgbClr val="C00000">
              <a:alpha val="4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a:t>
            </a:r>
          </a:p>
          <a:p>
            <a:pPr algn="ctr"/>
            <a:r>
              <a:rPr lang="en-US" sz="1400" dirty="0" smtClean="0">
                <a:solidFill>
                  <a:schemeClr val="tx1"/>
                </a:solidFill>
              </a:rPr>
              <a:t>Model</a:t>
            </a:r>
            <a:endParaRPr lang="bg-BG" sz="1400" dirty="0">
              <a:solidFill>
                <a:schemeClr val="tx1"/>
              </a:solidFill>
            </a:endParaRPr>
          </a:p>
        </p:txBody>
      </p:sp>
      <p:sp>
        <p:nvSpPr>
          <p:cNvPr id="29" name="Oval 28"/>
          <p:cNvSpPr/>
          <p:nvPr/>
        </p:nvSpPr>
        <p:spPr>
          <a:xfrm>
            <a:off x="7215206" y="1500174"/>
            <a:ext cx="1500198" cy="1000132"/>
          </a:xfrm>
          <a:prstGeom prst="ellipse">
            <a:avLst/>
          </a:prstGeom>
          <a:solidFill>
            <a:srgbClr val="C00000">
              <a:alpha val="4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Pedagogical</a:t>
            </a:r>
          </a:p>
          <a:p>
            <a:pPr algn="ctr"/>
            <a:r>
              <a:rPr lang="en-US" sz="1400" dirty="0" smtClean="0">
                <a:solidFill>
                  <a:schemeClr val="tx1"/>
                </a:solidFill>
              </a:rPr>
              <a:t>Model</a:t>
            </a:r>
            <a:endParaRPr lang="bg-BG" dirty="0">
              <a:solidFill>
                <a:schemeClr val="tx1"/>
              </a:solidFill>
            </a:endParaRPr>
          </a:p>
        </p:txBody>
      </p:sp>
      <p:cxnSp>
        <p:nvCxnSpPr>
          <p:cNvPr id="31" name="Straight Arrow Connector 30"/>
          <p:cNvCxnSpPr>
            <a:stCxn id="20" idx="6"/>
          </p:cNvCxnSpPr>
          <p:nvPr/>
        </p:nvCxnSpPr>
        <p:spPr>
          <a:xfrm flipV="1">
            <a:off x="2857488" y="3357562"/>
            <a:ext cx="1000132" cy="7143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 idx="3"/>
          </p:cNvCxnSpPr>
          <p:nvPr/>
        </p:nvCxnSpPr>
        <p:spPr>
          <a:xfrm rot="5400000">
            <a:off x="6858914" y="2067191"/>
            <a:ext cx="289342" cy="862641"/>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0"/>
          </p:cNvCxnSpPr>
          <p:nvPr/>
        </p:nvCxnSpPr>
        <p:spPr>
          <a:xfrm rot="16200000" flipV="1">
            <a:off x="5822165" y="4393413"/>
            <a:ext cx="785818" cy="42862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56254" y="2786058"/>
            <a:ext cx="673002" cy="584775"/>
          </a:xfrm>
          <a:prstGeom prst="rect">
            <a:avLst/>
          </a:prstGeom>
          <a:noFill/>
          <a:ln>
            <a:solidFill>
              <a:srgbClr val="C00000"/>
            </a:solidFill>
          </a:ln>
        </p:spPr>
        <p:txBody>
          <a:bodyPr wrap="square" rtlCol="0">
            <a:spAutoFit/>
          </a:bodyPr>
          <a:lstStyle/>
          <a:p>
            <a:pPr algn="ctr"/>
            <a:r>
              <a:rPr lang="en-US" sz="3200" dirty="0" smtClean="0">
                <a:solidFill>
                  <a:srgbClr val="C00000"/>
                </a:solidFill>
              </a:rPr>
              <a:t>?</a:t>
            </a:r>
            <a:endParaRPr lang="bg-BG"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amond(in)">
                                      <p:cBhvr>
                                        <p:cTn id="11" dur="2000"/>
                                        <p:tgtEl>
                                          <p:spTgt spid="25"/>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amond(in)">
                                      <p:cBhvr>
                                        <p:cTn id="15" dur="2000"/>
                                        <p:tgtEl>
                                          <p:spTgt spid="29"/>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amond(in)">
                                      <p:cBhvr>
                                        <p:cTn id="19" dur="2000"/>
                                        <p:tgtEl>
                                          <p:spTgt spid="31"/>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amond(in)">
                                      <p:cBhvr>
                                        <p:cTn id="23" dur="2000"/>
                                        <p:tgtEl>
                                          <p:spTgt spid="36"/>
                                        </p:tgtEl>
                                      </p:cBhvr>
                                    </p:animEffect>
                                  </p:childTnLst>
                                </p:cTn>
                              </p:par>
                            </p:childTnLst>
                          </p:cTn>
                        </p:par>
                        <p:par>
                          <p:cTn id="24" fill="hold">
                            <p:stCondLst>
                              <p:cond delay="10000"/>
                            </p:stCondLst>
                            <p:childTnLst>
                              <p:par>
                                <p:cTn id="25" presetID="8" presetClass="entr" presetSubtype="16"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amond(in)">
                                      <p:cBhvr>
                                        <p:cTn id="27" dur="2000"/>
                                        <p:tgtEl>
                                          <p:spTgt spid="38"/>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diamond(in)">
                                      <p:cBhvr>
                                        <p:cTn id="3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9"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Adaptation Process: Levels</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14</a:t>
            </a:fld>
            <a:endParaRPr lang="bg-BG"/>
          </a:p>
        </p:txBody>
      </p:sp>
      <p:graphicFrame>
        <p:nvGraphicFramePr>
          <p:cNvPr id="10" name="Diagram 9"/>
          <p:cNvGraphicFramePr/>
          <p:nvPr/>
        </p:nvGraphicFramePr>
        <p:xfrm>
          <a:off x="2214546" y="1643050"/>
          <a:ext cx="450059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 name="Rectangle 13"/>
          <p:cNvSpPr>
            <a:spLocks noChangeArrowheads="1"/>
          </p:cNvSpPr>
          <p:nvPr/>
        </p:nvSpPr>
        <p:spPr bwMode="auto">
          <a:xfrm>
            <a:off x="2916238" y="1268413"/>
            <a:ext cx="5472112" cy="865187"/>
          </a:xfrm>
          <a:prstGeom prst="rect">
            <a:avLst/>
          </a:prstGeom>
          <a:solidFill>
            <a:schemeClr val="bg1"/>
          </a:solidFill>
          <a:ln w="9525">
            <a:solidFill>
              <a:schemeClr val="tx1"/>
            </a:solidFill>
            <a:prstDash val="dash"/>
            <a:miter lim="800000"/>
            <a:headEnd/>
            <a:tailEnd/>
          </a:ln>
          <a:effectLst/>
        </p:spPr>
        <p:txBody>
          <a:bodyPr wrap="none" anchor="ctr"/>
          <a:lstStyle/>
          <a:p>
            <a:endParaRPr lang="bg-BG"/>
          </a:p>
        </p:txBody>
      </p:sp>
      <p:sp>
        <p:nvSpPr>
          <p:cNvPr id="38918" name="Rectangle 6"/>
          <p:cNvSpPr>
            <a:spLocks noGrp="1" noChangeArrowheads="1"/>
          </p:cNvSpPr>
          <p:nvPr>
            <p:ph type="title"/>
          </p:nvPr>
        </p:nvSpPr>
        <p:spPr>
          <a:xfrm>
            <a:off x="457200" y="274638"/>
            <a:ext cx="8229600" cy="706437"/>
          </a:xfrm>
        </p:spPr>
        <p:txBody>
          <a:bodyPr/>
          <a:lstStyle/>
          <a:p>
            <a:r>
              <a:rPr lang="en-US" sz="3200" dirty="0" smtClean="0"/>
              <a:t>Development Challenges </a:t>
            </a:r>
            <a:endParaRPr lang="en-US" sz="3200" dirty="0"/>
          </a:p>
        </p:txBody>
      </p:sp>
      <p:sp>
        <p:nvSpPr>
          <p:cNvPr id="38916" name="Rectangle 4"/>
          <p:cNvSpPr>
            <a:spLocks noChangeArrowheads="1"/>
          </p:cNvSpPr>
          <p:nvPr/>
        </p:nvSpPr>
        <p:spPr bwMode="auto">
          <a:xfrm>
            <a:off x="611188" y="1412875"/>
            <a:ext cx="1889110" cy="504825"/>
          </a:xfrm>
          <a:prstGeom prst="rect">
            <a:avLst/>
          </a:prstGeom>
          <a:solidFill>
            <a:schemeClr val="bg1"/>
          </a:solidFill>
          <a:ln w="9525">
            <a:solidFill>
              <a:srgbClr val="C00000"/>
            </a:solidFill>
            <a:miter lim="800000"/>
            <a:headEnd/>
            <a:tailEnd/>
          </a:ln>
          <a:effectLst/>
        </p:spPr>
        <p:txBody>
          <a:bodyPr wrap="none" anchor="ctr"/>
          <a:lstStyle/>
          <a:p>
            <a:pPr algn="ctr"/>
            <a:r>
              <a:rPr lang="en-US" dirty="0">
                <a:solidFill>
                  <a:srgbClr val="C00000"/>
                </a:solidFill>
              </a:rPr>
              <a:t>PI Level</a:t>
            </a:r>
          </a:p>
        </p:txBody>
      </p:sp>
      <p:graphicFrame>
        <p:nvGraphicFramePr>
          <p:cNvPr id="38917" name="Object 5"/>
          <p:cNvGraphicFramePr>
            <a:graphicFrameLocks noChangeAspect="1"/>
          </p:cNvGraphicFramePr>
          <p:nvPr>
            <p:ph idx="1"/>
          </p:nvPr>
        </p:nvGraphicFramePr>
        <p:xfrm>
          <a:off x="2879725" y="3840163"/>
          <a:ext cx="5508625" cy="2828925"/>
        </p:xfrm>
        <a:graphic>
          <a:graphicData uri="http://schemas.openxmlformats.org/presentationml/2006/ole">
            <p:oleObj spid="_x0000_s111618" name="Visio" r:id="rId4" imgW="5509298" imgH="2828686" progId="Visio.Drawing.11">
              <p:embed/>
            </p:oleObj>
          </a:graphicData>
        </a:graphic>
      </p:graphicFrame>
      <p:sp>
        <p:nvSpPr>
          <p:cNvPr id="38920" name="Rectangle 8"/>
          <p:cNvSpPr>
            <a:spLocks noChangeArrowheads="1"/>
          </p:cNvSpPr>
          <p:nvPr/>
        </p:nvSpPr>
        <p:spPr bwMode="auto">
          <a:xfrm>
            <a:off x="611188" y="4270375"/>
            <a:ext cx="1879349" cy="504825"/>
          </a:xfrm>
          <a:prstGeom prst="rect">
            <a:avLst/>
          </a:prstGeom>
          <a:solidFill>
            <a:schemeClr val="bg1"/>
          </a:solidFill>
          <a:ln w="9525">
            <a:solidFill>
              <a:srgbClr val="C00000"/>
            </a:solidFill>
            <a:miter lim="800000"/>
            <a:headEnd/>
            <a:tailEnd/>
          </a:ln>
          <a:effectLst/>
        </p:spPr>
        <p:txBody>
          <a:bodyPr wrap="none" anchor="ctr"/>
          <a:lstStyle/>
          <a:p>
            <a:pPr algn="ctr"/>
            <a:r>
              <a:rPr lang="en-US" dirty="0">
                <a:solidFill>
                  <a:srgbClr val="C00000"/>
                </a:solidFill>
              </a:rPr>
              <a:t>PS Level</a:t>
            </a:r>
          </a:p>
        </p:txBody>
      </p:sp>
      <p:sp>
        <p:nvSpPr>
          <p:cNvPr id="38921" name="Oval 9"/>
          <p:cNvSpPr>
            <a:spLocks noChangeArrowheads="1"/>
          </p:cNvSpPr>
          <p:nvPr/>
        </p:nvSpPr>
        <p:spPr bwMode="auto">
          <a:xfrm>
            <a:off x="3276600" y="1412875"/>
            <a:ext cx="1152525" cy="503238"/>
          </a:xfrm>
          <a:prstGeom prst="ellipse">
            <a:avLst/>
          </a:prstGeom>
          <a:solidFill>
            <a:schemeClr val="bg1"/>
          </a:solidFill>
          <a:ln w="9525">
            <a:solidFill>
              <a:schemeClr val="tx1"/>
            </a:solidFill>
            <a:round/>
            <a:headEnd/>
            <a:tailEnd/>
          </a:ln>
          <a:effectLst/>
        </p:spPr>
        <p:txBody>
          <a:bodyPr wrap="none" anchor="ctr"/>
          <a:lstStyle/>
          <a:p>
            <a:pPr algn="ctr"/>
            <a:r>
              <a:rPr lang="en-US"/>
              <a:t>eLS</a:t>
            </a:r>
            <a:r>
              <a:rPr lang="en-US" baseline="-25000"/>
              <a:t>1</a:t>
            </a:r>
            <a:endParaRPr lang="en-US"/>
          </a:p>
        </p:txBody>
      </p:sp>
      <p:sp>
        <p:nvSpPr>
          <p:cNvPr id="38922" name="Oval 10"/>
          <p:cNvSpPr>
            <a:spLocks noChangeArrowheads="1"/>
          </p:cNvSpPr>
          <p:nvPr/>
        </p:nvSpPr>
        <p:spPr bwMode="auto">
          <a:xfrm>
            <a:off x="4859338" y="1412875"/>
            <a:ext cx="1152525" cy="503238"/>
          </a:xfrm>
          <a:prstGeom prst="ellipse">
            <a:avLst/>
          </a:prstGeom>
          <a:solidFill>
            <a:schemeClr val="bg1"/>
          </a:solidFill>
          <a:ln w="9525">
            <a:solidFill>
              <a:schemeClr val="tx1"/>
            </a:solidFill>
            <a:round/>
            <a:headEnd/>
            <a:tailEnd/>
          </a:ln>
          <a:effectLst/>
        </p:spPr>
        <p:txBody>
          <a:bodyPr wrap="none" anchor="ctr"/>
          <a:lstStyle/>
          <a:p>
            <a:pPr algn="ctr"/>
            <a:r>
              <a:rPr lang="en-US"/>
              <a:t>eLS</a:t>
            </a:r>
            <a:r>
              <a:rPr lang="en-US" baseline="-25000"/>
              <a:t>2</a:t>
            </a:r>
            <a:endParaRPr lang="en-US"/>
          </a:p>
        </p:txBody>
      </p:sp>
      <p:sp>
        <p:nvSpPr>
          <p:cNvPr id="38923" name="Oval 11"/>
          <p:cNvSpPr>
            <a:spLocks noChangeArrowheads="1"/>
          </p:cNvSpPr>
          <p:nvPr/>
        </p:nvSpPr>
        <p:spPr bwMode="auto">
          <a:xfrm>
            <a:off x="6948488" y="1412875"/>
            <a:ext cx="1152525" cy="503238"/>
          </a:xfrm>
          <a:prstGeom prst="ellipse">
            <a:avLst/>
          </a:prstGeom>
          <a:solidFill>
            <a:schemeClr val="bg1"/>
          </a:solidFill>
          <a:ln w="9525">
            <a:solidFill>
              <a:schemeClr val="tx1"/>
            </a:solidFill>
            <a:round/>
            <a:headEnd/>
            <a:tailEnd/>
          </a:ln>
          <a:effectLst/>
        </p:spPr>
        <p:txBody>
          <a:bodyPr wrap="none" anchor="ctr"/>
          <a:lstStyle/>
          <a:p>
            <a:pPr algn="ctr"/>
            <a:r>
              <a:rPr lang="en-US"/>
              <a:t>eLS</a:t>
            </a:r>
            <a:r>
              <a:rPr lang="en-US" baseline="-25000"/>
              <a:t>n</a:t>
            </a:r>
            <a:endParaRPr lang="en-US"/>
          </a:p>
        </p:txBody>
      </p:sp>
      <p:sp>
        <p:nvSpPr>
          <p:cNvPr id="38924" name="Rectangle 12"/>
          <p:cNvSpPr>
            <a:spLocks noChangeArrowheads="1"/>
          </p:cNvSpPr>
          <p:nvPr/>
        </p:nvSpPr>
        <p:spPr bwMode="auto">
          <a:xfrm>
            <a:off x="6156325" y="1412875"/>
            <a:ext cx="647700" cy="360363"/>
          </a:xfrm>
          <a:prstGeom prst="rect">
            <a:avLst/>
          </a:prstGeom>
          <a:solidFill>
            <a:schemeClr val="bg1"/>
          </a:solidFill>
          <a:ln w="9525">
            <a:noFill/>
            <a:miter lim="800000"/>
            <a:headEnd/>
            <a:tailEnd/>
          </a:ln>
          <a:effectLst/>
        </p:spPr>
        <p:txBody>
          <a:bodyPr wrap="none" anchor="ctr"/>
          <a:lstStyle/>
          <a:p>
            <a:pPr algn="ctr"/>
            <a:r>
              <a:rPr lang="en-US" b="1"/>
              <a:t>…</a:t>
            </a:r>
          </a:p>
        </p:txBody>
      </p:sp>
      <p:sp>
        <p:nvSpPr>
          <p:cNvPr id="38926" name="Line 14"/>
          <p:cNvSpPr>
            <a:spLocks noChangeShapeType="1"/>
          </p:cNvSpPr>
          <p:nvPr/>
        </p:nvSpPr>
        <p:spPr bwMode="auto">
          <a:xfrm>
            <a:off x="3059113" y="2133600"/>
            <a:ext cx="0" cy="1944688"/>
          </a:xfrm>
          <a:prstGeom prst="line">
            <a:avLst/>
          </a:prstGeom>
          <a:noFill/>
          <a:ln w="9525">
            <a:solidFill>
              <a:schemeClr val="tx1"/>
            </a:solidFill>
            <a:round/>
            <a:headEnd type="triangle" w="med" len="med"/>
            <a:tailEnd type="triangle" w="med" len="med"/>
          </a:ln>
          <a:effectLst/>
        </p:spPr>
        <p:txBody>
          <a:bodyPr/>
          <a:lstStyle/>
          <a:p>
            <a:endParaRPr lang="bg-BG"/>
          </a:p>
        </p:txBody>
      </p:sp>
      <p:sp>
        <p:nvSpPr>
          <p:cNvPr id="38927" name="Rectangle 15"/>
          <p:cNvSpPr>
            <a:spLocks noChangeArrowheads="1"/>
          </p:cNvSpPr>
          <p:nvPr/>
        </p:nvSpPr>
        <p:spPr bwMode="auto">
          <a:xfrm>
            <a:off x="2482850" y="2924175"/>
            <a:ext cx="1152525" cy="433388"/>
          </a:xfrm>
          <a:prstGeom prst="rect">
            <a:avLst/>
          </a:prstGeom>
          <a:solidFill>
            <a:schemeClr val="bg1"/>
          </a:solidFill>
          <a:ln w="9525">
            <a:noFill/>
            <a:miter lim="800000"/>
            <a:headEnd/>
            <a:tailEnd/>
          </a:ln>
          <a:effectLst/>
        </p:spPr>
        <p:txBody>
          <a:bodyPr wrap="none" anchor="ctr"/>
          <a:lstStyle/>
          <a:p>
            <a:pPr algn="ctr"/>
            <a:r>
              <a:rPr lang="en-US" i="1"/>
              <a:t>mapping</a:t>
            </a:r>
          </a:p>
        </p:txBody>
      </p:sp>
      <p:sp>
        <p:nvSpPr>
          <p:cNvPr id="38928" name="Line 16"/>
          <p:cNvSpPr>
            <a:spLocks noChangeShapeType="1"/>
          </p:cNvSpPr>
          <p:nvPr/>
        </p:nvSpPr>
        <p:spPr bwMode="auto">
          <a:xfrm flipV="1">
            <a:off x="6084888" y="3357563"/>
            <a:ext cx="0" cy="576262"/>
          </a:xfrm>
          <a:prstGeom prst="line">
            <a:avLst/>
          </a:prstGeom>
          <a:noFill/>
          <a:ln w="12700">
            <a:solidFill>
              <a:srgbClr val="C00000"/>
            </a:solidFill>
            <a:prstDash val="dash"/>
            <a:round/>
            <a:headEnd/>
            <a:tailEnd type="triangle" w="med" len="med"/>
          </a:ln>
          <a:effectLst/>
        </p:spPr>
        <p:txBody>
          <a:bodyPr/>
          <a:lstStyle/>
          <a:p>
            <a:endParaRPr lang="bg-BG"/>
          </a:p>
        </p:txBody>
      </p:sp>
      <p:sp>
        <p:nvSpPr>
          <p:cNvPr id="38929" name="Rectangle 17"/>
          <p:cNvSpPr>
            <a:spLocks noChangeArrowheads="1"/>
          </p:cNvSpPr>
          <p:nvPr/>
        </p:nvSpPr>
        <p:spPr bwMode="auto">
          <a:xfrm>
            <a:off x="3779838" y="2924175"/>
            <a:ext cx="4618204" cy="433388"/>
          </a:xfrm>
          <a:prstGeom prst="rect">
            <a:avLst/>
          </a:prstGeom>
          <a:solidFill>
            <a:schemeClr val="bg1"/>
          </a:solidFill>
          <a:ln w="9525">
            <a:solidFill>
              <a:srgbClr val="C00000"/>
            </a:solidFill>
            <a:miter lim="800000"/>
            <a:headEnd/>
            <a:tailEnd/>
          </a:ln>
          <a:effectLst/>
        </p:spPr>
        <p:txBody>
          <a:bodyPr wrap="none" anchor="ctr"/>
          <a:lstStyle/>
          <a:p>
            <a:pPr algn="ctr"/>
            <a:r>
              <a:rPr lang="en-US" dirty="0">
                <a:solidFill>
                  <a:srgbClr val="C00000"/>
                </a:solidFill>
              </a:rPr>
              <a:t>Middleware level</a:t>
            </a:r>
          </a:p>
        </p:txBody>
      </p:sp>
      <p:sp>
        <p:nvSpPr>
          <p:cNvPr id="38930" name="Line 18"/>
          <p:cNvSpPr>
            <a:spLocks noChangeShapeType="1"/>
          </p:cNvSpPr>
          <p:nvPr/>
        </p:nvSpPr>
        <p:spPr bwMode="auto">
          <a:xfrm>
            <a:off x="7572396" y="2143116"/>
            <a:ext cx="0" cy="790575"/>
          </a:xfrm>
          <a:prstGeom prst="line">
            <a:avLst/>
          </a:prstGeom>
          <a:noFill/>
          <a:ln w="9525">
            <a:solidFill>
              <a:srgbClr val="C00000"/>
            </a:solidFill>
            <a:round/>
            <a:headEnd type="triangle" w="med" len="med"/>
            <a:tailEnd type="triangle" w="med" len="med"/>
          </a:ln>
          <a:effectLst/>
        </p:spPr>
        <p:txBody>
          <a:bodyPr/>
          <a:lstStyle/>
          <a:p>
            <a:endParaRPr lang="bg-BG"/>
          </a:p>
        </p:txBody>
      </p:sp>
      <p:sp>
        <p:nvSpPr>
          <p:cNvPr id="38931" name="Rectangle 19"/>
          <p:cNvSpPr>
            <a:spLocks noChangeArrowheads="1"/>
          </p:cNvSpPr>
          <p:nvPr/>
        </p:nvSpPr>
        <p:spPr bwMode="auto">
          <a:xfrm>
            <a:off x="7019925" y="2420938"/>
            <a:ext cx="1152525" cy="288925"/>
          </a:xfrm>
          <a:prstGeom prst="rect">
            <a:avLst/>
          </a:prstGeom>
          <a:solidFill>
            <a:schemeClr val="bg1"/>
          </a:solidFill>
          <a:ln w="9525">
            <a:solidFill>
              <a:srgbClr val="C00000"/>
            </a:solidFill>
            <a:miter lim="800000"/>
            <a:headEnd/>
            <a:tailEnd/>
          </a:ln>
          <a:effectLst/>
        </p:spPr>
        <p:txBody>
          <a:bodyPr wrap="none" anchor="ctr"/>
          <a:lstStyle/>
          <a:p>
            <a:pPr algn="ctr"/>
            <a:r>
              <a:rPr lang="en-US" sz="1400" i="1" dirty="0">
                <a:solidFill>
                  <a:srgbClr val="C00000"/>
                </a:solidFill>
              </a:rPr>
              <a:t>mapping</a:t>
            </a:r>
          </a:p>
        </p:txBody>
      </p:sp>
      <p:sp>
        <p:nvSpPr>
          <p:cNvPr id="17" name="TextBox 16"/>
          <p:cNvSpPr txBox="1"/>
          <p:nvPr/>
        </p:nvSpPr>
        <p:spPr>
          <a:xfrm>
            <a:off x="2857488" y="2357430"/>
            <a:ext cx="428628" cy="369332"/>
          </a:xfrm>
          <a:prstGeom prst="rect">
            <a:avLst/>
          </a:prstGeom>
          <a:solidFill>
            <a:schemeClr val="tx2">
              <a:lumMod val="20000"/>
              <a:lumOff val="80000"/>
            </a:schemeClr>
          </a:solidFill>
          <a:ln>
            <a:solidFill>
              <a:schemeClr val="tx2"/>
            </a:solidFill>
          </a:ln>
        </p:spPr>
        <p:txBody>
          <a:bodyPr wrap="square" rtlCol="0">
            <a:spAutoFit/>
          </a:bodyPr>
          <a:lstStyle/>
          <a:p>
            <a:pPr algn="ctr"/>
            <a:r>
              <a:rPr lang="en-US" dirty="0" smtClean="0"/>
              <a:t>n</a:t>
            </a:r>
            <a:endParaRPr lang="bg-BG" dirty="0"/>
          </a:p>
        </p:txBody>
      </p:sp>
      <p:sp>
        <p:nvSpPr>
          <p:cNvPr id="18" name="TextBox 17"/>
          <p:cNvSpPr txBox="1"/>
          <p:nvPr/>
        </p:nvSpPr>
        <p:spPr>
          <a:xfrm>
            <a:off x="5929322" y="2357430"/>
            <a:ext cx="428628" cy="369332"/>
          </a:xfrm>
          <a:prstGeom prst="rect">
            <a:avLst/>
          </a:prstGeom>
          <a:solidFill>
            <a:schemeClr val="tx2">
              <a:lumMod val="20000"/>
              <a:lumOff val="80000"/>
            </a:schemeClr>
          </a:solidFill>
          <a:ln>
            <a:solidFill>
              <a:schemeClr val="tx2"/>
            </a:solidFill>
          </a:ln>
        </p:spPr>
        <p:txBody>
          <a:bodyPr wrap="square" rtlCol="0">
            <a:spAutoFit/>
          </a:bodyPr>
          <a:lstStyle/>
          <a:p>
            <a:pPr algn="ctr"/>
            <a:r>
              <a:rPr lang="en-US" dirty="0" smtClean="0"/>
              <a:t>n</a:t>
            </a:r>
            <a:endParaRPr lang="bg-BG" dirty="0"/>
          </a:p>
        </p:txBody>
      </p:sp>
      <p:sp>
        <p:nvSpPr>
          <p:cNvPr id="19" name="TextBox 18"/>
          <p:cNvSpPr txBox="1"/>
          <p:nvPr/>
        </p:nvSpPr>
        <p:spPr>
          <a:xfrm>
            <a:off x="5500694" y="3488296"/>
            <a:ext cx="428628" cy="369332"/>
          </a:xfrm>
          <a:prstGeom prst="rect">
            <a:avLst/>
          </a:prstGeom>
          <a:solidFill>
            <a:schemeClr val="tx2">
              <a:lumMod val="20000"/>
              <a:lumOff val="80000"/>
            </a:schemeClr>
          </a:solidFill>
          <a:ln>
            <a:solidFill>
              <a:schemeClr val="tx2"/>
            </a:solidFill>
          </a:ln>
        </p:spPr>
        <p:txBody>
          <a:bodyPr wrap="square" rtlCol="0">
            <a:spAutoFit/>
          </a:bodyPr>
          <a:lstStyle/>
          <a:p>
            <a:pPr algn="ctr"/>
            <a:r>
              <a:rPr lang="en-US" dirty="0" smtClean="0"/>
              <a:t>1</a:t>
            </a:r>
            <a:endParaRPr lang="bg-B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26"/>
                                        </p:tgtEl>
                                        <p:attrNameLst>
                                          <p:attrName>style.visibility</p:attrName>
                                        </p:attrNameLst>
                                      </p:cBhvr>
                                      <p:to>
                                        <p:strVal val="visible"/>
                                      </p:to>
                                    </p:set>
                                    <p:animEffect transition="in" filter="slide(fromBottom)">
                                      <p:cBhvr>
                                        <p:cTn id="7" dur="500"/>
                                        <p:tgtEl>
                                          <p:spTgt spid="3892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8927"/>
                                        </p:tgtEl>
                                        <p:attrNameLst>
                                          <p:attrName>style.visibility</p:attrName>
                                        </p:attrNameLst>
                                      </p:cBhvr>
                                      <p:to>
                                        <p:strVal val="visible"/>
                                      </p:to>
                                    </p:set>
                                    <p:animEffect transition="in" filter="slide(fromBottom)">
                                      <p:cBhvr>
                                        <p:cTn id="11" dur="500"/>
                                        <p:tgtEl>
                                          <p:spTgt spid="38927"/>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diamond(in)">
                                      <p:cBhvr>
                                        <p:cTn id="16" dur="2000"/>
                                        <p:tgtEl>
                                          <p:spTgt spid="3891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diamond(in)">
                                      <p:cBhvr>
                                        <p:cTn id="21" dur="2000"/>
                                        <p:tgtEl>
                                          <p:spTgt spid="3892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8928"/>
                                        </p:tgtEl>
                                        <p:attrNameLst>
                                          <p:attrName>style.visibility</p:attrName>
                                        </p:attrNameLst>
                                      </p:cBhvr>
                                      <p:to>
                                        <p:strVal val="visible"/>
                                      </p:to>
                                    </p:set>
                                    <p:animEffect transition="in" filter="slide(fromBottom)">
                                      <p:cBhvr>
                                        <p:cTn id="26" dur="500"/>
                                        <p:tgtEl>
                                          <p:spTgt spid="38928"/>
                                        </p:tgtEl>
                                      </p:cBhvr>
                                    </p:animEffect>
                                  </p:childTnLst>
                                </p:cTn>
                              </p:par>
                            </p:childTnLst>
                          </p:cTn>
                        </p:par>
                        <p:par>
                          <p:cTn id="27" fill="hold">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38929"/>
                                        </p:tgtEl>
                                        <p:attrNameLst>
                                          <p:attrName>style.visibility</p:attrName>
                                        </p:attrNameLst>
                                      </p:cBhvr>
                                      <p:to>
                                        <p:strVal val="visible"/>
                                      </p:to>
                                    </p:set>
                                    <p:animEffect transition="in" filter="slide(fromBottom)">
                                      <p:cBhvr>
                                        <p:cTn id="30" dur="500"/>
                                        <p:tgtEl>
                                          <p:spTgt spid="389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8930"/>
                                        </p:tgtEl>
                                        <p:attrNameLst>
                                          <p:attrName>style.visibility</p:attrName>
                                        </p:attrNameLst>
                                      </p:cBhvr>
                                      <p:to>
                                        <p:strVal val="visible"/>
                                      </p:to>
                                    </p:set>
                                    <p:animEffect transition="in" filter="slide(fromBottom)">
                                      <p:cBhvr>
                                        <p:cTn id="35" dur="500"/>
                                        <p:tgtEl>
                                          <p:spTgt spid="38930"/>
                                        </p:tgtEl>
                                      </p:cBhvr>
                                    </p:animEffect>
                                  </p:childTnLst>
                                </p:cTn>
                              </p:par>
                            </p:childTnLst>
                          </p:cTn>
                        </p:par>
                        <p:par>
                          <p:cTn id="36" fill="hold">
                            <p:stCondLst>
                              <p:cond delay="500"/>
                            </p:stCondLst>
                            <p:childTnLst>
                              <p:par>
                                <p:cTn id="37" presetID="12" presetClass="entr" presetSubtype="4" fill="hold" grpId="0" nodeType="afterEffect">
                                  <p:stCondLst>
                                    <p:cond delay="0"/>
                                  </p:stCondLst>
                                  <p:childTnLst>
                                    <p:set>
                                      <p:cBhvr>
                                        <p:cTn id="38" dur="1" fill="hold">
                                          <p:stCondLst>
                                            <p:cond delay="0"/>
                                          </p:stCondLst>
                                        </p:cTn>
                                        <p:tgtEl>
                                          <p:spTgt spid="38931"/>
                                        </p:tgtEl>
                                        <p:attrNameLst>
                                          <p:attrName>style.visibility</p:attrName>
                                        </p:attrNameLst>
                                      </p:cBhvr>
                                      <p:to>
                                        <p:strVal val="visible"/>
                                      </p:to>
                                    </p:set>
                                    <p:animEffect transition="in" filter="slide(fromBottom)">
                                      <p:cBhvr>
                                        <p:cTn id="39" dur="500"/>
                                        <p:tgtEl>
                                          <p:spTgt spid="38931"/>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amond(in)">
                                      <p:cBhvr>
                                        <p:cTn id="44" dur="2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amond(in)">
                                      <p:cBhvr>
                                        <p:cTn id="5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20" grpId="0" animBg="1"/>
      <p:bldP spid="38926" grpId="0" animBg="1"/>
      <p:bldP spid="38927" grpId="0" animBg="1"/>
      <p:bldP spid="38928" grpId="0" animBg="1"/>
      <p:bldP spid="38929" grpId="0" animBg="1"/>
      <p:bldP spid="38930" grpId="0" animBg="1"/>
      <p:bldP spid="38931"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dirty="0" smtClean="0"/>
              <a:t>Basic Approach</a:t>
            </a:r>
            <a:endParaRPr lang="en-US" sz="2800" dirty="0"/>
          </a:p>
        </p:txBody>
      </p:sp>
      <p:sp>
        <p:nvSpPr>
          <p:cNvPr id="20484" name="Text Box 4"/>
          <p:cNvSpPr txBox="1">
            <a:spLocks noChangeArrowheads="1"/>
          </p:cNvSpPr>
          <p:nvPr/>
        </p:nvSpPr>
        <p:spPr bwMode="auto">
          <a:xfrm>
            <a:off x="4395788" y="1916113"/>
            <a:ext cx="2592387" cy="366712"/>
          </a:xfrm>
          <a:prstGeom prst="rect">
            <a:avLst/>
          </a:prstGeom>
          <a:noFill/>
          <a:ln w="9525">
            <a:noFill/>
            <a:miter lim="800000"/>
            <a:headEnd/>
            <a:tailEnd/>
          </a:ln>
          <a:effectLst/>
        </p:spPr>
        <p:txBody>
          <a:bodyPr>
            <a:spAutoFit/>
          </a:bodyPr>
          <a:lstStyle/>
          <a:p>
            <a:pPr>
              <a:spcBef>
                <a:spcPct val="50000"/>
              </a:spcBef>
            </a:pPr>
            <a:endParaRPr lang="bg-BG"/>
          </a:p>
        </p:txBody>
      </p:sp>
      <p:sp>
        <p:nvSpPr>
          <p:cNvPr id="20489" name="Text Box 9"/>
          <p:cNvSpPr txBox="1">
            <a:spLocks noChangeArrowheads="1"/>
          </p:cNvSpPr>
          <p:nvPr/>
        </p:nvSpPr>
        <p:spPr bwMode="auto">
          <a:xfrm>
            <a:off x="2616200" y="1808163"/>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eLearning Service </a:t>
            </a:r>
            <a:r>
              <a:rPr lang="en-US" altLang="ja-JP" dirty="0">
                <a:ea typeface="MS Mincho" pitchFamily="49" charset="-128"/>
              </a:rPr>
              <a:t>Level</a:t>
            </a:r>
            <a:endParaRPr lang="en-US" dirty="0"/>
          </a:p>
        </p:txBody>
      </p:sp>
      <p:sp>
        <p:nvSpPr>
          <p:cNvPr id="20490" name="Text Box 10"/>
          <p:cNvSpPr txBox="1">
            <a:spLocks noChangeArrowheads="1"/>
          </p:cNvSpPr>
          <p:nvPr/>
        </p:nvSpPr>
        <p:spPr bwMode="auto">
          <a:xfrm>
            <a:off x="2616200" y="3386138"/>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Middleware Level </a:t>
            </a:r>
            <a:endParaRPr lang="en-US" dirty="0"/>
          </a:p>
        </p:txBody>
      </p:sp>
      <p:sp>
        <p:nvSpPr>
          <p:cNvPr id="20491" name="Text Box 11"/>
          <p:cNvSpPr txBox="1">
            <a:spLocks noChangeArrowheads="1"/>
          </p:cNvSpPr>
          <p:nvPr/>
        </p:nvSpPr>
        <p:spPr bwMode="auto">
          <a:xfrm>
            <a:off x="2616200" y="5162550"/>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Scenario </a:t>
            </a:r>
            <a:r>
              <a:rPr lang="en-US" altLang="ja-JP" dirty="0">
                <a:ea typeface="MS Mincho" pitchFamily="49" charset="-128"/>
              </a:rPr>
              <a:t>Level </a:t>
            </a:r>
            <a:endParaRPr lang="en-US" dirty="0"/>
          </a:p>
        </p:txBody>
      </p:sp>
      <p:sp>
        <p:nvSpPr>
          <p:cNvPr id="20492" name="Text Box 12"/>
          <p:cNvSpPr txBox="1">
            <a:spLocks noChangeArrowheads="1"/>
          </p:cNvSpPr>
          <p:nvPr/>
        </p:nvSpPr>
        <p:spPr bwMode="auto">
          <a:xfrm>
            <a:off x="5849938" y="1808163"/>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3" name="Text Box 13"/>
          <p:cNvSpPr txBox="1">
            <a:spLocks noChangeArrowheads="1"/>
          </p:cNvSpPr>
          <p:nvPr/>
        </p:nvSpPr>
        <p:spPr bwMode="auto">
          <a:xfrm>
            <a:off x="5849938" y="3386138"/>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4" name="Text Box 14"/>
          <p:cNvSpPr txBox="1">
            <a:spLocks noChangeArrowheads="1"/>
          </p:cNvSpPr>
          <p:nvPr/>
        </p:nvSpPr>
        <p:spPr bwMode="auto">
          <a:xfrm>
            <a:off x="5849938" y="5162550"/>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5" name="Line 15"/>
          <p:cNvSpPr>
            <a:spLocks noChangeShapeType="1"/>
          </p:cNvSpPr>
          <p:nvPr/>
        </p:nvSpPr>
        <p:spPr bwMode="auto">
          <a:xfrm>
            <a:off x="3848100" y="2398713"/>
            <a:ext cx="1588" cy="987425"/>
          </a:xfrm>
          <a:prstGeom prst="line">
            <a:avLst/>
          </a:prstGeom>
          <a:noFill/>
          <a:ln w="9525">
            <a:solidFill>
              <a:srgbClr val="000000"/>
            </a:solidFill>
            <a:round/>
            <a:headEnd/>
            <a:tailEnd type="triangle" w="med" len="med"/>
          </a:ln>
        </p:spPr>
        <p:txBody>
          <a:bodyPr/>
          <a:lstStyle/>
          <a:p>
            <a:endParaRPr lang="bg-BG"/>
          </a:p>
        </p:txBody>
      </p:sp>
      <p:sp>
        <p:nvSpPr>
          <p:cNvPr id="20496" name="Line 16"/>
          <p:cNvSpPr>
            <a:spLocks noChangeShapeType="1"/>
          </p:cNvSpPr>
          <p:nvPr/>
        </p:nvSpPr>
        <p:spPr bwMode="auto">
          <a:xfrm>
            <a:off x="3848100" y="3976688"/>
            <a:ext cx="1588" cy="1184275"/>
          </a:xfrm>
          <a:prstGeom prst="line">
            <a:avLst/>
          </a:prstGeom>
          <a:noFill/>
          <a:ln w="9525">
            <a:solidFill>
              <a:srgbClr val="000000"/>
            </a:solidFill>
            <a:round/>
            <a:headEnd type="triangle" w="med" len="med"/>
            <a:tailEnd/>
          </a:ln>
        </p:spPr>
        <p:txBody>
          <a:bodyPr/>
          <a:lstStyle/>
          <a:p>
            <a:endParaRPr lang="bg-BG"/>
          </a:p>
        </p:txBody>
      </p:sp>
      <p:sp>
        <p:nvSpPr>
          <p:cNvPr id="20497" name="Line 17"/>
          <p:cNvSpPr>
            <a:spLocks noChangeShapeType="1"/>
          </p:cNvSpPr>
          <p:nvPr/>
        </p:nvSpPr>
        <p:spPr bwMode="auto">
          <a:xfrm>
            <a:off x="6465888" y="2398713"/>
            <a:ext cx="1587" cy="987425"/>
          </a:xfrm>
          <a:prstGeom prst="line">
            <a:avLst/>
          </a:prstGeom>
          <a:noFill/>
          <a:ln w="9525">
            <a:solidFill>
              <a:srgbClr val="000000"/>
            </a:solidFill>
            <a:prstDash val="dash"/>
            <a:round/>
            <a:headEnd/>
            <a:tailEnd/>
          </a:ln>
        </p:spPr>
        <p:txBody>
          <a:bodyPr/>
          <a:lstStyle/>
          <a:p>
            <a:endParaRPr lang="bg-BG"/>
          </a:p>
        </p:txBody>
      </p:sp>
      <p:sp>
        <p:nvSpPr>
          <p:cNvPr id="20498" name="Line 18"/>
          <p:cNvSpPr>
            <a:spLocks noChangeShapeType="1"/>
          </p:cNvSpPr>
          <p:nvPr/>
        </p:nvSpPr>
        <p:spPr bwMode="auto">
          <a:xfrm>
            <a:off x="6465888" y="3976688"/>
            <a:ext cx="1587" cy="1184275"/>
          </a:xfrm>
          <a:prstGeom prst="line">
            <a:avLst/>
          </a:prstGeom>
          <a:noFill/>
          <a:ln w="9525">
            <a:solidFill>
              <a:srgbClr val="000000"/>
            </a:solidFill>
            <a:prstDash val="dash"/>
            <a:round/>
            <a:headEnd/>
            <a:tailEnd/>
          </a:ln>
        </p:spPr>
        <p:txBody>
          <a:bodyPr/>
          <a:lstStyle/>
          <a:p>
            <a:endParaRPr lang="bg-BG"/>
          </a:p>
        </p:txBody>
      </p:sp>
      <p:sp>
        <p:nvSpPr>
          <p:cNvPr id="20499" name="Line 19"/>
          <p:cNvSpPr>
            <a:spLocks noChangeShapeType="1"/>
          </p:cNvSpPr>
          <p:nvPr/>
        </p:nvSpPr>
        <p:spPr bwMode="auto">
          <a:xfrm>
            <a:off x="5080000" y="2146300"/>
            <a:ext cx="769938" cy="1588"/>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0" name="Line 20"/>
          <p:cNvSpPr>
            <a:spLocks noChangeShapeType="1"/>
          </p:cNvSpPr>
          <p:nvPr/>
        </p:nvSpPr>
        <p:spPr bwMode="auto">
          <a:xfrm>
            <a:off x="5080000" y="5554663"/>
            <a:ext cx="769938" cy="1587"/>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1" name="Line 21"/>
          <p:cNvSpPr>
            <a:spLocks noChangeShapeType="1"/>
          </p:cNvSpPr>
          <p:nvPr/>
        </p:nvSpPr>
        <p:spPr bwMode="auto">
          <a:xfrm>
            <a:off x="5080000" y="3778250"/>
            <a:ext cx="769938" cy="1588"/>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5" name="Oval 25"/>
          <p:cNvSpPr>
            <a:spLocks noChangeArrowheads="1"/>
          </p:cNvSpPr>
          <p:nvPr/>
        </p:nvSpPr>
        <p:spPr bwMode="auto">
          <a:xfrm>
            <a:off x="3386138" y="2597150"/>
            <a:ext cx="898525" cy="393700"/>
          </a:xfrm>
          <a:prstGeom prst="ellipse">
            <a:avLst/>
          </a:prstGeom>
          <a:solidFill>
            <a:srgbClr val="FFFFFF"/>
          </a:solidFill>
          <a:ln w="9525">
            <a:solidFill>
              <a:srgbClr val="000000"/>
            </a:solidFill>
            <a:round/>
            <a:headEnd/>
            <a:tailEnd/>
          </a:ln>
        </p:spPr>
        <p:txBody>
          <a:bodyPr/>
          <a:lstStyle/>
          <a:p>
            <a:pPr algn="ctr"/>
            <a:r>
              <a:rPr lang="en-US" altLang="ja-JP" sz="1400">
                <a:ea typeface="MS Mincho" pitchFamily="49" charset="-128"/>
              </a:rPr>
              <a:t>FAM</a:t>
            </a:r>
            <a:endParaRPr lang="en-US" sz="1400"/>
          </a:p>
        </p:txBody>
      </p:sp>
      <p:sp>
        <p:nvSpPr>
          <p:cNvPr id="20506" name="Oval 26"/>
          <p:cNvSpPr>
            <a:spLocks noChangeArrowheads="1"/>
          </p:cNvSpPr>
          <p:nvPr/>
        </p:nvSpPr>
        <p:spPr bwMode="auto">
          <a:xfrm>
            <a:off x="3386138" y="4371975"/>
            <a:ext cx="923925" cy="393700"/>
          </a:xfrm>
          <a:prstGeom prst="ellipse">
            <a:avLst/>
          </a:prstGeom>
          <a:solidFill>
            <a:srgbClr val="FFFFFF"/>
          </a:solidFill>
          <a:ln w="9525">
            <a:solidFill>
              <a:srgbClr val="000000"/>
            </a:solidFill>
            <a:round/>
            <a:headEnd/>
            <a:tailEnd/>
          </a:ln>
        </p:spPr>
        <p:txBody>
          <a:bodyPr/>
          <a:lstStyle/>
          <a:p>
            <a:pPr algn="ctr"/>
            <a:r>
              <a:rPr lang="en-US" altLang="ja-JP" sz="1400">
                <a:ea typeface="MS Mincho" pitchFamily="49" charset="-128"/>
              </a:rPr>
              <a:t>SAM</a:t>
            </a:r>
            <a:endParaRPr 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850900"/>
          </a:xfrm>
        </p:spPr>
        <p:txBody>
          <a:bodyPr/>
          <a:lstStyle/>
          <a:p>
            <a:r>
              <a:rPr lang="en-US" sz="3200" dirty="0" smtClean="0"/>
              <a:t>Scenario Level</a:t>
            </a:r>
            <a:endParaRPr lang="en-US" sz="3200" dirty="0"/>
          </a:p>
        </p:txBody>
      </p:sp>
      <p:sp>
        <p:nvSpPr>
          <p:cNvPr id="22531" name="Rectangle 3"/>
          <p:cNvSpPr>
            <a:spLocks noGrp="1" noChangeArrowheads="1"/>
          </p:cNvSpPr>
          <p:nvPr>
            <p:ph type="body" idx="1"/>
          </p:nvPr>
        </p:nvSpPr>
        <p:spPr/>
        <p:txBody>
          <a:bodyPr>
            <a:normAutofit lnSpcReduction="10000"/>
          </a:bodyPr>
          <a:lstStyle/>
          <a:p>
            <a:pPr>
              <a:lnSpc>
                <a:spcPct val="90000"/>
              </a:lnSpc>
            </a:pPr>
            <a:r>
              <a:rPr lang="en-US" sz="2800" dirty="0"/>
              <a:t>Idea:</a:t>
            </a:r>
          </a:p>
          <a:p>
            <a:pPr lvl="1">
              <a:lnSpc>
                <a:spcPct val="90000"/>
              </a:lnSpc>
            </a:pPr>
            <a:r>
              <a:rPr lang="en-US" sz="2400" dirty="0"/>
              <a:t>Presentation of access and communication infrastructure as a set of run-time scenarios</a:t>
            </a:r>
          </a:p>
          <a:p>
            <a:pPr lvl="1">
              <a:lnSpc>
                <a:spcPct val="90000"/>
              </a:lnSpc>
            </a:pPr>
            <a:r>
              <a:rPr lang="en-US" sz="2400" dirty="0"/>
              <a:t>Details hiding</a:t>
            </a:r>
          </a:p>
          <a:p>
            <a:pPr lvl="1">
              <a:lnSpc>
                <a:spcPct val="90000"/>
              </a:lnSpc>
            </a:pPr>
            <a:r>
              <a:rPr lang="en-US" sz="2400" dirty="0"/>
              <a:t>Implementation on an more abstract level</a:t>
            </a:r>
          </a:p>
          <a:p>
            <a:pPr>
              <a:lnSpc>
                <a:spcPct val="90000"/>
              </a:lnSpc>
            </a:pPr>
            <a:r>
              <a:rPr lang="en-US" sz="2800" dirty="0" smtClean="0"/>
              <a:t>Four basic scenarios </a:t>
            </a:r>
            <a:endParaRPr lang="en-US" sz="2800" dirty="0"/>
          </a:p>
          <a:p>
            <a:pPr lvl="1">
              <a:lnSpc>
                <a:spcPct val="90000"/>
              </a:lnSpc>
            </a:pPr>
            <a:r>
              <a:rPr lang="en-US" sz="2400" dirty="0" smtClean="0"/>
              <a:t>No change</a:t>
            </a:r>
          </a:p>
          <a:p>
            <a:pPr lvl="1">
              <a:lnSpc>
                <a:spcPct val="90000"/>
              </a:lnSpc>
            </a:pPr>
            <a:r>
              <a:rPr lang="en-US" sz="2400" dirty="0" smtClean="0"/>
              <a:t>Change of </a:t>
            </a:r>
            <a:r>
              <a:rPr lang="en-US" sz="2400" dirty="0" err="1" smtClean="0"/>
              <a:t>InfoStation</a:t>
            </a:r>
            <a:endParaRPr lang="en-US" sz="2000" dirty="0"/>
          </a:p>
          <a:p>
            <a:pPr lvl="1">
              <a:lnSpc>
                <a:spcPct val="90000"/>
              </a:lnSpc>
            </a:pPr>
            <a:r>
              <a:rPr lang="en-US" sz="2400" dirty="0" smtClean="0"/>
              <a:t>Change of Device</a:t>
            </a:r>
          </a:p>
          <a:p>
            <a:pPr lvl="1">
              <a:lnSpc>
                <a:spcPct val="90000"/>
              </a:lnSpc>
            </a:pPr>
            <a:r>
              <a:rPr lang="en-US" sz="2400" dirty="0" smtClean="0"/>
              <a:t>Change of </a:t>
            </a:r>
            <a:r>
              <a:rPr lang="en-US" sz="2400" dirty="0" err="1" smtClean="0"/>
              <a:t>InfoStation</a:t>
            </a:r>
            <a:r>
              <a:rPr lang="en-US" sz="2400" dirty="0" smtClean="0"/>
              <a:t> and Device</a:t>
            </a:r>
            <a:endParaRPr lang="en-US" sz="2000" dirty="0"/>
          </a:p>
          <a:p>
            <a:pPr>
              <a:lnSpc>
                <a:spcPct val="90000"/>
              </a:lnSpc>
              <a:buFontTx/>
              <a:buNone/>
            </a:pPr>
            <a:r>
              <a:rPr lang="en-US" sz="2800" dirty="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800" dirty="0" smtClean="0"/>
              <a:t>Extended Approach</a:t>
            </a:r>
            <a:endParaRPr lang="en-US" sz="2800" dirty="0"/>
          </a:p>
        </p:txBody>
      </p:sp>
      <p:sp>
        <p:nvSpPr>
          <p:cNvPr id="20484" name="Text Box 4"/>
          <p:cNvSpPr txBox="1">
            <a:spLocks noChangeArrowheads="1"/>
          </p:cNvSpPr>
          <p:nvPr/>
        </p:nvSpPr>
        <p:spPr bwMode="auto">
          <a:xfrm>
            <a:off x="2279622" y="1916113"/>
            <a:ext cx="2592387" cy="366712"/>
          </a:xfrm>
          <a:prstGeom prst="rect">
            <a:avLst/>
          </a:prstGeom>
          <a:noFill/>
          <a:ln w="9525">
            <a:noFill/>
            <a:miter lim="800000"/>
            <a:headEnd/>
            <a:tailEnd/>
          </a:ln>
          <a:effectLst/>
        </p:spPr>
        <p:txBody>
          <a:bodyPr>
            <a:spAutoFit/>
          </a:bodyPr>
          <a:lstStyle/>
          <a:p>
            <a:pPr>
              <a:spcBef>
                <a:spcPct val="50000"/>
              </a:spcBef>
            </a:pPr>
            <a:endParaRPr lang="bg-BG"/>
          </a:p>
        </p:txBody>
      </p:sp>
      <p:sp>
        <p:nvSpPr>
          <p:cNvPr id="20489" name="Text Box 9"/>
          <p:cNvSpPr txBox="1">
            <a:spLocks noChangeArrowheads="1"/>
          </p:cNvSpPr>
          <p:nvPr/>
        </p:nvSpPr>
        <p:spPr bwMode="auto">
          <a:xfrm>
            <a:off x="500034" y="1808163"/>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eLearning Service </a:t>
            </a:r>
            <a:r>
              <a:rPr lang="en-US" altLang="ja-JP" dirty="0">
                <a:ea typeface="MS Mincho" pitchFamily="49" charset="-128"/>
              </a:rPr>
              <a:t>Level</a:t>
            </a:r>
            <a:endParaRPr lang="en-US" dirty="0"/>
          </a:p>
        </p:txBody>
      </p:sp>
      <p:sp>
        <p:nvSpPr>
          <p:cNvPr id="20490" name="Text Box 10"/>
          <p:cNvSpPr txBox="1">
            <a:spLocks noChangeArrowheads="1"/>
          </p:cNvSpPr>
          <p:nvPr/>
        </p:nvSpPr>
        <p:spPr bwMode="auto">
          <a:xfrm>
            <a:off x="500034" y="3386138"/>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Middleware Level </a:t>
            </a:r>
            <a:endParaRPr lang="en-US" dirty="0"/>
          </a:p>
        </p:txBody>
      </p:sp>
      <p:sp>
        <p:nvSpPr>
          <p:cNvPr id="20491" name="Text Box 11"/>
          <p:cNvSpPr txBox="1">
            <a:spLocks noChangeArrowheads="1"/>
          </p:cNvSpPr>
          <p:nvPr/>
        </p:nvSpPr>
        <p:spPr bwMode="auto">
          <a:xfrm>
            <a:off x="500034" y="5162550"/>
            <a:ext cx="2463800" cy="590550"/>
          </a:xfrm>
          <a:prstGeom prst="rect">
            <a:avLst/>
          </a:prstGeom>
          <a:solidFill>
            <a:srgbClr val="FFFFFF"/>
          </a:solidFill>
          <a:ln w="9525">
            <a:solidFill>
              <a:srgbClr val="000000"/>
            </a:solidFill>
            <a:miter lim="800000"/>
            <a:headEnd/>
            <a:tailEnd/>
          </a:ln>
        </p:spPr>
        <p:txBody>
          <a:bodyPr/>
          <a:lstStyle/>
          <a:p>
            <a:pPr algn="ctr"/>
            <a:r>
              <a:rPr lang="en-US" altLang="ja-JP" dirty="0" smtClean="0">
                <a:ea typeface="MS Mincho" pitchFamily="49" charset="-128"/>
              </a:rPr>
              <a:t>Scenario </a:t>
            </a:r>
            <a:r>
              <a:rPr lang="en-US" altLang="ja-JP" dirty="0">
                <a:ea typeface="MS Mincho" pitchFamily="49" charset="-128"/>
              </a:rPr>
              <a:t>Level </a:t>
            </a:r>
            <a:endParaRPr lang="en-US" dirty="0"/>
          </a:p>
        </p:txBody>
      </p:sp>
      <p:sp>
        <p:nvSpPr>
          <p:cNvPr id="20492" name="Text Box 12"/>
          <p:cNvSpPr txBox="1">
            <a:spLocks noChangeArrowheads="1"/>
          </p:cNvSpPr>
          <p:nvPr/>
        </p:nvSpPr>
        <p:spPr bwMode="auto">
          <a:xfrm>
            <a:off x="3733772" y="1808163"/>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3" name="Text Box 13"/>
          <p:cNvSpPr txBox="1">
            <a:spLocks noChangeArrowheads="1"/>
          </p:cNvSpPr>
          <p:nvPr/>
        </p:nvSpPr>
        <p:spPr bwMode="auto">
          <a:xfrm>
            <a:off x="3733772" y="3386138"/>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4" name="Text Box 14"/>
          <p:cNvSpPr txBox="1">
            <a:spLocks noChangeArrowheads="1"/>
          </p:cNvSpPr>
          <p:nvPr/>
        </p:nvSpPr>
        <p:spPr bwMode="auto">
          <a:xfrm>
            <a:off x="3733772" y="5162550"/>
            <a:ext cx="1385887" cy="590550"/>
          </a:xfrm>
          <a:prstGeom prst="rect">
            <a:avLst/>
          </a:prstGeom>
          <a:solidFill>
            <a:srgbClr val="FFFFFF"/>
          </a:solidFill>
          <a:ln w="9525">
            <a:solidFill>
              <a:srgbClr val="000000"/>
            </a:solidFill>
            <a:miter lim="800000"/>
            <a:headEnd/>
            <a:tailEnd/>
          </a:ln>
        </p:spPr>
        <p:txBody>
          <a:bodyPr/>
          <a:lstStyle/>
          <a:p>
            <a:pPr algn="ctr"/>
            <a:r>
              <a:rPr lang="en-US" altLang="ja-JP" sz="1400" dirty="0" smtClean="0">
                <a:ea typeface="MS Mincho" pitchFamily="49" charset="-128"/>
              </a:rPr>
              <a:t>Management</a:t>
            </a:r>
            <a:endParaRPr lang="en-US" sz="1400" dirty="0"/>
          </a:p>
        </p:txBody>
      </p:sp>
      <p:sp>
        <p:nvSpPr>
          <p:cNvPr id="20495" name="Line 15"/>
          <p:cNvSpPr>
            <a:spLocks noChangeShapeType="1"/>
          </p:cNvSpPr>
          <p:nvPr/>
        </p:nvSpPr>
        <p:spPr bwMode="auto">
          <a:xfrm>
            <a:off x="1731934" y="2398713"/>
            <a:ext cx="1588" cy="987425"/>
          </a:xfrm>
          <a:prstGeom prst="line">
            <a:avLst/>
          </a:prstGeom>
          <a:noFill/>
          <a:ln w="9525">
            <a:solidFill>
              <a:srgbClr val="000000"/>
            </a:solidFill>
            <a:round/>
            <a:headEnd/>
            <a:tailEnd type="triangle" w="med" len="med"/>
          </a:ln>
        </p:spPr>
        <p:txBody>
          <a:bodyPr/>
          <a:lstStyle/>
          <a:p>
            <a:endParaRPr lang="bg-BG"/>
          </a:p>
        </p:txBody>
      </p:sp>
      <p:sp>
        <p:nvSpPr>
          <p:cNvPr id="20496" name="Line 16"/>
          <p:cNvSpPr>
            <a:spLocks noChangeShapeType="1"/>
          </p:cNvSpPr>
          <p:nvPr/>
        </p:nvSpPr>
        <p:spPr bwMode="auto">
          <a:xfrm>
            <a:off x="1731934" y="3976688"/>
            <a:ext cx="1588" cy="1184275"/>
          </a:xfrm>
          <a:prstGeom prst="line">
            <a:avLst/>
          </a:prstGeom>
          <a:noFill/>
          <a:ln w="9525">
            <a:solidFill>
              <a:srgbClr val="000000"/>
            </a:solidFill>
            <a:round/>
            <a:headEnd type="triangle" w="med" len="med"/>
            <a:tailEnd/>
          </a:ln>
        </p:spPr>
        <p:txBody>
          <a:bodyPr/>
          <a:lstStyle/>
          <a:p>
            <a:endParaRPr lang="bg-BG"/>
          </a:p>
        </p:txBody>
      </p:sp>
      <p:sp>
        <p:nvSpPr>
          <p:cNvPr id="20497" name="Line 17"/>
          <p:cNvSpPr>
            <a:spLocks noChangeShapeType="1"/>
          </p:cNvSpPr>
          <p:nvPr/>
        </p:nvSpPr>
        <p:spPr bwMode="auto">
          <a:xfrm>
            <a:off x="4349722" y="2398713"/>
            <a:ext cx="1587" cy="987425"/>
          </a:xfrm>
          <a:prstGeom prst="line">
            <a:avLst/>
          </a:prstGeom>
          <a:noFill/>
          <a:ln w="9525">
            <a:solidFill>
              <a:srgbClr val="000000"/>
            </a:solidFill>
            <a:prstDash val="dash"/>
            <a:round/>
            <a:headEnd/>
            <a:tailEnd/>
          </a:ln>
        </p:spPr>
        <p:txBody>
          <a:bodyPr/>
          <a:lstStyle/>
          <a:p>
            <a:endParaRPr lang="bg-BG"/>
          </a:p>
        </p:txBody>
      </p:sp>
      <p:sp>
        <p:nvSpPr>
          <p:cNvPr id="20498" name="Line 18"/>
          <p:cNvSpPr>
            <a:spLocks noChangeShapeType="1"/>
          </p:cNvSpPr>
          <p:nvPr/>
        </p:nvSpPr>
        <p:spPr bwMode="auto">
          <a:xfrm>
            <a:off x="4349722" y="3976688"/>
            <a:ext cx="1587" cy="1184275"/>
          </a:xfrm>
          <a:prstGeom prst="line">
            <a:avLst/>
          </a:prstGeom>
          <a:noFill/>
          <a:ln w="9525">
            <a:solidFill>
              <a:srgbClr val="000000"/>
            </a:solidFill>
            <a:prstDash val="dash"/>
            <a:round/>
            <a:headEnd/>
            <a:tailEnd/>
          </a:ln>
        </p:spPr>
        <p:txBody>
          <a:bodyPr/>
          <a:lstStyle/>
          <a:p>
            <a:endParaRPr lang="bg-BG"/>
          </a:p>
        </p:txBody>
      </p:sp>
      <p:sp>
        <p:nvSpPr>
          <p:cNvPr id="20499" name="Line 19"/>
          <p:cNvSpPr>
            <a:spLocks noChangeShapeType="1"/>
          </p:cNvSpPr>
          <p:nvPr/>
        </p:nvSpPr>
        <p:spPr bwMode="auto">
          <a:xfrm>
            <a:off x="2963834" y="2146300"/>
            <a:ext cx="769938" cy="1588"/>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0" name="Line 20"/>
          <p:cNvSpPr>
            <a:spLocks noChangeShapeType="1"/>
          </p:cNvSpPr>
          <p:nvPr/>
        </p:nvSpPr>
        <p:spPr bwMode="auto">
          <a:xfrm>
            <a:off x="2963834" y="5554663"/>
            <a:ext cx="769938" cy="1587"/>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1" name="Line 21"/>
          <p:cNvSpPr>
            <a:spLocks noChangeShapeType="1"/>
          </p:cNvSpPr>
          <p:nvPr/>
        </p:nvSpPr>
        <p:spPr bwMode="auto">
          <a:xfrm>
            <a:off x="2963834" y="3778250"/>
            <a:ext cx="769938" cy="1588"/>
          </a:xfrm>
          <a:prstGeom prst="line">
            <a:avLst/>
          </a:prstGeom>
          <a:noFill/>
          <a:ln w="9525">
            <a:solidFill>
              <a:srgbClr val="000000"/>
            </a:solidFill>
            <a:prstDash val="dash"/>
            <a:round/>
            <a:headEnd type="triangle" w="med" len="med"/>
            <a:tailEnd type="triangle" w="med" len="med"/>
          </a:ln>
        </p:spPr>
        <p:txBody>
          <a:bodyPr/>
          <a:lstStyle/>
          <a:p>
            <a:endParaRPr lang="bg-BG"/>
          </a:p>
        </p:txBody>
      </p:sp>
      <p:sp>
        <p:nvSpPr>
          <p:cNvPr id="20505" name="Oval 25"/>
          <p:cNvSpPr>
            <a:spLocks noChangeArrowheads="1"/>
          </p:cNvSpPr>
          <p:nvPr/>
        </p:nvSpPr>
        <p:spPr bwMode="auto">
          <a:xfrm>
            <a:off x="1269972" y="2597150"/>
            <a:ext cx="898525" cy="393700"/>
          </a:xfrm>
          <a:prstGeom prst="ellipse">
            <a:avLst/>
          </a:prstGeom>
          <a:solidFill>
            <a:srgbClr val="FFFFFF"/>
          </a:solidFill>
          <a:ln w="9525">
            <a:solidFill>
              <a:srgbClr val="000000"/>
            </a:solidFill>
            <a:round/>
            <a:headEnd/>
            <a:tailEnd/>
          </a:ln>
        </p:spPr>
        <p:txBody>
          <a:bodyPr/>
          <a:lstStyle/>
          <a:p>
            <a:pPr algn="ctr"/>
            <a:r>
              <a:rPr lang="en-US" altLang="ja-JP" sz="1400">
                <a:ea typeface="MS Mincho" pitchFamily="49" charset="-128"/>
              </a:rPr>
              <a:t>FAM</a:t>
            </a:r>
            <a:endParaRPr lang="en-US" sz="1400"/>
          </a:p>
        </p:txBody>
      </p:sp>
      <p:sp>
        <p:nvSpPr>
          <p:cNvPr id="20506" name="Oval 26"/>
          <p:cNvSpPr>
            <a:spLocks noChangeArrowheads="1"/>
          </p:cNvSpPr>
          <p:nvPr/>
        </p:nvSpPr>
        <p:spPr bwMode="auto">
          <a:xfrm>
            <a:off x="1269972" y="4371975"/>
            <a:ext cx="923925" cy="393700"/>
          </a:xfrm>
          <a:prstGeom prst="ellipse">
            <a:avLst/>
          </a:prstGeom>
          <a:solidFill>
            <a:srgbClr val="FFFFFF"/>
          </a:solidFill>
          <a:ln w="9525">
            <a:solidFill>
              <a:srgbClr val="000000"/>
            </a:solidFill>
            <a:round/>
            <a:headEnd/>
            <a:tailEnd/>
          </a:ln>
        </p:spPr>
        <p:txBody>
          <a:bodyPr/>
          <a:lstStyle/>
          <a:p>
            <a:pPr algn="ctr"/>
            <a:r>
              <a:rPr lang="en-US" altLang="ja-JP" sz="1400">
                <a:ea typeface="MS Mincho" pitchFamily="49" charset="-128"/>
              </a:rPr>
              <a:t>SAM</a:t>
            </a:r>
            <a:endParaRPr lang="en-US" sz="1400"/>
          </a:p>
        </p:txBody>
      </p:sp>
      <p:sp>
        <p:nvSpPr>
          <p:cNvPr id="19" name="U-Turn Arrow 18"/>
          <p:cNvSpPr/>
          <p:nvPr/>
        </p:nvSpPr>
        <p:spPr>
          <a:xfrm>
            <a:off x="500034" y="4071942"/>
            <a:ext cx="2428892" cy="1000132"/>
          </a:xfrm>
          <a:prstGeom prst="uturnArrow">
            <a:avLst>
              <a:gd name="adj1" fmla="val 10564"/>
              <a:gd name="adj2" fmla="val 25000"/>
              <a:gd name="adj3" fmla="val 26203"/>
              <a:gd name="adj4" fmla="val 48797"/>
              <a:gd name="adj5" fmla="val 7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0" name="U-Turn Arrow 19"/>
          <p:cNvSpPr/>
          <p:nvPr/>
        </p:nvSpPr>
        <p:spPr>
          <a:xfrm rot="10800000">
            <a:off x="500034" y="2428868"/>
            <a:ext cx="2428892" cy="857256"/>
          </a:xfrm>
          <a:prstGeom prst="uturnArrow">
            <a:avLst>
              <a:gd name="adj1" fmla="val 10564"/>
              <a:gd name="adj2" fmla="val 25000"/>
              <a:gd name="adj3" fmla="val 26203"/>
              <a:gd name="adj4" fmla="val 48797"/>
              <a:gd name="adj5" fmla="val 7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1" name="TextBox 20"/>
          <p:cNvSpPr txBox="1"/>
          <p:nvPr/>
        </p:nvSpPr>
        <p:spPr>
          <a:xfrm>
            <a:off x="5643570" y="1785926"/>
            <a:ext cx="3187609" cy="1200329"/>
          </a:xfrm>
          <a:prstGeom prst="rect">
            <a:avLst/>
          </a:prstGeom>
          <a:noFill/>
          <a:ln>
            <a:solidFill>
              <a:srgbClr val="C00000"/>
            </a:solidFill>
          </a:ln>
        </p:spPr>
        <p:txBody>
          <a:bodyPr wrap="square" rtlCol="0">
            <a:spAutoFit/>
          </a:bodyPr>
          <a:lstStyle/>
          <a:p>
            <a:r>
              <a:rPr lang="en-US" dirty="0" smtClean="0">
                <a:solidFill>
                  <a:srgbClr val="C00000"/>
                </a:solidFill>
              </a:rPr>
              <a:t>Iterations:</a:t>
            </a:r>
          </a:p>
          <a:p>
            <a:pPr marL="342900" indent="-342900">
              <a:buFont typeface="+mj-lt"/>
              <a:buAutoNum type="arabicPeriod"/>
            </a:pPr>
            <a:r>
              <a:rPr lang="en-US" dirty="0" smtClean="0">
                <a:solidFill>
                  <a:srgbClr val="C00000"/>
                </a:solidFill>
              </a:rPr>
              <a:t>Scenario-Middleware</a:t>
            </a:r>
          </a:p>
          <a:p>
            <a:pPr marL="342900" indent="-342900">
              <a:buFont typeface="+mj-lt"/>
              <a:buAutoNum type="arabicPeriod"/>
            </a:pPr>
            <a:r>
              <a:rPr lang="en-US" dirty="0" err="1" smtClean="0">
                <a:solidFill>
                  <a:srgbClr val="C00000"/>
                </a:solidFill>
              </a:rPr>
              <a:t>eLearningService</a:t>
            </a:r>
            <a:r>
              <a:rPr lang="en-US" dirty="0" smtClean="0">
                <a:solidFill>
                  <a:srgbClr val="C00000"/>
                </a:solidFill>
              </a:rPr>
              <a:t>-Middleware</a:t>
            </a:r>
            <a:endParaRPr lang="bg-B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Scenario-Middleware Iterations</a:t>
            </a:r>
            <a:endParaRPr lang="bg-BG" dirty="0"/>
          </a:p>
        </p:txBody>
      </p:sp>
      <p:sp>
        <p:nvSpPr>
          <p:cNvPr id="3" name="Content Placeholder 2"/>
          <p:cNvSpPr>
            <a:spLocks noGrp="1"/>
          </p:cNvSpPr>
          <p:nvPr>
            <p:ph idx="1"/>
          </p:nvPr>
        </p:nvSpPr>
        <p:spPr>
          <a:xfrm>
            <a:off x="457200" y="1214422"/>
            <a:ext cx="8229600" cy="5143536"/>
          </a:xfrm>
        </p:spPr>
        <p:txBody>
          <a:bodyPr>
            <a:normAutofit fontScale="70000" lnSpcReduction="20000"/>
          </a:bodyPr>
          <a:lstStyle/>
          <a:p>
            <a:r>
              <a:rPr lang="en-US" sz="3400" dirty="0" smtClean="0"/>
              <a:t>Basic Architecture</a:t>
            </a:r>
          </a:p>
          <a:p>
            <a:pPr lvl="1"/>
            <a:r>
              <a:rPr lang="en-US" dirty="0" smtClean="0"/>
              <a:t>Reactive and Proactive Software Components</a:t>
            </a:r>
          </a:p>
          <a:p>
            <a:pPr lvl="1"/>
            <a:r>
              <a:rPr lang="en-US" dirty="0" smtClean="0"/>
              <a:t>Agent- and Service-Oriented</a:t>
            </a:r>
          </a:p>
          <a:p>
            <a:r>
              <a:rPr lang="en-US" sz="3400" dirty="0" smtClean="0"/>
              <a:t>Time-Based Management</a:t>
            </a:r>
          </a:p>
          <a:p>
            <a:pPr lvl="1"/>
            <a:r>
              <a:rPr lang="en-US" dirty="0" smtClean="0"/>
              <a:t>ITL-Based Model </a:t>
            </a:r>
          </a:p>
          <a:p>
            <a:r>
              <a:rPr lang="en-US" sz="3400" dirty="0" smtClean="0"/>
              <a:t>Resource Deficit</a:t>
            </a:r>
          </a:p>
          <a:p>
            <a:pPr lvl="1"/>
            <a:r>
              <a:rPr lang="en-US" dirty="0" smtClean="0"/>
              <a:t>Globalization of Services</a:t>
            </a:r>
          </a:p>
          <a:p>
            <a:r>
              <a:rPr lang="en-US" sz="3400" dirty="0" smtClean="0"/>
              <a:t>Adaptation</a:t>
            </a:r>
          </a:p>
          <a:p>
            <a:pPr lvl="1"/>
            <a:r>
              <a:rPr lang="en-US" dirty="0" smtClean="0"/>
              <a:t>User- and Domain-Model</a:t>
            </a:r>
          </a:p>
          <a:p>
            <a:pPr lvl="1"/>
            <a:r>
              <a:rPr lang="en-US" dirty="0" smtClean="0"/>
              <a:t>Pedagogical-Goal-Driven Education </a:t>
            </a:r>
          </a:p>
          <a:p>
            <a:r>
              <a:rPr lang="en-US" sz="3400" dirty="0" smtClean="0"/>
              <a:t>Collaboration</a:t>
            </a:r>
          </a:p>
          <a:p>
            <a:pPr lvl="1"/>
            <a:r>
              <a:rPr lang="en-US" dirty="0" smtClean="0"/>
              <a:t>Semantic-Oriented Communication</a:t>
            </a:r>
          </a:p>
          <a:p>
            <a:pPr lvl="1"/>
            <a:r>
              <a:rPr lang="en-US" dirty="0" smtClean="0"/>
              <a:t>Distributed Scenario Identification </a:t>
            </a:r>
          </a:p>
          <a:p>
            <a:r>
              <a:rPr lang="en-US" sz="3400" dirty="0" smtClean="0"/>
              <a:t>Optimization</a:t>
            </a:r>
          </a:p>
          <a:p>
            <a:pPr lvl="1"/>
            <a:r>
              <a:rPr lang="en-US" dirty="0" smtClean="0"/>
              <a:t>Different Optimization Solutions possible</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dirty="0"/>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19</a:t>
            </a:fld>
            <a:endParaRPr lang="bg-B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bg-BG"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eLearning Infrastructure and Adaptation </a:t>
            </a:r>
          </a:p>
          <a:p>
            <a:r>
              <a:rPr lang="en-US" dirty="0" smtClean="0"/>
              <a:t>Development Approach</a:t>
            </a:r>
          </a:p>
          <a:p>
            <a:r>
              <a:rPr lang="en-US" dirty="0" smtClean="0"/>
              <a:t>Projects</a:t>
            </a:r>
          </a:p>
          <a:p>
            <a:r>
              <a:rPr lang="en-US" dirty="0" smtClean="0"/>
              <a:t>Implementation Remarks</a:t>
            </a:r>
          </a:p>
          <a:p>
            <a:r>
              <a:rPr lang="en-US" dirty="0" smtClean="0"/>
              <a:t>Conclusion</a:t>
            </a:r>
          </a:p>
          <a:p>
            <a:endParaRPr lang="en-US" dirty="0" smtClean="0"/>
          </a:p>
          <a:p>
            <a:endParaRPr lang="en-US" dirty="0" smtClean="0"/>
          </a:p>
          <a:p>
            <a:endParaRPr lang="en-US" dirty="0" smtClean="0"/>
          </a:p>
          <a:p>
            <a:endParaRPr lang="bg-BG" dirty="0"/>
          </a:p>
        </p:txBody>
      </p:sp>
      <p:sp>
        <p:nvSpPr>
          <p:cNvPr id="4" name="Date Placeholder 3"/>
          <p:cNvSpPr>
            <a:spLocks noGrp="1"/>
          </p:cNvSpPr>
          <p:nvPr>
            <p:ph type="dt" sz="half" idx="10"/>
          </p:nvPr>
        </p:nvSpPr>
        <p:spPr/>
        <p:txBody>
          <a:bodyPr/>
          <a:lstStyle/>
          <a:p>
            <a:fld id="{75E57B06-B4DD-4BE5-88F6-DFF10CEF4B82}" type="datetime1">
              <a:rPr lang="bg-BG" smtClean="0"/>
              <a:pPr/>
              <a:t>31.8.2009 г.</a:t>
            </a:fld>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2</a:t>
            </a:fld>
            <a:endParaRPr lang="bg-BG"/>
          </a:p>
        </p:txBody>
      </p:sp>
      <p:sp>
        <p:nvSpPr>
          <p:cNvPr id="6" name="Footer Placeholder 5"/>
          <p:cNvSpPr>
            <a:spLocks noGrp="1"/>
          </p:cNvSpPr>
          <p:nvPr>
            <p:ph type="ftr" sz="quarter" idx="11"/>
          </p:nvPr>
        </p:nvSpPr>
        <p:spPr/>
        <p:txBody>
          <a:bodyPr/>
          <a:lstStyle/>
          <a:p>
            <a:r>
              <a:rPr lang="en-US" smtClean="0"/>
              <a:t>SEERE'2009, 31.08 - 5.09.2009, Neum</a:t>
            </a:r>
            <a:endParaRPr lang="bg-B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iteration: TBM </a:t>
            </a:r>
            <a:endParaRPr lang="bg-BG" dirty="0"/>
          </a:p>
        </p:txBody>
      </p:sp>
      <p:sp>
        <p:nvSpPr>
          <p:cNvPr id="3" name="Content Placeholder 2"/>
          <p:cNvSpPr>
            <a:spLocks noGrp="1"/>
          </p:cNvSpPr>
          <p:nvPr>
            <p:ph idx="1"/>
          </p:nvPr>
        </p:nvSpPr>
        <p:spPr/>
        <p:txBody>
          <a:bodyPr/>
          <a:lstStyle/>
          <a:p>
            <a:r>
              <a:rPr lang="en-US" dirty="0" smtClean="0"/>
              <a:t>Distributed scenario identification</a:t>
            </a:r>
          </a:p>
          <a:p>
            <a:r>
              <a:rPr lang="en-US" dirty="0" smtClean="0"/>
              <a:t>In different IS local event</a:t>
            </a:r>
          </a:p>
          <a:p>
            <a:r>
              <a:rPr lang="en-US" dirty="0" smtClean="0"/>
              <a:t>By collaboration between the agents is possible to identify the current scenario</a:t>
            </a:r>
          </a:p>
          <a:p>
            <a:r>
              <a:rPr lang="en-US" dirty="0" smtClean="0"/>
              <a:t>Time is important for the scenario identification</a:t>
            </a:r>
          </a:p>
          <a:p>
            <a:r>
              <a:rPr lang="en-US" dirty="0" smtClean="0"/>
              <a:t>Formalization </a:t>
            </a:r>
          </a:p>
          <a:p>
            <a:pPr lvl="1"/>
            <a:r>
              <a:rPr lang="en-US" dirty="0" smtClean="0"/>
              <a:t>ITL </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20</a:t>
            </a:fld>
            <a:endParaRPr lang="bg-BG"/>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eLService</a:t>
            </a:r>
            <a:r>
              <a:rPr lang="en-US" dirty="0" smtClean="0"/>
              <a:t>-Middleware Iterations</a:t>
            </a:r>
            <a:endParaRPr lang="bg-BG" dirty="0"/>
          </a:p>
        </p:txBody>
      </p:sp>
      <p:sp>
        <p:nvSpPr>
          <p:cNvPr id="3" name="Content Placeholder 2"/>
          <p:cNvSpPr>
            <a:spLocks noGrp="1"/>
          </p:cNvSpPr>
          <p:nvPr>
            <p:ph idx="1"/>
          </p:nvPr>
        </p:nvSpPr>
        <p:spPr>
          <a:xfrm>
            <a:off x="457200" y="1571612"/>
            <a:ext cx="8229600" cy="4357718"/>
          </a:xfrm>
        </p:spPr>
        <p:txBody>
          <a:bodyPr>
            <a:normAutofit/>
          </a:bodyPr>
          <a:lstStyle/>
          <a:p>
            <a:r>
              <a:rPr lang="en-US" sz="3400" dirty="0" smtClean="0"/>
              <a:t>Mapping  Service Functionality to the Middleware</a:t>
            </a:r>
          </a:p>
          <a:p>
            <a:pPr lvl="1"/>
            <a:r>
              <a:rPr lang="en-US" sz="3000" dirty="0" smtClean="0"/>
              <a:t>ELF Specification</a:t>
            </a:r>
            <a:r>
              <a:rPr lang="en-US" dirty="0" smtClean="0"/>
              <a:t> </a:t>
            </a:r>
          </a:p>
          <a:p>
            <a:pPr lvl="1"/>
            <a:r>
              <a:rPr lang="en-US" sz="3000" dirty="0" smtClean="0"/>
              <a:t>First Iteration</a:t>
            </a:r>
          </a:p>
          <a:p>
            <a:pPr lvl="2"/>
            <a:r>
              <a:rPr lang="en-US" sz="2600" dirty="0" err="1" smtClean="0"/>
              <a:t>eTest</a:t>
            </a:r>
            <a:endParaRPr lang="en-US" sz="2600" dirty="0" smtClean="0"/>
          </a:p>
          <a:p>
            <a:r>
              <a:rPr lang="en-US" sz="3400" dirty="0" smtClean="0"/>
              <a:t>Enrichment the middleware with new agents</a:t>
            </a:r>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dirty="0"/>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21</a:t>
            </a:fld>
            <a:endParaRPr lang="bg-B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Model</a:t>
            </a:r>
            <a:endParaRPr lang="bg-BG" dirty="0"/>
          </a:p>
        </p:txBody>
      </p:sp>
      <p:sp>
        <p:nvSpPr>
          <p:cNvPr id="3" name="Content Placeholder 2"/>
          <p:cNvSpPr>
            <a:spLocks noGrp="1"/>
          </p:cNvSpPr>
          <p:nvPr>
            <p:ph idx="1"/>
          </p:nvPr>
        </p:nvSpPr>
        <p:spPr/>
        <p:txBody>
          <a:bodyPr>
            <a:normAutofit/>
          </a:bodyPr>
          <a:lstStyle/>
          <a:p>
            <a:r>
              <a:rPr lang="en-US" dirty="0" smtClean="0"/>
              <a:t>How to present the user’s characteristics?</a:t>
            </a:r>
          </a:p>
          <a:p>
            <a:r>
              <a:rPr lang="en-US" dirty="0" smtClean="0"/>
              <a:t>User Device</a:t>
            </a:r>
          </a:p>
          <a:p>
            <a:pPr lvl="1"/>
            <a:r>
              <a:rPr lang="en-US" dirty="0" smtClean="0"/>
              <a:t>CC/PP Standard</a:t>
            </a:r>
          </a:p>
          <a:p>
            <a:pPr lvl="2"/>
            <a:r>
              <a:rPr lang="en-US" dirty="0" smtClean="0"/>
              <a:t>Composite Capabilities</a:t>
            </a:r>
          </a:p>
          <a:p>
            <a:pPr lvl="2"/>
            <a:r>
              <a:rPr lang="en-US" dirty="0" smtClean="0"/>
              <a:t>Preference Profiles</a:t>
            </a:r>
          </a:p>
          <a:p>
            <a:pPr lvl="2"/>
            <a:r>
              <a:rPr lang="en-US" dirty="0" smtClean="0"/>
              <a:t>RDF Presentation</a:t>
            </a:r>
          </a:p>
          <a:p>
            <a:r>
              <a:rPr lang="en-US" dirty="0" smtClean="0"/>
              <a:t>Knowledge Background  </a:t>
            </a:r>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22</a:t>
            </a:fld>
            <a:endParaRPr lang="bg-B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23</a:t>
            </a:fld>
            <a:endParaRPr lang="bg-BG"/>
          </a:p>
        </p:txBody>
      </p:sp>
      <p:pic>
        <p:nvPicPr>
          <p:cNvPr id="99330" name="Picture 2" descr="CC/PP profile components"/>
          <p:cNvPicPr>
            <a:picLocks noChangeAspect="1" noChangeArrowheads="1"/>
          </p:cNvPicPr>
          <p:nvPr/>
        </p:nvPicPr>
        <p:blipFill>
          <a:blip r:embed="rId2" cstate="print"/>
          <a:srcRect/>
          <a:stretch>
            <a:fillRect/>
          </a:stretch>
        </p:blipFill>
        <p:spPr bwMode="auto">
          <a:xfrm>
            <a:off x="1781201" y="2071678"/>
            <a:ext cx="5862633" cy="2214578"/>
          </a:xfrm>
          <a:prstGeom prst="rect">
            <a:avLst/>
          </a:prstGeom>
          <a:noFill/>
        </p:spPr>
      </p:pic>
      <p:sp>
        <p:nvSpPr>
          <p:cNvPr id="8" name="TextBox 7"/>
          <p:cNvSpPr txBox="1"/>
          <p:nvPr/>
        </p:nvSpPr>
        <p:spPr>
          <a:xfrm>
            <a:off x="357158" y="4800439"/>
            <a:ext cx="6643734" cy="1200329"/>
          </a:xfrm>
          <a:prstGeom prst="rect">
            <a:avLst/>
          </a:prstGeom>
          <a:noFill/>
        </p:spPr>
        <p:txBody>
          <a:bodyPr wrap="square" rtlCol="0">
            <a:spAutoFit/>
          </a:bodyPr>
          <a:lstStyle/>
          <a:p>
            <a:r>
              <a:rPr lang="en-US" b="1" dirty="0" smtClean="0"/>
              <a:t>CC/PP profile tree</a:t>
            </a:r>
            <a:r>
              <a:rPr lang="en-US" dirty="0" smtClean="0"/>
              <a:t>:</a:t>
            </a:r>
          </a:p>
          <a:p>
            <a:pPr>
              <a:buFont typeface="Arial" pitchFamily="34" charset="0"/>
              <a:buChar char="•"/>
            </a:pPr>
            <a:r>
              <a:rPr lang="en-US" dirty="0" smtClean="0"/>
              <a:t> the hardware platform upon which software is executing,</a:t>
            </a:r>
          </a:p>
          <a:p>
            <a:pPr>
              <a:buFont typeface="Arial" pitchFamily="34" charset="0"/>
              <a:buChar char="•"/>
            </a:pPr>
            <a:r>
              <a:rPr lang="en-US" dirty="0" smtClean="0"/>
              <a:t> the software platform upon which all applications are hosted, or</a:t>
            </a:r>
          </a:p>
          <a:p>
            <a:pPr>
              <a:buFont typeface="Arial" pitchFamily="34" charset="0"/>
              <a:buChar char="•"/>
            </a:pPr>
            <a:r>
              <a:rPr lang="en-US" dirty="0" smtClean="0"/>
              <a:t> an individual application, such as a browser.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Example</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24</a:t>
            </a:fld>
            <a:endParaRPr lang="bg-BG"/>
          </a:p>
        </p:txBody>
      </p:sp>
      <p:pic>
        <p:nvPicPr>
          <p:cNvPr id="108546" name="Picture 2" descr="Complete CC/PP profile example"/>
          <p:cNvPicPr>
            <a:picLocks noChangeAspect="1" noChangeArrowheads="1"/>
          </p:cNvPicPr>
          <p:nvPr/>
        </p:nvPicPr>
        <p:blipFill>
          <a:blip r:embed="rId2" cstate="print"/>
          <a:srcRect/>
          <a:stretch>
            <a:fillRect/>
          </a:stretch>
        </p:blipFill>
        <p:spPr bwMode="auto">
          <a:xfrm>
            <a:off x="1819300" y="1571612"/>
            <a:ext cx="6324600" cy="471488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Model</a:t>
            </a:r>
            <a:endParaRPr lang="bg-BG" dirty="0"/>
          </a:p>
        </p:txBody>
      </p:sp>
      <p:sp>
        <p:nvSpPr>
          <p:cNvPr id="3" name="Content Placeholder 2"/>
          <p:cNvSpPr>
            <a:spLocks noGrp="1"/>
          </p:cNvSpPr>
          <p:nvPr>
            <p:ph idx="1"/>
          </p:nvPr>
        </p:nvSpPr>
        <p:spPr/>
        <p:txBody>
          <a:bodyPr/>
          <a:lstStyle/>
          <a:p>
            <a:r>
              <a:rPr lang="en-US" dirty="0" smtClean="0"/>
              <a:t>How to present the eLearning content? </a:t>
            </a:r>
          </a:p>
          <a:p>
            <a:r>
              <a:rPr lang="en-US" dirty="0" smtClean="0"/>
              <a:t>LOs Networks</a:t>
            </a:r>
          </a:p>
          <a:p>
            <a:pPr lvl="1"/>
            <a:r>
              <a:rPr lang="en-US" dirty="0" smtClean="0"/>
              <a:t>Relations between the different LOs</a:t>
            </a:r>
          </a:p>
          <a:p>
            <a:r>
              <a:rPr lang="en-US" dirty="0" smtClean="0"/>
              <a:t>Domain-Depended </a:t>
            </a:r>
            <a:r>
              <a:rPr lang="en-US" dirty="0" err="1" smtClean="0"/>
              <a:t>Ontologies</a:t>
            </a:r>
            <a:endParaRPr lang="en-US" dirty="0" smtClean="0"/>
          </a:p>
          <a:p>
            <a:r>
              <a:rPr lang="en-US" dirty="0" smtClean="0"/>
              <a:t>Digital Libraries</a:t>
            </a:r>
          </a:p>
          <a:p>
            <a:r>
              <a:rPr lang="en-US" dirty="0" smtClean="0"/>
              <a:t>Multilayered Architecture</a:t>
            </a:r>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25</a:t>
            </a:fld>
            <a:endParaRPr lang="bg-B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Pedagogical Model</a:t>
            </a:r>
            <a:endParaRPr lang="bg-BG" dirty="0"/>
          </a:p>
        </p:txBody>
      </p:sp>
      <p:sp>
        <p:nvSpPr>
          <p:cNvPr id="3" name="Content Placeholder 2"/>
          <p:cNvSpPr>
            <a:spLocks noGrp="1"/>
          </p:cNvSpPr>
          <p:nvPr>
            <p:ph idx="1"/>
          </p:nvPr>
        </p:nvSpPr>
        <p:spPr>
          <a:xfrm>
            <a:off x="457200" y="1285860"/>
            <a:ext cx="8229600" cy="4840303"/>
          </a:xfrm>
        </p:spPr>
        <p:txBody>
          <a:bodyPr>
            <a:normAutofit fontScale="92500" lnSpcReduction="20000"/>
          </a:bodyPr>
          <a:lstStyle/>
          <a:p>
            <a:r>
              <a:rPr lang="en-US" sz="3100" dirty="0" smtClean="0"/>
              <a:t>How to ensure a goal-driven management of the eLearning process?</a:t>
            </a:r>
          </a:p>
          <a:p>
            <a:r>
              <a:rPr lang="en-US" sz="3100" dirty="0" smtClean="0"/>
              <a:t>Session management</a:t>
            </a:r>
          </a:p>
          <a:p>
            <a:pPr lvl="1"/>
            <a:r>
              <a:rPr lang="en-US" sz="3100" dirty="0" smtClean="0"/>
              <a:t>Initialization</a:t>
            </a:r>
          </a:p>
          <a:p>
            <a:pPr lvl="1"/>
            <a:r>
              <a:rPr lang="en-US" sz="3100" dirty="0" smtClean="0"/>
              <a:t>Generation of a personalized pedagogical goal</a:t>
            </a:r>
          </a:p>
          <a:p>
            <a:pPr lvl="1"/>
            <a:r>
              <a:rPr lang="en-US" sz="3100" dirty="0" smtClean="0"/>
              <a:t>Decomposition into </a:t>
            </a:r>
            <a:r>
              <a:rPr lang="en-US" sz="3100" dirty="0" err="1" smtClean="0"/>
              <a:t>subgoals</a:t>
            </a:r>
            <a:endParaRPr lang="en-US" sz="3100" dirty="0" smtClean="0"/>
          </a:p>
          <a:p>
            <a:pPr lvl="1"/>
            <a:r>
              <a:rPr lang="en-US" sz="3100" dirty="0" smtClean="0"/>
              <a:t>Goal- and Time-Driven Management</a:t>
            </a:r>
          </a:p>
          <a:p>
            <a:pPr lvl="1"/>
            <a:r>
              <a:rPr lang="en-US" sz="3100" dirty="0" smtClean="0"/>
              <a:t>BDI agent architecture</a:t>
            </a:r>
          </a:p>
          <a:p>
            <a:pPr lvl="1"/>
            <a:r>
              <a:rPr lang="en-US" sz="3100" dirty="0" smtClean="0"/>
              <a:t>ITL</a:t>
            </a:r>
          </a:p>
          <a:p>
            <a:pPr lvl="1"/>
            <a:r>
              <a:rPr lang="en-US" sz="3100" dirty="0" smtClean="0"/>
              <a:t>Closing</a:t>
            </a:r>
          </a:p>
          <a:p>
            <a:r>
              <a:rPr lang="en-US" dirty="0" smtClean="0"/>
              <a:t>Presentation of the model </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dirty="0"/>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26</a:t>
            </a:fld>
            <a:endParaRPr lang="bg-B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Projects</a:t>
            </a:r>
            <a:endParaRPr lang="bg-BG" dirty="0"/>
          </a:p>
        </p:txBody>
      </p:sp>
      <p:sp>
        <p:nvSpPr>
          <p:cNvPr id="3" name="Content Placeholder 2"/>
          <p:cNvSpPr>
            <a:spLocks noGrp="1"/>
          </p:cNvSpPr>
          <p:nvPr>
            <p:ph idx="1"/>
          </p:nvPr>
        </p:nvSpPr>
        <p:spPr>
          <a:xfrm>
            <a:off x="457200" y="1600201"/>
            <a:ext cx="8229600" cy="4043378"/>
          </a:xfrm>
        </p:spPr>
        <p:txBody>
          <a:bodyPr/>
          <a:lstStyle/>
          <a:p>
            <a:r>
              <a:rPr lang="en-US" dirty="0" smtClean="0"/>
              <a:t>Software Engineering </a:t>
            </a:r>
            <a:r>
              <a:rPr lang="en-US" dirty="0" err="1" smtClean="0"/>
              <a:t>DIgital</a:t>
            </a:r>
            <a:r>
              <a:rPr lang="en-US" dirty="0" smtClean="0"/>
              <a:t> Library (</a:t>
            </a:r>
            <a:r>
              <a:rPr lang="en-US" dirty="0" err="1" smtClean="0"/>
              <a:t>SEDiLia</a:t>
            </a:r>
            <a:r>
              <a:rPr lang="en-US" dirty="0" smtClean="0"/>
              <a:t>)</a:t>
            </a:r>
          </a:p>
          <a:p>
            <a:pPr lvl="1"/>
            <a:r>
              <a:rPr lang="en-US" dirty="0" smtClean="0"/>
              <a:t>Fixed access to the eLearning services and </a:t>
            </a:r>
            <a:r>
              <a:rPr lang="en-US" dirty="0" err="1" smtClean="0"/>
              <a:t>eContent</a:t>
            </a:r>
            <a:endParaRPr lang="en-US" dirty="0" smtClean="0"/>
          </a:p>
          <a:p>
            <a:r>
              <a:rPr lang="en-GB" dirty="0" smtClean="0"/>
              <a:t>Context-Aware Mobile E-Learning System (</a:t>
            </a:r>
            <a:r>
              <a:rPr lang="en-US" dirty="0" smtClean="0"/>
              <a:t>CAMELS)</a:t>
            </a:r>
          </a:p>
          <a:p>
            <a:pPr lvl="1"/>
            <a:r>
              <a:rPr lang="en-US" dirty="0" smtClean="0"/>
              <a:t>Mobile access to the eLearning services and </a:t>
            </a:r>
            <a:r>
              <a:rPr lang="en-US" dirty="0" err="1" smtClean="0"/>
              <a:t>eContent</a:t>
            </a:r>
            <a:endParaRPr lang="en-US" dirty="0" smtClean="0"/>
          </a:p>
          <a:p>
            <a:pPr>
              <a:buNone/>
            </a:pP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27</a:t>
            </a:fld>
            <a:endParaRPr lang="bg-B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SEDiLia</a:t>
            </a:r>
            <a:endParaRPr lang="bg-BG" dirty="0"/>
          </a:p>
        </p:txBody>
      </p:sp>
      <p:sp>
        <p:nvSpPr>
          <p:cNvPr id="3" name="Content Placeholder 2"/>
          <p:cNvSpPr>
            <a:spLocks noGrp="1"/>
          </p:cNvSpPr>
          <p:nvPr>
            <p:ph idx="1"/>
          </p:nvPr>
        </p:nvSpPr>
        <p:spPr/>
        <p:txBody>
          <a:bodyPr>
            <a:normAutofit lnSpcReduction="10000"/>
          </a:bodyPr>
          <a:lstStyle/>
          <a:p>
            <a:pPr lvl="0"/>
            <a:r>
              <a:rPr lang="en-GB" dirty="0" smtClean="0"/>
              <a:t>Development of a digital library “Software Engineering”</a:t>
            </a:r>
            <a:endParaRPr lang="bg-BG" dirty="0" smtClean="0"/>
          </a:p>
          <a:p>
            <a:pPr lvl="0"/>
            <a:r>
              <a:rPr lang="en-GB" dirty="0" smtClean="0"/>
              <a:t>Development of two applications using the </a:t>
            </a:r>
            <a:r>
              <a:rPr lang="en-GB" dirty="0" err="1" smtClean="0"/>
              <a:t>DiLi</a:t>
            </a:r>
            <a:endParaRPr lang="en-GB" dirty="0" smtClean="0"/>
          </a:p>
          <a:p>
            <a:pPr lvl="1"/>
            <a:r>
              <a:rPr lang="en-GB" dirty="0" smtClean="0"/>
              <a:t>Development Environment</a:t>
            </a:r>
          </a:p>
          <a:p>
            <a:pPr lvl="1"/>
            <a:r>
              <a:rPr lang="en-GB" dirty="0" smtClean="0"/>
              <a:t>Education Portal</a:t>
            </a:r>
          </a:p>
          <a:p>
            <a:r>
              <a:rPr lang="en-GB" dirty="0" smtClean="0"/>
              <a:t>Research in development of flexible, adaptive, collaborative and Semantic Web-oriented software architectures</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dirty="0"/>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28</a:t>
            </a:fld>
            <a:endParaRPr lang="bg-B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err="1" smtClean="0"/>
              <a:t>SEDILIa</a:t>
            </a:r>
            <a:r>
              <a:rPr lang="en-US" sz="3200" dirty="0" smtClean="0"/>
              <a:t> Architecture</a:t>
            </a:r>
            <a:endParaRPr lang="bg-BG" sz="3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1025" name="Object 1"/>
          <p:cNvGraphicFramePr>
            <a:graphicFrameLocks noChangeAspect="1"/>
          </p:cNvGraphicFramePr>
          <p:nvPr/>
        </p:nvGraphicFramePr>
        <p:xfrm>
          <a:off x="214282" y="928670"/>
          <a:ext cx="8572560" cy="5786478"/>
        </p:xfrm>
        <a:graphic>
          <a:graphicData uri="http://schemas.openxmlformats.org/presentationml/2006/ole">
            <p:oleObj spid="_x0000_s61442" r:id="rId4" imgW="6985657" imgH="5620602" progId="Visio.Drawing.11">
              <p:embed/>
            </p:oleObj>
          </a:graphicData>
        </a:graphic>
      </p:graphicFrame>
      <p:sp>
        <p:nvSpPr>
          <p:cNvPr id="5" name="TextBox 4"/>
          <p:cNvSpPr txBox="1"/>
          <p:nvPr/>
        </p:nvSpPr>
        <p:spPr>
          <a:xfrm>
            <a:off x="5715008" y="4000504"/>
            <a:ext cx="2357454" cy="476488"/>
          </a:xfrm>
          <a:prstGeom prst="roundRect">
            <a:avLst>
              <a:gd name="adj" fmla="val 38714"/>
            </a:avLst>
          </a:prstGeom>
          <a:solidFill>
            <a:srgbClr val="FFC000"/>
          </a:solidFill>
          <a:ln>
            <a:solidFill>
              <a:schemeClr val="tx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dirty="0" smtClean="0"/>
              <a:t>Digital Library                                          </a:t>
            </a:r>
            <a:endParaRPr lang="bg-BG" dirty="0"/>
          </a:p>
        </p:txBody>
      </p:sp>
      <p:pic>
        <p:nvPicPr>
          <p:cNvPr id="3" name="Picture 2" descr="C:\Program Files\Microsoft Office\MEDIA\CAGCAT10\j0292020.wmf"/>
          <p:cNvPicPr>
            <a:picLocks noChangeAspect="1" noChangeArrowheads="1"/>
          </p:cNvPicPr>
          <p:nvPr/>
        </p:nvPicPr>
        <p:blipFill>
          <a:blip r:embed="rId5" cstate="print"/>
          <a:srcRect/>
          <a:stretch>
            <a:fillRect/>
          </a:stretch>
        </p:blipFill>
        <p:spPr bwMode="auto">
          <a:xfrm>
            <a:off x="2000232" y="4143380"/>
            <a:ext cx="2333536" cy="2214578"/>
          </a:xfrm>
          <a:prstGeom prst="rect">
            <a:avLst/>
          </a:prstGeom>
          <a:noFill/>
        </p:spPr>
      </p:pic>
      <p:pic>
        <p:nvPicPr>
          <p:cNvPr id="1028" name="Picture 4" descr="C:\Users\emil\AppData\Local\Microsoft\Windows\Temporary Internet Files\Content.IE5\RX57L0K7\MPj04394160000[1].jpg"/>
          <p:cNvPicPr>
            <a:picLocks noChangeAspect="1" noChangeArrowheads="1"/>
          </p:cNvPicPr>
          <p:nvPr/>
        </p:nvPicPr>
        <p:blipFill>
          <a:blip r:embed="rId6" cstate="print"/>
          <a:srcRect/>
          <a:stretch>
            <a:fillRect/>
          </a:stretch>
        </p:blipFill>
        <p:spPr bwMode="auto">
          <a:xfrm>
            <a:off x="2000232" y="1285860"/>
            <a:ext cx="2200268" cy="2200268"/>
          </a:xfrm>
          <a:prstGeom prst="rect">
            <a:avLst/>
          </a:prstGeom>
          <a:noFill/>
        </p:spPr>
      </p:pic>
      <p:sp>
        <p:nvSpPr>
          <p:cNvPr id="9" name="Bent Arrow 8"/>
          <p:cNvSpPr/>
          <p:nvPr/>
        </p:nvSpPr>
        <p:spPr>
          <a:xfrm rot="5400000" flipH="1">
            <a:off x="5036347" y="3750471"/>
            <a:ext cx="1214446" cy="2714644"/>
          </a:xfrm>
          <a:prstGeom prst="bentArrow">
            <a:avLst>
              <a:gd name="adj1" fmla="val 17471"/>
              <a:gd name="adj2" fmla="val 1747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0" name="Bent Arrow 9"/>
          <p:cNvSpPr/>
          <p:nvPr/>
        </p:nvSpPr>
        <p:spPr>
          <a:xfrm flipH="1">
            <a:off x="4214810" y="1928802"/>
            <a:ext cx="2714644" cy="2071702"/>
          </a:xfrm>
          <a:prstGeom prst="bentArrow">
            <a:avLst>
              <a:gd name="adj1" fmla="val 9993"/>
              <a:gd name="adj2" fmla="val 11979"/>
              <a:gd name="adj3" fmla="val 1705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11" name="TextBox 10"/>
          <p:cNvSpPr txBox="1"/>
          <p:nvPr/>
        </p:nvSpPr>
        <p:spPr>
          <a:xfrm>
            <a:off x="2214546" y="6202916"/>
            <a:ext cx="2020233" cy="369332"/>
          </a:xfrm>
          <a:prstGeom prst="rect">
            <a:avLst/>
          </a:prstGeom>
          <a:noFill/>
        </p:spPr>
        <p:txBody>
          <a:bodyPr wrap="none" rtlCol="0">
            <a:spAutoFit/>
          </a:bodyPr>
          <a:lstStyle/>
          <a:p>
            <a:r>
              <a:rPr lang="en-US" dirty="0" smtClean="0"/>
              <a:t>Lecturer Workplace</a:t>
            </a:r>
            <a:endParaRPr lang="bg-BG" dirty="0"/>
          </a:p>
        </p:txBody>
      </p:sp>
      <p:sp>
        <p:nvSpPr>
          <p:cNvPr id="12" name="TextBox 11"/>
          <p:cNvSpPr txBox="1"/>
          <p:nvPr/>
        </p:nvSpPr>
        <p:spPr>
          <a:xfrm>
            <a:off x="2071670" y="3571876"/>
            <a:ext cx="1923347" cy="369332"/>
          </a:xfrm>
          <a:prstGeom prst="rect">
            <a:avLst/>
          </a:prstGeom>
          <a:noFill/>
        </p:spPr>
        <p:txBody>
          <a:bodyPr wrap="none" rtlCol="0">
            <a:spAutoFit/>
          </a:bodyPr>
          <a:lstStyle/>
          <a:p>
            <a:r>
              <a:rPr lang="en-US" dirty="0" err="1" smtClean="0"/>
              <a:t>StudentWorkplace</a:t>
            </a:r>
            <a:endParaRPr lang="bg-BG" dirty="0"/>
          </a:p>
        </p:txBody>
      </p:sp>
      <p:sp>
        <p:nvSpPr>
          <p:cNvPr id="13" name="Date Placeholder 12"/>
          <p:cNvSpPr>
            <a:spLocks noGrp="1"/>
          </p:cNvSpPr>
          <p:nvPr>
            <p:ph type="dt" sz="half" idx="10"/>
          </p:nvPr>
        </p:nvSpPr>
        <p:spPr/>
        <p:txBody>
          <a:bodyPr/>
          <a:lstStyle/>
          <a:p>
            <a:fld id="{00649A90-C38B-4CC2-9A80-A3BAEC2D4360}" type="datetime1">
              <a:rPr lang="bg-BG" smtClean="0"/>
              <a:pPr/>
              <a:t>31.8.2009 г.</a:t>
            </a:fld>
            <a:endParaRPr lang="bg-BG"/>
          </a:p>
        </p:txBody>
      </p:sp>
      <p:sp>
        <p:nvSpPr>
          <p:cNvPr id="14" name="Slide Number Placeholder 13"/>
          <p:cNvSpPr>
            <a:spLocks noGrp="1"/>
          </p:cNvSpPr>
          <p:nvPr>
            <p:ph type="sldNum" sz="quarter" idx="12"/>
          </p:nvPr>
        </p:nvSpPr>
        <p:spPr/>
        <p:txBody>
          <a:bodyPr/>
          <a:lstStyle/>
          <a:p>
            <a:fld id="{635A10CD-A950-4426-9A60-C75EF96932C2}" type="slidenum">
              <a:rPr lang="bg-BG" smtClean="0"/>
              <a:pPr/>
              <a:t>29</a:t>
            </a:fld>
            <a:endParaRPr lang="bg-BG"/>
          </a:p>
        </p:txBody>
      </p:sp>
      <p:sp>
        <p:nvSpPr>
          <p:cNvPr id="15" name="Footer Placeholder 14"/>
          <p:cNvSpPr>
            <a:spLocks noGrp="1"/>
          </p:cNvSpPr>
          <p:nvPr>
            <p:ph type="ftr" sz="quarter" idx="11"/>
          </p:nvPr>
        </p:nvSpPr>
        <p:spPr/>
        <p:txBody>
          <a:bodyPr/>
          <a:lstStyle/>
          <a:p>
            <a:r>
              <a:rPr lang="en-US" smtClean="0"/>
              <a:t>SEERE'2009, 31.08 - 5.09.2009, Neum</a:t>
            </a:r>
            <a:endParaRPr lang="bg-B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5"/>
                                        </p:tgtEl>
                                        <p:attrNameLst>
                                          <p:attrName>style.opacity</p:attrName>
                                        </p:attrNameLst>
                                      </p:cBhvr>
                                      <p:to>
                                        <p:strVal val="0.25"/>
                                      </p:to>
                                    </p:set>
                                    <p:animEffect filter="image" prLst="opacity: 0.25">
                                      <p:cBhvr rctx="IE">
                                        <p:cTn id="7" dur="indefinite"/>
                                        <p:tgtEl>
                                          <p:spTgt spid="102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bg-BG" dirty="0"/>
          </a:p>
        </p:txBody>
      </p:sp>
      <p:sp>
        <p:nvSpPr>
          <p:cNvPr id="3" name="Content Placeholder 2"/>
          <p:cNvSpPr>
            <a:spLocks noGrp="1"/>
          </p:cNvSpPr>
          <p:nvPr>
            <p:ph idx="1"/>
          </p:nvPr>
        </p:nvSpPr>
        <p:spPr/>
        <p:txBody>
          <a:bodyPr/>
          <a:lstStyle/>
          <a:p>
            <a:r>
              <a:rPr lang="en-US" dirty="0" smtClean="0"/>
              <a:t>2001 E-Commerce laboratory</a:t>
            </a:r>
          </a:p>
          <a:p>
            <a:pPr lvl="1"/>
            <a:r>
              <a:rPr lang="en-US" dirty="0" smtClean="0"/>
              <a:t>Masters Program in SE</a:t>
            </a:r>
          </a:p>
          <a:p>
            <a:pPr lvl="1"/>
            <a:r>
              <a:rPr lang="en-US" dirty="0" smtClean="0"/>
              <a:t>E-Commerce Software Architectures</a:t>
            </a:r>
          </a:p>
          <a:p>
            <a:pPr lvl="1"/>
            <a:r>
              <a:rPr lang="en-US" dirty="0" smtClean="0"/>
              <a:t>Prototype implementations</a:t>
            </a:r>
          </a:p>
          <a:p>
            <a:r>
              <a:rPr lang="en-US" dirty="0" smtClean="0"/>
              <a:t>In the last years</a:t>
            </a:r>
          </a:p>
          <a:p>
            <a:pPr lvl="1"/>
            <a:r>
              <a:rPr lang="en-US" dirty="0" smtClean="0"/>
              <a:t>Change of the domain</a:t>
            </a:r>
          </a:p>
          <a:p>
            <a:pPr lvl="1"/>
            <a:r>
              <a:rPr lang="en-US" dirty="0" smtClean="0"/>
              <a:t>eLearning</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3</a:t>
            </a:fld>
            <a:endParaRPr lang="bg-B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CAMELS</a:t>
            </a:r>
            <a:endParaRPr lang="bg-BG" dirty="0"/>
          </a:p>
        </p:txBody>
      </p:sp>
      <p:sp>
        <p:nvSpPr>
          <p:cNvPr id="3" name="Content Placeholder 2"/>
          <p:cNvSpPr>
            <a:spLocks noGrp="1"/>
          </p:cNvSpPr>
          <p:nvPr>
            <p:ph idx="1"/>
          </p:nvPr>
        </p:nvSpPr>
        <p:spPr>
          <a:xfrm>
            <a:off x="457200" y="1357298"/>
            <a:ext cx="8229600" cy="4768865"/>
          </a:xfrm>
        </p:spPr>
        <p:txBody>
          <a:bodyPr>
            <a:normAutofit fontScale="70000" lnSpcReduction="20000"/>
          </a:bodyPr>
          <a:lstStyle/>
          <a:p>
            <a:pPr lvl="0"/>
            <a:r>
              <a:rPr lang="en-GB" dirty="0" smtClean="0"/>
              <a:t>Elaboration of an approach and development of an adaptive software architecture for personalized mobile access to electronic content and services in </a:t>
            </a:r>
            <a:r>
              <a:rPr lang="en-GB" dirty="0" err="1" smtClean="0"/>
              <a:t>InfoStation</a:t>
            </a:r>
            <a:r>
              <a:rPr lang="en-GB" dirty="0" smtClean="0"/>
              <a:t> networks</a:t>
            </a:r>
            <a:endParaRPr lang="bg-BG" dirty="0" smtClean="0"/>
          </a:p>
          <a:p>
            <a:pPr lvl="0"/>
            <a:r>
              <a:rPr lang="en-GB" dirty="0" smtClean="0"/>
              <a:t>Development of models for context-aware execution of electronic educational services</a:t>
            </a:r>
            <a:endParaRPr lang="bg-BG" dirty="0" smtClean="0"/>
          </a:p>
          <a:p>
            <a:pPr lvl="0"/>
            <a:r>
              <a:rPr lang="en-GB" dirty="0" smtClean="0"/>
              <a:t>Development of time-dependent models for management of processes in the middleware system</a:t>
            </a:r>
            <a:endParaRPr lang="bg-BG" dirty="0" smtClean="0"/>
          </a:p>
          <a:p>
            <a:pPr lvl="0"/>
            <a:r>
              <a:rPr lang="en-GB" dirty="0" smtClean="0"/>
              <a:t>Prototype implementation of the middleware, realized as agent-oriented environment for mobile and personalized access to educational content and services</a:t>
            </a:r>
            <a:endParaRPr lang="bg-BG" dirty="0" smtClean="0"/>
          </a:p>
          <a:p>
            <a:pPr lvl="0"/>
            <a:r>
              <a:rPr lang="en-GB" dirty="0" smtClean="0"/>
              <a:t>Realization of specific educational services, demonstrating the functionality and properties of the environment</a:t>
            </a:r>
            <a:endParaRPr lang="bg-BG" dirty="0" smtClean="0"/>
          </a:p>
          <a:p>
            <a:r>
              <a:rPr lang="en-GB" dirty="0" smtClean="0"/>
              <a:t>Development of a prototype of personal assistant agent, aiding the users working with the environment</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dirty="0" smtClean="0"/>
              <a:t>SEERE'2009, 31.08 - 5.09.2009, </a:t>
            </a:r>
            <a:r>
              <a:rPr lang="en-US" dirty="0" err="1" smtClean="0"/>
              <a:t>Neum</a:t>
            </a:r>
            <a:endParaRPr lang="bg-BG" dirty="0"/>
          </a:p>
        </p:txBody>
      </p:sp>
      <p:sp>
        <p:nvSpPr>
          <p:cNvPr id="6" name="Slide Number Placeholder 5"/>
          <p:cNvSpPr>
            <a:spLocks noGrp="1"/>
          </p:cNvSpPr>
          <p:nvPr>
            <p:ph type="sldNum" sz="quarter" idx="12"/>
          </p:nvPr>
        </p:nvSpPr>
        <p:spPr/>
        <p:txBody>
          <a:bodyPr/>
          <a:lstStyle/>
          <a:p>
            <a:fld id="{635A10CD-A950-4426-9A60-C75EF96932C2}" type="slidenum">
              <a:rPr lang="bg-BG" smtClean="0"/>
              <a:pPr/>
              <a:t>30</a:t>
            </a:fld>
            <a:endParaRPr lang="bg-BG"/>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CAMELS Middleware Architecture</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31</a:t>
            </a:fld>
            <a:endParaRPr lang="bg-BG"/>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graphicFrame>
        <p:nvGraphicFramePr>
          <p:cNvPr id="46081" name="Object 1"/>
          <p:cNvGraphicFramePr>
            <a:graphicFrameLocks noChangeAspect="1"/>
          </p:cNvGraphicFramePr>
          <p:nvPr/>
        </p:nvGraphicFramePr>
        <p:xfrm>
          <a:off x="1071538" y="1785926"/>
          <a:ext cx="6858047" cy="4071966"/>
        </p:xfrm>
        <a:graphic>
          <a:graphicData uri="http://schemas.openxmlformats.org/presentationml/2006/ole">
            <p:oleObj spid="_x0000_s62466" name="Visio" r:id="rId3" imgW="6706900" imgH="3826988" progId="Visio.Drawing.11">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bg-BG" dirty="0"/>
          </a:p>
        </p:txBody>
      </p:sp>
      <p:sp>
        <p:nvSpPr>
          <p:cNvPr id="3" name="Content Placeholder 2"/>
          <p:cNvSpPr>
            <a:spLocks noGrp="1"/>
          </p:cNvSpPr>
          <p:nvPr>
            <p:ph idx="1"/>
          </p:nvPr>
        </p:nvSpPr>
        <p:spPr/>
        <p:txBody>
          <a:bodyPr>
            <a:normAutofit fontScale="85000" lnSpcReduction="20000"/>
          </a:bodyPr>
          <a:lstStyle/>
          <a:p>
            <a:r>
              <a:rPr lang="en-US" dirty="0" smtClean="0"/>
              <a:t>General environment</a:t>
            </a:r>
          </a:p>
          <a:p>
            <a:pPr lvl="1"/>
            <a:r>
              <a:rPr lang="en-US" dirty="0" smtClean="0"/>
              <a:t>J2EE (EE 5)</a:t>
            </a:r>
          </a:p>
          <a:p>
            <a:r>
              <a:rPr lang="en-US" dirty="0" smtClean="0"/>
              <a:t>Agents</a:t>
            </a:r>
          </a:p>
          <a:p>
            <a:pPr lvl="1"/>
            <a:r>
              <a:rPr lang="en-US" dirty="0" smtClean="0"/>
              <a:t>JADE</a:t>
            </a:r>
          </a:p>
          <a:p>
            <a:pPr lvl="2"/>
            <a:r>
              <a:rPr lang="en-US" dirty="0" err="1" smtClean="0"/>
              <a:t>Jadex</a:t>
            </a:r>
            <a:endParaRPr lang="en-US" dirty="0" smtClean="0"/>
          </a:p>
          <a:p>
            <a:pPr lvl="2"/>
            <a:r>
              <a:rPr lang="en-US" dirty="0" smtClean="0"/>
              <a:t>WS2JADE</a:t>
            </a:r>
          </a:p>
          <a:p>
            <a:pPr lvl="1"/>
            <a:r>
              <a:rPr lang="en-US" dirty="0" err="1" smtClean="0"/>
              <a:t>CybelePro</a:t>
            </a:r>
            <a:endParaRPr lang="en-US" dirty="0" smtClean="0"/>
          </a:p>
          <a:p>
            <a:r>
              <a:rPr lang="en-US" dirty="0" smtClean="0"/>
              <a:t>Portals</a:t>
            </a:r>
          </a:p>
          <a:p>
            <a:pPr lvl="1"/>
            <a:r>
              <a:rPr lang="en-US" dirty="0" smtClean="0"/>
              <a:t>Life Ray</a:t>
            </a:r>
          </a:p>
          <a:p>
            <a:r>
              <a:rPr lang="en-US" dirty="0" smtClean="0"/>
              <a:t>SCORM Run-Time Engine</a:t>
            </a:r>
          </a:p>
          <a:p>
            <a:r>
              <a:rPr lang="en-US" dirty="0" err="1" smtClean="0"/>
              <a:t>Ontologies</a:t>
            </a:r>
            <a:endParaRPr lang="en-US" dirty="0" smtClean="0"/>
          </a:p>
          <a:p>
            <a:pPr lvl="1"/>
            <a:r>
              <a:rPr lang="en-US" dirty="0" smtClean="0"/>
              <a:t>Protégé</a:t>
            </a:r>
          </a:p>
          <a:p>
            <a:endParaRPr lang="bg-BG" dirty="0"/>
          </a:p>
        </p:txBody>
      </p:sp>
      <p:sp>
        <p:nvSpPr>
          <p:cNvPr id="4" name="Date Placeholder 3"/>
          <p:cNvSpPr>
            <a:spLocks noGrp="1"/>
          </p:cNvSpPr>
          <p:nvPr>
            <p:ph type="dt" sz="half" idx="10"/>
          </p:nvPr>
        </p:nvSpPr>
        <p:spPr/>
        <p:txBody>
          <a:bodyPr/>
          <a:lstStyle/>
          <a:p>
            <a:fld id="{E986218C-3BDF-43D7-ADB6-2B920C58EA07}" type="datetime1">
              <a:rPr lang="bg-BG" smtClean="0"/>
              <a:pPr/>
              <a:t>31.8.2009 г.</a:t>
            </a:fld>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32</a:t>
            </a:fld>
            <a:endParaRPr lang="bg-BG"/>
          </a:p>
        </p:txBody>
      </p:sp>
      <p:sp>
        <p:nvSpPr>
          <p:cNvPr id="6" name="Footer Placeholder 5"/>
          <p:cNvSpPr>
            <a:spLocks noGrp="1"/>
          </p:cNvSpPr>
          <p:nvPr>
            <p:ph type="ftr" sz="quarter" idx="11"/>
          </p:nvPr>
        </p:nvSpPr>
        <p:spPr/>
        <p:txBody>
          <a:bodyPr/>
          <a:lstStyle/>
          <a:p>
            <a:r>
              <a:rPr lang="en-US" smtClean="0"/>
              <a:t>SEERE'2009, 31.08 - 5.09.2009, Neum</a:t>
            </a:r>
            <a:endParaRPr lang="bg-BG"/>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now </a:t>
            </a:r>
            <a:endParaRPr lang="bg-BG" dirty="0"/>
          </a:p>
        </p:txBody>
      </p:sp>
      <p:sp>
        <p:nvSpPr>
          <p:cNvPr id="3" name="Content Placeholder 2"/>
          <p:cNvSpPr>
            <a:spLocks noGrp="1"/>
          </p:cNvSpPr>
          <p:nvPr>
            <p:ph idx="1"/>
          </p:nvPr>
        </p:nvSpPr>
        <p:spPr/>
        <p:txBody>
          <a:bodyPr/>
          <a:lstStyle/>
          <a:p>
            <a:r>
              <a:rPr lang="en-US" dirty="0" smtClean="0"/>
              <a:t>Rethinking the hole architecture</a:t>
            </a:r>
          </a:p>
          <a:p>
            <a:r>
              <a:rPr lang="en-US" dirty="0" smtClean="0"/>
              <a:t>From a new point of view</a:t>
            </a:r>
          </a:p>
          <a:p>
            <a:pPr lvl="1"/>
            <a:r>
              <a:rPr lang="en-US" dirty="0" smtClean="0"/>
              <a:t>Pervasive Computing </a:t>
            </a:r>
          </a:p>
          <a:p>
            <a:r>
              <a:rPr lang="en-US" dirty="0" smtClean="0"/>
              <a:t>Is there any relation between our research and ‘Pervasive Computing’ ?</a:t>
            </a:r>
          </a:p>
          <a:p>
            <a:pPr marL="742950" lvl="2" indent="-342900"/>
            <a:r>
              <a:rPr lang="en-US" dirty="0" smtClean="0"/>
              <a:t>Two typical scenarios for pervasive computing</a:t>
            </a:r>
            <a:endParaRPr lang="bg-BG" dirty="0" smtClean="0"/>
          </a:p>
          <a:p>
            <a:endParaRPr lang="en-US" dirty="0" smtClean="0"/>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33</a:t>
            </a:fld>
            <a:endParaRPr lang="bg-BG"/>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bg-BG" dirty="0"/>
          </a:p>
        </p:txBody>
      </p:sp>
      <p:sp>
        <p:nvSpPr>
          <p:cNvPr id="3" name="Content Placeholder 2"/>
          <p:cNvSpPr>
            <a:spLocks noGrp="1"/>
          </p:cNvSpPr>
          <p:nvPr>
            <p:ph idx="1"/>
          </p:nvPr>
        </p:nvSpPr>
        <p:spPr/>
        <p:txBody>
          <a:bodyPr>
            <a:normAutofit fontScale="62500" lnSpcReduction="20000"/>
          </a:bodyPr>
          <a:lstStyle/>
          <a:p>
            <a:pPr>
              <a:buNone/>
            </a:pPr>
            <a:r>
              <a:rPr lang="en-US" i="1" dirty="0" smtClean="0">
                <a:solidFill>
                  <a:srgbClr val="C00000"/>
                </a:solidFill>
              </a:rPr>
              <a:t>Jane is at Gate 23 </a:t>
            </a:r>
            <a:r>
              <a:rPr lang="en-US" i="1" dirty="0" smtClean="0"/>
              <a:t>in the Pittsburgh airport, waiting for her connecting flight. She has edited many large documents, and would like to use her wireless connection to e-mail them. Unfortunately, </a:t>
            </a:r>
            <a:r>
              <a:rPr lang="en-US" i="1" dirty="0" smtClean="0">
                <a:solidFill>
                  <a:srgbClr val="C00000"/>
                </a:solidFill>
              </a:rPr>
              <a:t>bandwidth is miserable </a:t>
            </a:r>
            <a:r>
              <a:rPr lang="en-US" i="1" dirty="0" smtClean="0"/>
              <a:t>because many passengers at Gates 22 and 23 are surfing the web.</a:t>
            </a:r>
          </a:p>
          <a:p>
            <a:pPr>
              <a:buNone/>
            </a:pPr>
            <a:endParaRPr lang="en-US" i="1" dirty="0" smtClean="0"/>
          </a:p>
          <a:p>
            <a:pPr>
              <a:buNone/>
            </a:pPr>
            <a:r>
              <a:rPr lang="en-US" i="1" dirty="0" smtClean="0"/>
              <a:t>Aura observes that at the current bandwidth Jane won’t be able to finish sending her documents before her flight departs. Consulting the airport’s network weather service and flight schedule service, Aura discovers that wireless bandwidth is excellent at Gate 15, and that there are no departing or arriving flights at nearby gates for half an hour. A dialog box pops up on Jane’s screen </a:t>
            </a:r>
            <a:r>
              <a:rPr lang="en-US" dirty="0" smtClean="0"/>
              <a:t>suggesting that she go to Gate 15</a:t>
            </a:r>
            <a:r>
              <a:rPr lang="en-US" i="1" dirty="0" smtClean="0"/>
              <a:t>, which is only three minutes away. It also asks her to prioritize her e-mail, so that the most critical messages are transmitted first. </a:t>
            </a:r>
            <a:r>
              <a:rPr lang="en-US" i="1" dirty="0" smtClean="0">
                <a:solidFill>
                  <a:srgbClr val="C00000"/>
                </a:solidFill>
              </a:rPr>
              <a:t>Jane accepts Aura’s advice and walks to Gate 15</a:t>
            </a:r>
            <a:r>
              <a:rPr lang="en-US" i="1" dirty="0" smtClean="0"/>
              <a:t>. She watches CNN on the TV there until Aura informs her that it is close to being done with her messages, and that she can start walking back. The last message is transmitted during her walk, and </a:t>
            </a:r>
            <a:r>
              <a:rPr lang="en-US" i="1" dirty="0" smtClean="0">
                <a:solidFill>
                  <a:srgbClr val="C00000"/>
                </a:solidFill>
              </a:rPr>
              <a:t>she is back at Gate 23 in time for her boarding call.</a:t>
            </a:r>
            <a:endParaRPr lang="bg-BG" dirty="0">
              <a:solidFill>
                <a:srgbClr val="C00000"/>
              </a:solidFill>
            </a:endParaRPr>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dirty="0" smtClean="0"/>
              <a:t>SEERE'2009, 31.08 - 5.09.2009, </a:t>
            </a:r>
            <a:r>
              <a:rPr lang="en-US" dirty="0" err="1" smtClean="0"/>
              <a:t>Neum</a:t>
            </a:r>
            <a:endParaRPr lang="bg-BG" dirty="0"/>
          </a:p>
        </p:txBody>
      </p:sp>
      <p:sp>
        <p:nvSpPr>
          <p:cNvPr id="6" name="Slide Number Placeholder 5"/>
          <p:cNvSpPr>
            <a:spLocks noGrp="1"/>
          </p:cNvSpPr>
          <p:nvPr>
            <p:ph type="sldNum" sz="quarter" idx="12"/>
          </p:nvPr>
        </p:nvSpPr>
        <p:spPr/>
        <p:txBody>
          <a:bodyPr/>
          <a:lstStyle/>
          <a:p>
            <a:fld id="{635A10CD-A950-4426-9A60-C75EF96932C2}" type="slidenum">
              <a:rPr lang="bg-BG" smtClean="0"/>
              <a:pPr/>
              <a:t>34</a:t>
            </a:fld>
            <a:endParaRPr lang="bg-BG"/>
          </a:p>
        </p:txBody>
      </p:sp>
      <p:sp>
        <p:nvSpPr>
          <p:cNvPr id="7" name="TextBox 6"/>
          <p:cNvSpPr txBox="1"/>
          <p:nvPr/>
        </p:nvSpPr>
        <p:spPr>
          <a:xfrm rot="19347127">
            <a:off x="3084775" y="3472668"/>
            <a:ext cx="3030400" cy="369332"/>
          </a:xfrm>
          <a:prstGeom prst="rect">
            <a:avLst/>
          </a:prstGeom>
          <a:solidFill>
            <a:srgbClr val="C00000"/>
          </a:solidFill>
          <a:ln>
            <a:solidFill>
              <a:srgbClr val="C00000"/>
            </a:solidFill>
          </a:ln>
        </p:spPr>
        <p:txBody>
          <a:bodyPr wrap="square" rtlCol="0">
            <a:spAutoFit/>
          </a:bodyPr>
          <a:lstStyle/>
          <a:p>
            <a:r>
              <a:rPr lang="en-US" dirty="0" smtClean="0">
                <a:solidFill>
                  <a:schemeClr val="bg1"/>
                </a:solidFill>
              </a:rPr>
              <a:t>Change </a:t>
            </a:r>
            <a:r>
              <a:rPr lang="en-US" dirty="0" err="1" smtClean="0">
                <a:solidFill>
                  <a:schemeClr val="bg1"/>
                </a:solidFill>
              </a:rPr>
              <a:t>InfoSattion</a:t>
            </a:r>
            <a:r>
              <a:rPr lang="en-US" dirty="0" smtClean="0">
                <a:solidFill>
                  <a:schemeClr val="bg1"/>
                </a:solidFill>
              </a:rPr>
              <a:t> Scenario ?</a:t>
            </a:r>
            <a:endParaRPr lang="bg-B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bg-BG" dirty="0"/>
          </a:p>
        </p:txBody>
      </p:sp>
      <p:sp>
        <p:nvSpPr>
          <p:cNvPr id="3" name="Content Placeholder 2"/>
          <p:cNvSpPr>
            <a:spLocks noGrp="1"/>
          </p:cNvSpPr>
          <p:nvPr>
            <p:ph idx="1"/>
          </p:nvPr>
        </p:nvSpPr>
        <p:spPr/>
        <p:txBody>
          <a:bodyPr>
            <a:normAutofit fontScale="55000" lnSpcReduction="20000"/>
          </a:bodyPr>
          <a:lstStyle/>
          <a:p>
            <a:pPr>
              <a:buNone/>
            </a:pPr>
            <a:r>
              <a:rPr lang="en-US" i="1" dirty="0" smtClean="0">
                <a:solidFill>
                  <a:srgbClr val="C00000"/>
                </a:solidFill>
              </a:rPr>
              <a:t>Fred is in his office</a:t>
            </a:r>
            <a:r>
              <a:rPr lang="en-US" i="1" dirty="0" smtClean="0"/>
              <a:t>, frantically preparing for a meeting at which </a:t>
            </a:r>
            <a:r>
              <a:rPr lang="en-US" i="1" dirty="0" smtClean="0">
                <a:solidFill>
                  <a:srgbClr val="C00000"/>
                </a:solidFill>
              </a:rPr>
              <a:t>he will give a presentation and a software demonstration.</a:t>
            </a:r>
            <a:r>
              <a:rPr lang="en-US" i="1" dirty="0" smtClean="0"/>
              <a:t> </a:t>
            </a:r>
            <a:r>
              <a:rPr lang="en-US" i="1" dirty="0" smtClean="0">
                <a:solidFill>
                  <a:srgbClr val="C00000"/>
                </a:solidFill>
              </a:rPr>
              <a:t>The meeting room is a ten-minute walk across campus. It is time to leave, but Fred is not quite ready</a:t>
            </a:r>
            <a:r>
              <a:rPr lang="en-US" i="1" dirty="0" smtClean="0"/>
              <a:t>. He grabs his </a:t>
            </a:r>
            <a:r>
              <a:rPr lang="en-US" i="1" dirty="0" err="1" smtClean="0"/>
              <a:t>PalmXXII</a:t>
            </a:r>
            <a:r>
              <a:rPr lang="en-US" i="1" dirty="0" smtClean="0"/>
              <a:t> wireless handheld computer and walks out of the door. </a:t>
            </a:r>
            <a:r>
              <a:rPr lang="en-US" i="1" dirty="0" smtClean="0">
                <a:solidFill>
                  <a:srgbClr val="C00000"/>
                </a:solidFill>
              </a:rPr>
              <a:t>Aura transfers the state of his work from his desktop to his handheld, and allows him to make his final edits using voice commands during his walk. </a:t>
            </a:r>
          </a:p>
          <a:p>
            <a:pPr>
              <a:buNone/>
            </a:pPr>
            <a:endParaRPr lang="en-US" i="1" dirty="0" smtClean="0"/>
          </a:p>
          <a:p>
            <a:pPr>
              <a:buNone/>
            </a:pPr>
            <a:r>
              <a:rPr lang="en-US" i="1" dirty="0" smtClean="0"/>
              <a:t>Aura infers where Fred is going from his calendar and the campus location tracking service. It downloads the presentation and the demonstration software to the projection computer, and warms up the projector. Fred finishes his edits just before he enters the meeting room. As he walks in, Aura transfers his final changes to the projection computer. As the presentation proceeds, Fred is about to display a slide with highly sensitive budget information. Aura senses that this might be a mistake: the room’s face detection and recognition capability indicates that there are some unfamiliar faces present. It therefore warns Fred. Realizing that Aura is right, Fred skips the slide. He moves on to other topics and ends on a high note, leaving the audience impressed by his polished presentation.</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35</a:t>
            </a:fld>
            <a:endParaRPr lang="bg-BG" dirty="0"/>
          </a:p>
        </p:txBody>
      </p:sp>
      <p:sp>
        <p:nvSpPr>
          <p:cNvPr id="7" name="TextBox 6"/>
          <p:cNvSpPr txBox="1"/>
          <p:nvPr/>
        </p:nvSpPr>
        <p:spPr>
          <a:xfrm rot="19347127">
            <a:off x="3121769" y="3581500"/>
            <a:ext cx="2673235" cy="369332"/>
          </a:xfrm>
          <a:prstGeom prst="rect">
            <a:avLst/>
          </a:prstGeom>
          <a:solidFill>
            <a:srgbClr val="C00000"/>
          </a:solidFill>
          <a:ln>
            <a:solidFill>
              <a:srgbClr val="C00000"/>
            </a:solidFill>
          </a:ln>
        </p:spPr>
        <p:txBody>
          <a:bodyPr wrap="square" rtlCol="0">
            <a:spAutoFit/>
          </a:bodyPr>
          <a:lstStyle/>
          <a:p>
            <a:r>
              <a:rPr lang="en-US" dirty="0" smtClean="0">
                <a:solidFill>
                  <a:schemeClr val="bg1"/>
                </a:solidFill>
              </a:rPr>
              <a:t>Change Device Scenario ?</a:t>
            </a:r>
            <a:endParaRPr lang="bg-B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Proactivity</a:t>
            </a:r>
            <a:endParaRPr lang="bg-BG" dirty="0"/>
          </a:p>
        </p:txBody>
      </p:sp>
      <p:sp>
        <p:nvSpPr>
          <p:cNvPr id="3" name="Content Placeholder 2"/>
          <p:cNvSpPr>
            <a:spLocks noGrp="1"/>
          </p:cNvSpPr>
          <p:nvPr>
            <p:ph idx="1"/>
          </p:nvPr>
        </p:nvSpPr>
        <p:spPr/>
        <p:txBody>
          <a:bodyPr/>
          <a:lstStyle/>
          <a:p>
            <a:r>
              <a:rPr lang="en-US" dirty="0" smtClean="0"/>
              <a:t>Scenario 1</a:t>
            </a:r>
          </a:p>
          <a:p>
            <a:pPr lvl="1"/>
            <a:r>
              <a:rPr lang="en-US" dirty="0" smtClean="0"/>
              <a:t>Shows the importance of </a:t>
            </a:r>
            <a:r>
              <a:rPr lang="en-US" dirty="0" err="1" smtClean="0"/>
              <a:t>proactivity</a:t>
            </a:r>
            <a:endParaRPr lang="en-US" dirty="0" smtClean="0"/>
          </a:p>
          <a:p>
            <a:r>
              <a:rPr lang="en-US" dirty="0" smtClean="0"/>
              <a:t>Scenario 2</a:t>
            </a:r>
          </a:p>
          <a:p>
            <a:pPr lvl="1"/>
            <a:r>
              <a:rPr lang="en-US" dirty="0" smtClean="0"/>
              <a:t>Illustrates the ability to move execution state effortlessly across diverse platforms</a:t>
            </a:r>
          </a:p>
          <a:p>
            <a:pPr lvl="1"/>
            <a:r>
              <a:rPr lang="en-US" dirty="0" smtClean="0"/>
              <a:t>Embodies many instances of </a:t>
            </a:r>
            <a:r>
              <a:rPr lang="en-US" dirty="0" err="1" smtClean="0"/>
              <a:t>proactivity</a:t>
            </a:r>
            <a:r>
              <a:rPr lang="en-US" dirty="0" smtClean="0"/>
              <a:t> </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36</a:t>
            </a:fld>
            <a:endParaRPr lang="bg-BG"/>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Conclusion</a:t>
            </a:r>
            <a:endParaRPr lang="bg-BG" dirty="0"/>
          </a:p>
        </p:txBody>
      </p:sp>
      <p:sp>
        <p:nvSpPr>
          <p:cNvPr id="3" name="Content Placeholder 2"/>
          <p:cNvSpPr>
            <a:spLocks noGrp="1"/>
          </p:cNvSpPr>
          <p:nvPr>
            <p:ph idx="1"/>
          </p:nvPr>
        </p:nvSpPr>
        <p:spPr/>
        <p:txBody>
          <a:bodyPr>
            <a:normAutofit fontScale="77500" lnSpcReduction="20000"/>
          </a:bodyPr>
          <a:lstStyle/>
          <a:p>
            <a:r>
              <a:rPr lang="en-US" dirty="0" smtClean="0"/>
              <a:t>Surprise in these scenarios - how simple all component technologies are</a:t>
            </a:r>
          </a:p>
          <a:p>
            <a:pPr lvl="1"/>
            <a:r>
              <a:rPr lang="en-US" dirty="0" smtClean="0"/>
              <a:t>Hardware</a:t>
            </a:r>
          </a:p>
          <a:p>
            <a:pPr lvl="2"/>
            <a:r>
              <a:rPr lang="en-US" dirty="0" smtClean="0"/>
              <a:t>Laptops, handhelds, wireless communication, room cameras, …</a:t>
            </a:r>
          </a:p>
          <a:p>
            <a:pPr lvl="1"/>
            <a:r>
              <a:rPr lang="en-US" dirty="0" smtClean="0"/>
              <a:t>Component technologies</a:t>
            </a:r>
          </a:p>
          <a:p>
            <a:pPr lvl="2"/>
            <a:r>
              <a:rPr lang="en-US" dirty="0" smtClean="0"/>
              <a:t>Location tracking, face recognition, speech recognition, online calendars, … </a:t>
            </a:r>
          </a:p>
          <a:p>
            <a:r>
              <a:rPr lang="en-US" dirty="0" smtClean="0"/>
              <a:t>Why then do these scenarios seem like science fiction rather than reality today?</a:t>
            </a:r>
          </a:p>
          <a:p>
            <a:pPr lvl="1"/>
            <a:r>
              <a:rPr lang="en-US" dirty="0" smtClean="0"/>
              <a:t>The whole is much greater than the sum of its parts</a:t>
            </a:r>
          </a:p>
          <a:p>
            <a:pPr lvl="1"/>
            <a:r>
              <a:rPr lang="en-US" dirty="0" smtClean="0"/>
              <a:t>The real research is in the seamless integration of component technologies</a:t>
            </a:r>
          </a:p>
          <a:p>
            <a:pPr lvl="1"/>
            <a:r>
              <a:rPr lang="en-US" dirty="0" smtClean="0"/>
              <a:t>The difficult problems lie in architecture, component synthesis and system-level engineering   </a:t>
            </a:r>
          </a:p>
          <a:p>
            <a:endParaRPr lang="en-US" dirty="0" smtClean="0"/>
          </a:p>
          <a:p>
            <a:endParaRPr lang="en-US" dirty="0" smtClean="0"/>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dirty="0" smtClean="0"/>
              <a:t>SEERE'2009, 31.08 - 5.09.2009, </a:t>
            </a:r>
            <a:r>
              <a:rPr lang="en-US" dirty="0" err="1" smtClean="0"/>
              <a:t>Neum</a:t>
            </a:r>
            <a:endParaRPr lang="bg-BG" dirty="0"/>
          </a:p>
        </p:txBody>
      </p:sp>
      <p:sp>
        <p:nvSpPr>
          <p:cNvPr id="6" name="Slide Number Placeholder 5"/>
          <p:cNvSpPr>
            <a:spLocks noGrp="1"/>
          </p:cNvSpPr>
          <p:nvPr>
            <p:ph type="sldNum" sz="quarter" idx="12"/>
          </p:nvPr>
        </p:nvSpPr>
        <p:spPr/>
        <p:txBody>
          <a:bodyPr/>
          <a:lstStyle/>
          <a:p>
            <a:fld id="{635A10CD-A950-4426-9A60-C75EF96932C2}" type="slidenum">
              <a:rPr lang="bg-BG" smtClean="0"/>
              <a:pPr/>
              <a:t>37</a:t>
            </a:fld>
            <a:endParaRPr lang="bg-BG"/>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Pervasive Computing (PC)</a:t>
            </a:r>
            <a:endParaRPr lang="bg-BG" dirty="0"/>
          </a:p>
        </p:txBody>
      </p:sp>
      <p:sp>
        <p:nvSpPr>
          <p:cNvPr id="3" name="Content Placeholder 2"/>
          <p:cNvSpPr>
            <a:spLocks noGrp="1"/>
          </p:cNvSpPr>
          <p:nvPr>
            <p:ph idx="1"/>
          </p:nvPr>
        </p:nvSpPr>
        <p:spPr/>
        <p:txBody>
          <a:bodyPr/>
          <a:lstStyle/>
          <a:p>
            <a:r>
              <a:rPr lang="en-US" dirty="0" smtClean="0"/>
              <a:t>The research agenda of PC subsumes that of Mobile Computing</a:t>
            </a:r>
          </a:p>
          <a:p>
            <a:r>
              <a:rPr lang="en-US" dirty="0" smtClean="0"/>
              <a:t>PC incorporates four additional research thrusts:</a:t>
            </a:r>
          </a:p>
          <a:p>
            <a:pPr lvl="1"/>
            <a:r>
              <a:rPr lang="en-US" dirty="0" smtClean="0"/>
              <a:t>Effective Use of Smart Spaces</a:t>
            </a:r>
          </a:p>
          <a:p>
            <a:pPr lvl="1"/>
            <a:r>
              <a:rPr lang="en-US" dirty="0" smtClean="0"/>
              <a:t>Invisibility</a:t>
            </a:r>
          </a:p>
          <a:p>
            <a:pPr lvl="1"/>
            <a:r>
              <a:rPr lang="en-US" dirty="0" smtClean="0"/>
              <a:t>Localized Scalability</a:t>
            </a:r>
          </a:p>
          <a:p>
            <a:pPr lvl="1"/>
            <a:r>
              <a:rPr lang="en-US" dirty="0" smtClean="0"/>
              <a:t>Masking Uneven Conditioning  </a:t>
            </a:r>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dirty="0" smtClean="0"/>
              <a:t>SEERE'2009, 31.08 - 5.09.2009, </a:t>
            </a:r>
            <a:r>
              <a:rPr lang="en-US" dirty="0" err="1" smtClean="0"/>
              <a:t>Neum</a:t>
            </a:r>
            <a:endParaRPr lang="bg-BG" dirty="0"/>
          </a:p>
        </p:txBody>
      </p:sp>
      <p:sp>
        <p:nvSpPr>
          <p:cNvPr id="6" name="Slide Number Placeholder 5"/>
          <p:cNvSpPr>
            <a:spLocks noGrp="1"/>
          </p:cNvSpPr>
          <p:nvPr>
            <p:ph type="sldNum" sz="quarter" idx="12"/>
          </p:nvPr>
        </p:nvSpPr>
        <p:spPr/>
        <p:txBody>
          <a:bodyPr/>
          <a:lstStyle/>
          <a:p>
            <a:fld id="{635A10CD-A950-4426-9A60-C75EF96932C2}" type="slidenum">
              <a:rPr lang="bg-BG" smtClean="0"/>
              <a:pPr/>
              <a:t>38</a:t>
            </a:fld>
            <a:endParaRPr lang="bg-BG"/>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Personal Computing Space</a:t>
            </a:r>
            <a:endParaRPr lang="bg-BG" dirty="0"/>
          </a:p>
        </p:txBody>
      </p:sp>
      <p:sp>
        <p:nvSpPr>
          <p:cNvPr id="3" name="Content Placeholder 2"/>
          <p:cNvSpPr>
            <a:spLocks noGrp="1"/>
          </p:cNvSpPr>
          <p:nvPr>
            <p:ph idx="1"/>
          </p:nvPr>
        </p:nvSpPr>
        <p:spPr/>
        <p:txBody>
          <a:bodyPr>
            <a:normAutofit/>
          </a:bodyPr>
          <a:lstStyle/>
          <a:p>
            <a:r>
              <a:rPr lang="en-US" dirty="0" smtClean="0"/>
              <a:t>UPCS can include:</a:t>
            </a:r>
          </a:p>
          <a:p>
            <a:pPr lvl="1"/>
            <a:r>
              <a:rPr lang="en-US" dirty="0" smtClean="0"/>
              <a:t>Schedules, personal calendars, address books, contact lists, to-do lists;</a:t>
            </a:r>
          </a:p>
          <a:p>
            <a:pPr lvl="1"/>
            <a:r>
              <a:rPr lang="en-US" dirty="0" smtClean="0"/>
              <a:t>More dynamic information has to be sensed in real time from the user’s environment:</a:t>
            </a:r>
          </a:p>
          <a:p>
            <a:pPr lvl="2"/>
            <a:r>
              <a:rPr lang="en-US" dirty="0" smtClean="0"/>
              <a:t>Position, orientation, identities of people nearby, locally observable objects and actions</a:t>
            </a:r>
          </a:p>
          <a:p>
            <a:pPr lvl="2"/>
            <a:r>
              <a:rPr lang="en-US" dirty="0" smtClean="0"/>
              <a:t>Emotional state</a:t>
            </a:r>
          </a:p>
          <a:p>
            <a:pPr lvl="2"/>
            <a:r>
              <a:rPr lang="en-US" dirty="0" smtClean="0"/>
              <a:t>Physiological state  </a:t>
            </a:r>
          </a:p>
          <a:p>
            <a:endParaRPr lang="bg-BG" dirty="0" smtClean="0"/>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39</a:t>
            </a:fld>
            <a:endParaRPr lang="bg-BG"/>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6908"/>
          </a:xfrm>
        </p:spPr>
        <p:txBody>
          <a:bodyPr>
            <a:noAutofit/>
          </a:bodyPr>
          <a:lstStyle/>
          <a:p>
            <a:r>
              <a:rPr lang="en-US" dirty="0"/>
              <a:t>Introduction</a:t>
            </a:r>
          </a:p>
        </p:txBody>
      </p:sp>
      <p:sp>
        <p:nvSpPr>
          <p:cNvPr id="3075" name="Rectangle 3"/>
          <p:cNvSpPr>
            <a:spLocks noGrp="1" noChangeArrowheads="1"/>
          </p:cNvSpPr>
          <p:nvPr>
            <p:ph type="body" idx="1"/>
          </p:nvPr>
        </p:nvSpPr>
        <p:spPr>
          <a:xfrm>
            <a:off x="457200" y="1571613"/>
            <a:ext cx="8435975" cy="4000527"/>
          </a:xfrm>
        </p:spPr>
        <p:txBody>
          <a:bodyPr>
            <a:normAutofit/>
          </a:bodyPr>
          <a:lstStyle/>
          <a:p>
            <a:pPr>
              <a:lnSpc>
                <a:spcPct val="80000"/>
              </a:lnSpc>
            </a:pPr>
            <a:r>
              <a:rPr lang="en-US" sz="2400" dirty="0"/>
              <a:t>Different definitions, approaches, models, … for IT supported education and learning</a:t>
            </a:r>
            <a:r>
              <a:rPr lang="en-US" sz="2000" dirty="0"/>
              <a:t>  </a:t>
            </a:r>
          </a:p>
          <a:p>
            <a:pPr lvl="1">
              <a:lnSpc>
                <a:spcPct val="80000"/>
              </a:lnSpc>
            </a:pPr>
            <a:r>
              <a:rPr lang="en-US" sz="2400" dirty="0" smtClean="0"/>
              <a:t>CBT: predetermined learning  by</a:t>
            </a:r>
            <a:endParaRPr lang="bg-BG" sz="2400" dirty="0" smtClean="0"/>
          </a:p>
          <a:p>
            <a:pPr lvl="2">
              <a:lnSpc>
                <a:spcPct val="80000"/>
              </a:lnSpc>
            </a:pPr>
            <a:r>
              <a:rPr lang="en-US" dirty="0" smtClean="0"/>
              <a:t>Time</a:t>
            </a:r>
          </a:p>
          <a:p>
            <a:pPr lvl="2">
              <a:lnSpc>
                <a:spcPct val="80000"/>
              </a:lnSpc>
            </a:pPr>
            <a:r>
              <a:rPr lang="en-US" dirty="0" smtClean="0"/>
              <a:t>Place</a:t>
            </a:r>
          </a:p>
          <a:p>
            <a:pPr lvl="2">
              <a:lnSpc>
                <a:spcPct val="80000"/>
              </a:lnSpc>
            </a:pPr>
            <a:r>
              <a:rPr lang="en-US" dirty="0" smtClean="0"/>
              <a:t>Content</a:t>
            </a:r>
          </a:p>
          <a:p>
            <a:pPr lvl="1">
              <a:lnSpc>
                <a:spcPct val="80000"/>
              </a:lnSpc>
            </a:pPr>
            <a:r>
              <a:rPr lang="en-US" sz="2400" dirty="0" smtClean="0"/>
              <a:t>eLearning</a:t>
            </a:r>
            <a:endParaRPr lang="en-US" sz="2400" dirty="0"/>
          </a:p>
          <a:p>
            <a:pPr lvl="2">
              <a:lnSpc>
                <a:spcPct val="80000"/>
              </a:lnSpc>
            </a:pPr>
            <a:r>
              <a:rPr lang="en-US" dirty="0"/>
              <a:t>Personalization</a:t>
            </a:r>
          </a:p>
          <a:p>
            <a:pPr lvl="2">
              <a:lnSpc>
                <a:spcPct val="80000"/>
              </a:lnSpc>
            </a:pPr>
            <a:r>
              <a:rPr lang="en-US" dirty="0"/>
              <a:t>Anywhere</a:t>
            </a:r>
          </a:p>
          <a:p>
            <a:pPr lvl="2">
              <a:lnSpc>
                <a:spcPct val="80000"/>
              </a:lnSpc>
            </a:pPr>
            <a:r>
              <a:rPr lang="en-US" dirty="0"/>
              <a:t>Anytime</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Layering</a:t>
            </a:r>
            <a:endParaRPr lang="bg-BG" dirty="0"/>
          </a:p>
        </p:txBody>
      </p:sp>
      <p:sp>
        <p:nvSpPr>
          <p:cNvPr id="3" name="Content Placeholder 2"/>
          <p:cNvSpPr>
            <a:spLocks noGrp="1"/>
          </p:cNvSpPr>
          <p:nvPr>
            <p:ph idx="1"/>
          </p:nvPr>
        </p:nvSpPr>
        <p:spPr/>
        <p:txBody>
          <a:bodyPr>
            <a:normAutofit fontScale="77500" lnSpcReduction="20000"/>
          </a:bodyPr>
          <a:lstStyle/>
          <a:p>
            <a:r>
              <a:rPr lang="en-US" dirty="0" smtClean="0"/>
              <a:t>Layering cleanly separates abstraction from implementation</a:t>
            </a:r>
          </a:p>
          <a:p>
            <a:pPr lvl="1"/>
            <a:r>
              <a:rPr lang="en-US" dirty="0" smtClean="0"/>
              <a:t>In thus consistent with sound software engineering</a:t>
            </a:r>
          </a:p>
          <a:p>
            <a:r>
              <a:rPr lang="en-US" dirty="0" smtClean="0"/>
              <a:t>Merging of information from diverse layers</a:t>
            </a:r>
          </a:p>
          <a:p>
            <a:pPr lvl="1"/>
            <a:r>
              <a:rPr lang="en-US" dirty="0" smtClean="0"/>
              <a:t>To produce an effective response</a:t>
            </a:r>
          </a:p>
          <a:p>
            <a:r>
              <a:rPr lang="en-US" dirty="0" smtClean="0"/>
              <a:t>Example for combining knowledge from different layers:</a:t>
            </a:r>
          </a:p>
          <a:p>
            <a:pPr lvl="1"/>
            <a:r>
              <a:rPr lang="en-US" dirty="0" smtClean="0"/>
              <a:t>Wireless congestion is a low-level system problem</a:t>
            </a:r>
          </a:p>
          <a:p>
            <a:pPr lvl="1"/>
            <a:r>
              <a:rPr lang="en-US" dirty="0" smtClean="0"/>
              <a:t>Knowledge of boarding time is an application or user-level concept</a:t>
            </a:r>
          </a:p>
          <a:p>
            <a:pPr lvl="1"/>
            <a:r>
              <a:rPr lang="en-US" dirty="0" smtClean="0"/>
              <a:t>Only by combining these disparate pieces of knowledge can the system propose a solution</a:t>
            </a:r>
          </a:p>
          <a:p>
            <a:r>
              <a:rPr lang="en-US" dirty="0" smtClean="0"/>
              <a:t>Reactive and proactive layers</a:t>
            </a:r>
          </a:p>
          <a:p>
            <a:endParaRPr lang="en-US" dirty="0" smtClean="0"/>
          </a:p>
          <a:p>
            <a:endParaRPr lang="bg-BG" dirty="0"/>
          </a:p>
        </p:txBody>
      </p:sp>
      <p:sp>
        <p:nvSpPr>
          <p:cNvPr id="4" name="Date Placeholder 3"/>
          <p:cNvSpPr>
            <a:spLocks noGrp="1"/>
          </p:cNvSpPr>
          <p:nvPr>
            <p:ph type="dt" sz="half" idx="10"/>
          </p:nvPr>
        </p:nvSpPr>
        <p:spPr/>
        <p:txBody>
          <a:bodyPr/>
          <a:lstStyle/>
          <a:p>
            <a:fld id="{A58412F6-118A-49BE-9BA4-374F39516623}" type="datetime1">
              <a:rPr lang="bg-BG" smtClean="0"/>
              <a:pPr/>
              <a:t>31.8.2009 г.</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
        <p:nvSpPr>
          <p:cNvPr id="6" name="Slide Number Placeholder 5"/>
          <p:cNvSpPr>
            <a:spLocks noGrp="1"/>
          </p:cNvSpPr>
          <p:nvPr>
            <p:ph type="sldNum" sz="quarter" idx="12"/>
          </p:nvPr>
        </p:nvSpPr>
        <p:spPr/>
        <p:txBody>
          <a:bodyPr/>
          <a:lstStyle/>
          <a:p>
            <a:fld id="{635A10CD-A950-4426-9A60-C75EF96932C2}" type="slidenum">
              <a:rPr lang="bg-BG" smtClean="0"/>
              <a:pPr/>
              <a:t>40</a:t>
            </a:fld>
            <a:endParaRPr lang="bg-B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2643182"/>
            <a:ext cx="5572164" cy="830997"/>
          </a:xfrm>
          <a:prstGeom prst="rect">
            <a:avLst/>
          </a:prstGeom>
          <a:noFill/>
        </p:spPr>
        <p:txBody>
          <a:bodyPr wrap="square" rtlCol="0">
            <a:spAutoFit/>
          </a:bodyPr>
          <a:lstStyle/>
          <a:p>
            <a:pPr algn="ctr"/>
            <a:r>
              <a:rPr lang="en-US" sz="4800" dirty="0" smtClean="0"/>
              <a:t>Thank you!</a:t>
            </a:r>
            <a:endParaRPr lang="bg-BG" sz="4800" dirty="0"/>
          </a:p>
        </p:txBody>
      </p:sp>
      <p:sp>
        <p:nvSpPr>
          <p:cNvPr id="3" name="Date Placeholder 2"/>
          <p:cNvSpPr>
            <a:spLocks noGrp="1"/>
          </p:cNvSpPr>
          <p:nvPr>
            <p:ph type="dt" sz="half" idx="10"/>
          </p:nvPr>
        </p:nvSpPr>
        <p:spPr/>
        <p:txBody>
          <a:bodyPr/>
          <a:lstStyle/>
          <a:p>
            <a:fld id="{37D0BF48-0803-4566-A80D-CCF7942FB324}" type="datetime1">
              <a:rPr lang="bg-BG" smtClean="0"/>
              <a:pPr/>
              <a:t>31.8.2009 г.</a:t>
            </a:fld>
            <a:endParaRPr lang="bg-BG"/>
          </a:p>
        </p:txBody>
      </p:sp>
      <p:sp>
        <p:nvSpPr>
          <p:cNvPr id="4" name="Slide Number Placeholder 3"/>
          <p:cNvSpPr>
            <a:spLocks noGrp="1"/>
          </p:cNvSpPr>
          <p:nvPr>
            <p:ph type="sldNum" sz="quarter" idx="12"/>
          </p:nvPr>
        </p:nvSpPr>
        <p:spPr/>
        <p:txBody>
          <a:bodyPr/>
          <a:lstStyle/>
          <a:p>
            <a:fld id="{635A10CD-A950-4426-9A60-C75EF96932C2}" type="slidenum">
              <a:rPr lang="bg-BG" smtClean="0"/>
              <a:pPr/>
              <a:t>41</a:t>
            </a:fld>
            <a:endParaRPr lang="bg-BG"/>
          </a:p>
        </p:txBody>
      </p:sp>
      <p:sp>
        <p:nvSpPr>
          <p:cNvPr id="5" name="Footer Placeholder 4"/>
          <p:cNvSpPr>
            <a:spLocks noGrp="1"/>
          </p:cNvSpPr>
          <p:nvPr>
            <p:ph type="ftr" sz="quarter" idx="11"/>
          </p:nvPr>
        </p:nvSpPr>
        <p:spPr/>
        <p:txBody>
          <a:bodyPr/>
          <a:lstStyle/>
          <a:p>
            <a:r>
              <a:rPr lang="en-US" smtClean="0"/>
              <a:t>SEERE'2009, 31.08 - 5.09.2009, Neum</a:t>
            </a:r>
            <a:endParaRPr lang="bg-B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Forms</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a:xfrm>
            <a:off x="3214678" y="6492875"/>
            <a:ext cx="2895600" cy="365125"/>
          </a:xfrm>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5</a:t>
            </a:fld>
            <a:endParaRPr lang="bg-BG"/>
          </a:p>
        </p:txBody>
      </p:sp>
      <p:sp>
        <p:nvSpPr>
          <p:cNvPr id="10139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grpSp>
        <p:nvGrpSpPr>
          <p:cNvPr id="101377" name="Group 1"/>
          <p:cNvGrpSpPr>
            <a:grpSpLocks noChangeAspect="1"/>
          </p:cNvGrpSpPr>
          <p:nvPr/>
        </p:nvGrpSpPr>
        <p:grpSpPr bwMode="auto">
          <a:xfrm>
            <a:off x="656935" y="1504181"/>
            <a:ext cx="7844155" cy="4853619"/>
            <a:chOff x="-450" y="42"/>
            <a:chExt cx="12353" cy="7642"/>
          </a:xfrm>
        </p:grpSpPr>
        <p:sp>
          <p:nvSpPr>
            <p:cNvPr id="101398" name="AutoShape 22"/>
            <p:cNvSpPr>
              <a:spLocks noChangeAspect="1" noChangeArrowheads="1" noTextEdit="1"/>
            </p:cNvSpPr>
            <p:nvPr/>
          </p:nvSpPr>
          <p:spPr bwMode="auto">
            <a:xfrm>
              <a:off x="2340" y="1440"/>
              <a:ext cx="6840" cy="5119"/>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101397" name="Oval 21"/>
            <p:cNvSpPr>
              <a:spLocks noChangeArrowheads="1"/>
            </p:cNvSpPr>
            <p:nvPr/>
          </p:nvSpPr>
          <p:spPr bwMode="auto">
            <a:xfrm>
              <a:off x="1778" y="6160"/>
              <a:ext cx="2138" cy="849"/>
            </a:xfrm>
            <a:prstGeom prst="ellipse">
              <a:avLst/>
            </a:prstGeom>
            <a:solidFill>
              <a:srgbClr val="FFFFFF"/>
            </a:solidFill>
            <a:ln w="9525">
              <a:solidFill>
                <a:srgbClr val="C00000"/>
              </a:solidFill>
              <a:round/>
              <a:headEnd/>
              <a:tailEnd/>
            </a:ln>
            <a:effectLst/>
          </p:spPr>
          <p:txBody>
            <a:bodyPr vert="horz" wrap="square" lIns="91440" tIns="45720" rIns="91440" bIns="45720" numCol="1" anchor="ctr" anchorCtr="0" compatLnSpc="1">
              <a:prstTxWarp prst="textNoShape">
                <a:avLst/>
              </a:prstTxWarp>
            </a:bodyPr>
            <a:lstStyle/>
            <a:p>
              <a:pPr lvl="0" algn="ctr"/>
              <a:endParaRPr lang="en-US" sz="1400" dirty="0" smtClean="0">
                <a:solidFill>
                  <a:srgbClr val="000000"/>
                </a:solidFill>
                <a:ea typeface="Times New Roman" pitchFamily="18" charset="0"/>
                <a:cs typeface="Arial" pitchFamily="34" charset="0"/>
              </a:endParaRPr>
            </a:p>
            <a:p>
              <a:pPr lvl="0" algn="ctr"/>
              <a:r>
                <a:rPr lang="en-US" sz="1400" dirty="0" smtClean="0">
                  <a:solidFill>
                    <a:srgbClr val="000000"/>
                  </a:solidFill>
                  <a:ea typeface="Times New Roman" pitchFamily="18" charset="0"/>
                  <a:cs typeface="Arial" pitchFamily="34" charset="0"/>
                </a:rPr>
                <a:t>Academic Education</a:t>
              </a:r>
              <a:endParaRPr lang="en-US" sz="1400" dirty="0" smtClean="0">
                <a:cs typeface="Arial" pitchFamily="34" charset="0"/>
              </a:endParaRPr>
            </a:p>
            <a:p>
              <a:endParaRPr lang="bg-BG" dirty="0"/>
            </a:p>
          </p:txBody>
        </p:sp>
        <p:sp>
          <p:nvSpPr>
            <p:cNvPr id="101394" name="Oval 18"/>
            <p:cNvSpPr>
              <a:spLocks noChangeArrowheads="1"/>
            </p:cNvSpPr>
            <p:nvPr/>
          </p:nvSpPr>
          <p:spPr bwMode="auto">
            <a:xfrm>
              <a:off x="7583" y="1160"/>
              <a:ext cx="2070" cy="1001"/>
            </a:xfrm>
            <a:prstGeom prst="ellipse">
              <a:avLst/>
            </a:prstGeom>
            <a:solidFill>
              <a:srgbClr val="FFFFFF"/>
            </a:solidFill>
            <a:ln w="9525">
              <a:solidFill>
                <a:srgbClr val="C00000"/>
              </a:solidFill>
              <a:round/>
              <a:headEnd/>
              <a:tailEnd/>
            </a:ln>
            <a:effectLst/>
          </p:spPr>
          <p:txBody>
            <a:bodyPr vert="horz" wrap="square" lIns="91440" tIns="45720" rIns="91440" bIns="45720" numCol="1" anchor="ctr" anchorCtr="0" compatLnSpc="1">
              <a:prstTxWarp prst="textNoShape">
                <a:avLst/>
              </a:prstTxWarp>
            </a:bodyPr>
            <a:lstStyle/>
            <a:p>
              <a:pPr lvl="0" algn="ctr"/>
              <a:endParaRPr lang="en-US" sz="1400" dirty="0" smtClean="0">
                <a:solidFill>
                  <a:srgbClr val="000000"/>
                </a:solidFill>
                <a:ea typeface="Times New Roman" pitchFamily="18" charset="0"/>
                <a:cs typeface="Arial" pitchFamily="34" charset="0"/>
              </a:endParaRPr>
            </a:p>
            <a:p>
              <a:pPr lvl="0" algn="ctr"/>
              <a:r>
                <a:rPr lang="en-US" sz="1400" dirty="0" smtClean="0">
                  <a:solidFill>
                    <a:srgbClr val="000000"/>
                  </a:solidFill>
                  <a:ea typeface="Times New Roman" pitchFamily="18" charset="0"/>
                  <a:cs typeface="Arial" pitchFamily="34" charset="0"/>
                </a:rPr>
                <a:t>eLearning</a:t>
              </a:r>
              <a:endParaRPr lang="en-US" sz="1400" dirty="0" smtClean="0">
                <a:cs typeface="Arial" pitchFamily="34" charset="0"/>
              </a:endParaRPr>
            </a:p>
            <a:p>
              <a:endParaRPr lang="bg-BG" dirty="0"/>
            </a:p>
          </p:txBody>
        </p:sp>
        <p:sp>
          <p:nvSpPr>
            <p:cNvPr id="101391" name="Line 15"/>
            <p:cNvSpPr>
              <a:spLocks noChangeShapeType="1"/>
            </p:cNvSpPr>
            <p:nvPr/>
          </p:nvSpPr>
          <p:spPr bwMode="auto">
            <a:xfrm>
              <a:off x="1778" y="4085"/>
              <a:ext cx="7988" cy="0"/>
            </a:xfrm>
            <a:prstGeom prst="line">
              <a:avLst/>
            </a:prstGeom>
            <a:noFill/>
            <a:ln w="31750">
              <a:solidFill>
                <a:schemeClr val="tx2"/>
              </a:solidFill>
              <a:round/>
              <a:headEnd type="triangle"/>
              <a:tailEnd type="triangle"/>
            </a:ln>
            <a:effectLst/>
          </p:spPr>
          <p:txBody>
            <a:bodyPr vert="horz" wrap="square" lIns="91440" tIns="45720" rIns="91440" bIns="45720" numCol="1" anchor="t" anchorCtr="0" compatLnSpc="1">
              <a:prstTxWarp prst="textNoShape">
                <a:avLst/>
              </a:prstTxWarp>
            </a:bodyPr>
            <a:lstStyle/>
            <a:p>
              <a:endParaRPr lang="bg-BG"/>
            </a:p>
          </p:txBody>
        </p:sp>
        <p:sp>
          <p:nvSpPr>
            <p:cNvPr id="101390" name="Text Box 14"/>
            <p:cNvSpPr txBox="1">
              <a:spLocks noChangeArrowheads="1"/>
            </p:cNvSpPr>
            <p:nvPr/>
          </p:nvSpPr>
          <p:spPr bwMode="auto">
            <a:xfrm>
              <a:off x="-450" y="3830"/>
              <a:ext cx="2145" cy="480"/>
            </a:xfrm>
            <a:prstGeom prst="rect">
              <a:avLst/>
            </a:prstGeom>
            <a:solidFill>
              <a:schemeClr val="tx2">
                <a:lumMod val="20000"/>
                <a:lumOff val="80000"/>
              </a:schemeClr>
            </a:solid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Times New Roman" pitchFamily="18" charset="0"/>
                  <a:cs typeface="Arial" pitchFamily="34" charset="0"/>
                </a:rPr>
                <a:t>Generalized</a:t>
              </a:r>
              <a:endParaRPr kumimoji="0" lang="en-US" sz="1400" b="0" i="0" u="none" strike="noStrike" cap="none" normalizeH="0" baseline="0" dirty="0" smtClean="0">
                <a:ln>
                  <a:noFill/>
                </a:ln>
                <a:solidFill>
                  <a:schemeClr val="tx1"/>
                </a:solidFill>
                <a:effectLst/>
                <a:cs typeface="Arial" pitchFamily="34" charset="0"/>
              </a:endParaRPr>
            </a:p>
          </p:txBody>
        </p:sp>
        <p:sp>
          <p:nvSpPr>
            <p:cNvPr id="101389" name="Text Box 13"/>
            <p:cNvSpPr txBox="1">
              <a:spLocks noChangeArrowheads="1"/>
            </p:cNvSpPr>
            <p:nvPr/>
          </p:nvSpPr>
          <p:spPr bwMode="auto">
            <a:xfrm>
              <a:off x="6840" y="4064"/>
              <a:ext cx="2138" cy="471"/>
            </a:xfrm>
            <a:prstGeom prst="rect">
              <a:avLst/>
            </a:prstGeom>
            <a:no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Times New Roman" pitchFamily="18" charset="0"/>
                  <a:cs typeface="Arial" pitchFamily="34" charset="0"/>
                </a:rPr>
                <a:t>Content-axe</a:t>
              </a:r>
              <a:endParaRPr kumimoji="0" lang="en-US" sz="1400" b="0" i="0" u="none" strike="noStrike" cap="none" normalizeH="0" baseline="0" dirty="0" smtClean="0">
                <a:ln>
                  <a:noFill/>
                </a:ln>
                <a:solidFill>
                  <a:schemeClr val="tx1"/>
                </a:solidFill>
                <a:effectLst/>
                <a:cs typeface="Arial" pitchFamily="34" charset="0"/>
              </a:endParaRPr>
            </a:p>
          </p:txBody>
        </p:sp>
        <p:sp>
          <p:nvSpPr>
            <p:cNvPr id="101388" name="Line 12"/>
            <p:cNvSpPr>
              <a:spLocks noChangeShapeType="1"/>
            </p:cNvSpPr>
            <p:nvPr/>
          </p:nvSpPr>
          <p:spPr bwMode="auto">
            <a:xfrm flipH="1">
              <a:off x="5940" y="823"/>
              <a:ext cx="0" cy="6299"/>
            </a:xfrm>
            <a:prstGeom prst="line">
              <a:avLst/>
            </a:prstGeom>
            <a:noFill/>
            <a:ln w="31750" cmpd="sng">
              <a:solidFill>
                <a:schemeClr val="tx2"/>
              </a:solidFill>
              <a:round/>
              <a:headEnd type="triangle"/>
              <a:tailEnd type="triangle"/>
            </a:ln>
            <a:effectLst/>
          </p:spPr>
          <p:txBody>
            <a:bodyPr vert="horz" wrap="square" lIns="91440" tIns="45720" rIns="91440" bIns="45720" numCol="1" anchor="t" anchorCtr="0" compatLnSpc="1">
              <a:prstTxWarp prst="textNoShape">
                <a:avLst/>
              </a:prstTxWarp>
            </a:bodyPr>
            <a:lstStyle/>
            <a:p>
              <a:endParaRPr lang="bg-BG"/>
            </a:p>
          </p:txBody>
        </p:sp>
        <p:sp>
          <p:nvSpPr>
            <p:cNvPr id="101387" name="Text Box 11"/>
            <p:cNvSpPr txBox="1">
              <a:spLocks noChangeArrowheads="1"/>
            </p:cNvSpPr>
            <p:nvPr/>
          </p:nvSpPr>
          <p:spPr bwMode="auto">
            <a:xfrm>
              <a:off x="5828" y="5435"/>
              <a:ext cx="1950" cy="600"/>
            </a:xfrm>
            <a:prstGeom prst="rect">
              <a:avLst/>
            </a:prstGeom>
            <a:no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Times New Roman" pitchFamily="18" charset="0"/>
                  <a:cs typeface="Arial" pitchFamily="34" charset="0"/>
                </a:rPr>
                <a:t>Context-axe</a:t>
              </a:r>
              <a:endParaRPr kumimoji="0" lang="en-US" sz="1400" b="0" i="0" u="none" strike="noStrike" cap="none" normalizeH="0" baseline="0" dirty="0" smtClean="0">
                <a:ln>
                  <a:noFill/>
                </a:ln>
                <a:solidFill>
                  <a:schemeClr val="tx1"/>
                </a:solidFill>
                <a:effectLst/>
                <a:cs typeface="Arial" pitchFamily="34" charset="0"/>
              </a:endParaRPr>
            </a:p>
          </p:txBody>
        </p:sp>
        <p:sp>
          <p:nvSpPr>
            <p:cNvPr id="101386" name="Text Box 10"/>
            <p:cNvSpPr txBox="1">
              <a:spLocks noChangeArrowheads="1"/>
            </p:cNvSpPr>
            <p:nvPr/>
          </p:nvSpPr>
          <p:spPr bwMode="auto">
            <a:xfrm>
              <a:off x="4928" y="7240"/>
              <a:ext cx="2073" cy="444"/>
            </a:xfrm>
            <a:prstGeom prst="rect">
              <a:avLst/>
            </a:prstGeom>
            <a:solidFill>
              <a:schemeClr val="tx2">
                <a:lumMod val="20000"/>
                <a:lumOff val="80000"/>
              </a:schemeClr>
            </a:solid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Times New Roman" pitchFamily="18" charset="0"/>
                  <a:cs typeface="Arial" pitchFamily="34" charset="0"/>
                </a:rPr>
                <a:t>Just-in-Case</a:t>
              </a:r>
              <a:endParaRPr kumimoji="0" lang="en-US" sz="1400" b="0" i="0" u="none" strike="noStrike" cap="none" normalizeH="0" baseline="0" dirty="0" smtClean="0">
                <a:ln>
                  <a:noFill/>
                </a:ln>
                <a:solidFill>
                  <a:schemeClr val="tx1"/>
                </a:solidFill>
                <a:effectLst/>
                <a:cs typeface="Arial" pitchFamily="34" charset="0"/>
              </a:endParaRPr>
            </a:p>
          </p:txBody>
        </p:sp>
        <p:sp>
          <p:nvSpPr>
            <p:cNvPr id="101385" name="Text Box 9"/>
            <p:cNvSpPr txBox="1">
              <a:spLocks noChangeArrowheads="1"/>
            </p:cNvSpPr>
            <p:nvPr/>
          </p:nvSpPr>
          <p:spPr bwMode="auto">
            <a:xfrm>
              <a:off x="4815" y="42"/>
              <a:ext cx="2299" cy="444"/>
            </a:xfrm>
            <a:prstGeom prst="rect">
              <a:avLst/>
            </a:prstGeom>
            <a:solidFill>
              <a:schemeClr val="tx2">
                <a:lumMod val="20000"/>
                <a:lumOff val="80000"/>
              </a:schemeClr>
            </a:solid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Times New Roman" pitchFamily="18" charset="0"/>
                  <a:cs typeface="Arial" pitchFamily="34" charset="0"/>
                </a:rPr>
                <a:t>Just-in-Time</a:t>
              </a:r>
              <a:endParaRPr kumimoji="0" lang="en-US" sz="1400" b="0" i="0" u="none" strike="noStrike" cap="none" normalizeH="0" baseline="0" dirty="0" smtClean="0">
                <a:ln>
                  <a:noFill/>
                </a:ln>
                <a:solidFill>
                  <a:schemeClr val="tx1"/>
                </a:solidFill>
                <a:effectLst/>
                <a:cs typeface="Arial" pitchFamily="34" charset="0"/>
              </a:endParaRPr>
            </a:p>
          </p:txBody>
        </p:sp>
        <p:sp>
          <p:nvSpPr>
            <p:cNvPr id="101384" name="Oval 8"/>
            <p:cNvSpPr>
              <a:spLocks noChangeArrowheads="1"/>
            </p:cNvSpPr>
            <p:nvPr/>
          </p:nvSpPr>
          <p:spPr bwMode="auto">
            <a:xfrm>
              <a:off x="3352" y="4730"/>
              <a:ext cx="1913" cy="930"/>
            </a:xfrm>
            <a:prstGeom prst="ellipse">
              <a:avLst/>
            </a:prstGeom>
            <a:solidFill>
              <a:srgbClr val="FFFFFF"/>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lvl="0" algn="ctr"/>
              <a:endParaRPr lang="en-US" sz="1400" dirty="0" smtClean="0">
                <a:solidFill>
                  <a:srgbClr val="000000"/>
                </a:solidFill>
                <a:ea typeface="Times New Roman" pitchFamily="18" charset="0"/>
                <a:cs typeface="Arial" pitchFamily="34" charset="0"/>
              </a:endParaRPr>
            </a:p>
            <a:p>
              <a:pPr lvl="0" algn="ctr"/>
              <a:r>
                <a:rPr lang="en-US" sz="1400" dirty="0" smtClean="0">
                  <a:solidFill>
                    <a:srgbClr val="000000"/>
                  </a:solidFill>
                  <a:ea typeface="Times New Roman" pitchFamily="18" charset="0"/>
                  <a:cs typeface="Arial" pitchFamily="34" charset="0"/>
                </a:rPr>
                <a:t>Distance CBT</a:t>
              </a:r>
              <a:endParaRPr lang="en-US" sz="1400" dirty="0" smtClean="0">
                <a:cs typeface="Arial" pitchFamily="34" charset="0"/>
              </a:endParaRPr>
            </a:p>
            <a:p>
              <a:endParaRPr lang="bg-BG" dirty="0"/>
            </a:p>
          </p:txBody>
        </p:sp>
        <p:sp>
          <p:nvSpPr>
            <p:cNvPr id="101381" name="Oval 5"/>
            <p:cNvSpPr>
              <a:spLocks noChangeArrowheads="1"/>
            </p:cNvSpPr>
            <p:nvPr/>
          </p:nvSpPr>
          <p:spPr bwMode="auto">
            <a:xfrm>
              <a:off x="3915" y="3073"/>
              <a:ext cx="2228" cy="965"/>
            </a:xfrm>
            <a:prstGeom prst="ellipse">
              <a:avLst/>
            </a:prstGeom>
            <a:solidFill>
              <a:srgbClr val="FFFFFF"/>
            </a:solidFill>
            <a:ln w="9525">
              <a:solidFill>
                <a:srgbClr val="000000"/>
              </a:solidFill>
              <a:round/>
              <a:headEnd/>
              <a:tailEnd/>
            </a:ln>
            <a:effectLst/>
          </p:spPr>
          <p:txBody>
            <a:bodyPr vert="horz" wrap="square" lIns="91440" tIns="45720" rIns="91440" bIns="45720" numCol="1" anchor="ctr" anchorCtr="0" compatLnSpc="1">
              <a:prstTxWarp prst="textNoShape">
                <a:avLst/>
              </a:prstTxWarp>
            </a:bodyPr>
            <a:lstStyle/>
            <a:p>
              <a:pPr lvl="0" algn="ctr"/>
              <a:endParaRPr lang="en-US" sz="1400" dirty="0" smtClean="0">
                <a:solidFill>
                  <a:srgbClr val="000000"/>
                </a:solidFill>
                <a:ea typeface="Times New Roman" pitchFamily="18" charset="0"/>
                <a:cs typeface="Arial" pitchFamily="34" charset="0"/>
              </a:endParaRPr>
            </a:p>
            <a:p>
              <a:pPr lvl="0" algn="ctr"/>
              <a:r>
                <a:rPr lang="en-US" sz="1400" dirty="0" smtClean="0">
                  <a:solidFill>
                    <a:srgbClr val="000000"/>
                  </a:solidFill>
                  <a:ea typeface="Times New Roman" pitchFamily="18" charset="0"/>
                  <a:cs typeface="Arial" pitchFamily="34" charset="0"/>
                </a:rPr>
                <a:t>Self-paced CBT</a:t>
              </a:r>
              <a:endParaRPr lang="en-US" sz="1400" dirty="0" smtClean="0">
                <a:cs typeface="Arial" pitchFamily="34" charset="0"/>
              </a:endParaRPr>
            </a:p>
            <a:p>
              <a:endParaRPr lang="bg-BG" dirty="0"/>
            </a:p>
          </p:txBody>
        </p:sp>
        <p:sp>
          <p:nvSpPr>
            <p:cNvPr id="101378" name="Text Box 2"/>
            <p:cNvSpPr txBox="1">
              <a:spLocks noChangeArrowheads="1"/>
            </p:cNvSpPr>
            <p:nvPr/>
          </p:nvSpPr>
          <p:spPr bwMode="auto">
            <a:xfrm>
              <a:off x="9900" y="3860"/>
              <a:ext cx="2003" cy="450"/>
            </a:xfrm>
            <a:prstGeom prst="rect">
              <a:avLst/>
            </a:prstGeom>
            <a:solidFill>
              <a:schemeClr val="tx2">
                <a:lumMod val="20000"/>
                <a:lumOff val="80000"/>
              </a:schemeClr>
            </a:solidFill>
            <a:ln w="9525">
              <a:noFill/>
              <a:miter lim="800000"/>
              <a:headEnd/>
              <a:tailEnd/>
            </a:ln>
            <a:effectLst/>
          </p:spPr>
          <p:txBody>
            <a:bodyPr vert="horz" wrap="square" lIns="57607" tIns="28804" rIns="57607" bIns="288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ea typeface="Times New Roman" pitchFamily="18" charset="0"/>
                  <a:cs typeface="Arial" pitchFamily="34" charset="0"/>
                </a:rPr>
                <a:t>Personalized</a:t>
              </a:r>
              <a:endParaRPr kumimoji="0" lang="en-US" sz="1400" b="0" i="0" u="none" strike="noStrike" cap="none" normalizeH="0" baseline="0" dirty="0" smtClean="0">
                <a:ln>
                  <a:noFill/>
                </a:ln>
                <a:solidFill>
                  <a:schemeClr val="tx1"/>
                </a:solidFill>
                <a:effectLst/>
                <a:cs typeface="Arial" pitchFamily="34" charset="0"/>
              </a:endParaRPr>
            </a:p>
          </p:txBody>
        </p:sp>
      </p:grpSp>
      <p:cxnSp>
        <p:nvCxnSpPr>
          <p:cNvPr id="30" name="Straight Arrow Connector 29"/>
          <p:cNvCxnSpPr>
            <a:stCxn id="101397" idx="0"/>
            <a:endCxn id="101394" idx="3"/>
          </p:cNvCxnSpPr>
          <p:nvPr/>
        </p:nvCxnSpPr>
        <p:spPr>
          <a:xfrm rot="5400000" flipH="1" flipV="1">
            <a:off x="3033773" y="2473766"/>
            <a:ext cx="2632902" cy="3199786"/>
          </a:xfrm>
          <a:prstGeom prst="straightConnector1">
            <a:avLst/>
          </a:prstGeom>
          <a:ln w="31750">
            <a:solidFill>
              <a:srgbClr val="C00000"/>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42204" y="1428736"/>
            <a:ext cx="673002" cy="584775"/>
          </a:xfrm>
          <a:prstGeom prst="rect">
            <a:avLst/>
          </a:prstGeom>
          <a:noFill/>
          <a:ln>
            <a:solidFill>
              <a:srgbClr val="C00000"/>
            </a:solidFill>
          </a:ln>
        </p:spPr>
        <p:txBody>
          <a:bodyPr wrap="square" rtlCol="0">
            <a:spAutoFit/>
          </a:bodyPr>
          <a:lstStyle/>
          <a:p>
            <a:pPr algn="ctr"/>
            <a:r>
              <a:rPr lang="en-US" sz="3200" dirty="0" smtClean="0">
                <a:solidFill>
                  <a:srgbClr val="C00000"/>
                </a:solidFill>
              </a:rPr>
              <a:t>?</a:t>
            </a:r>
            <a:endParaRPr lang="bg-BG"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2000"/>
                                        <p:tgtEl>
                                          <p:spTgt spid="30"/>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amond(in)">
                                      <p:cBhvr>
                                        <p:cTn id="1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25470"/>
          </a:xfrm>
        </p:spPr>
        <p:txBody>
          <a:bodyPr>
            <a:noAutofit/>
          </a:bodyPr>
          <a:lstStyle/>
          <a:p>
            <a:r>
              <a:rPr lang="en-US" dirty="0" smtClean="0"/>
              <a:t>What do we need?</a:t>
            </a:r>
            <a:endParaRPr lang="en-US" dirty="0"/>
          </a:p>
        </p:txBody>
      </p:sp>
      <p:sp>
        <p:nvSpPr>
          <p:cNvPr id="3075" name="Rectangle 3"/>
          <p:cNvSpPr>
            <a:spLocks noGrp="1" noChangeArrowheads="1"/>
          </p:cNvSpPr>
          <p:nvPr>
            <p:ph type="body" idx="1"/>
          </p:nvPr>
        </p:nvSpPr>
        <p:spPr>
          <a:xfrm>
            <a:off x="785786" y="2000241"/>
            <a:ext cx="7215238" cy="4286279"/>
          </a:xfrm>
        </p:spPr>
        <p:txBody>
          <a:bodyPr>
            <a:normAutofit fontScale="92500" lnSpcReduction="10000"/>
          </a:bodyPr>
          <a:lstStyle/>
          <a:p>
            <a:pPr>
              <a:lnSpc>
                <a:spcPct val="80000"/>
              </a:lnSpc>
            </a:pPr>
            <a:r>
              <a:rPr lang="en-US" sz="3500" dirty="0" smtClean="0"/>
              <a:t>In order </a:t>
            </a:r>
            <a:r>
              <a:rPr lang="en-US" sz="3500" dirty="0"/>
              <a:t>to </a:t>
            </a:r>
            <a:r>
              <a:rPr lang="en-US" sz="3500" dirty="0" smtClean="0"/>
              <a:t>ensure</a:t>
            </a:r>
          </a:p>
          <a:p>
            <a:pPr lvl="1">
              <a:lnSpc>
                <a:spcPct val="80000"/>
              </a:lnSpc>
            </a:pPr>
            <a:r>
              <a:rPr lang="en-US" sz="3500" dirty="0" smtClean="0"/>
              <a:t>Personalization </a:t>
            </a:r>
          </a:p>
          <a:p>
            <a:pPr lvl="1">
              <a:lnSpc>
                <a:spcPct val="80000"/>
              </a:lnSpc>
            </a:pPr>
            <a:r>
              <a:rPr lang="en-US" sz="3500" dirty="0" smtClean="0"/>
              <a:t>Anywhere</a:t>
            </a:r>
          </a:p>
          <a:p>
            <a:pPr lvl="1">
              <a:lnSpc>
                <a:spcPct val="80000"/>
              </a:lnSpc>
            </a:pPr>
            <a:r>
              <a:rPr lang="en-US" sz="3500" dirty="0" smtClean="0"/>
              <a:t>Anytime </a:t>
            </a:r>
            <a:endParaRPr lang="en-US" sz="3500" dirty="0"/>
          </a:p>
          <a:p>
            <a:pPr>
              <a:lnSpc>
                <a:spcPct val="80000"/>
              </a:lnSpc>
            </a:pPr>
            <a:r>
              <a:rPr lang="en-US" sz="3500" dirty="0" smtClean="0"/>
              <a:t>What kind of</a:t>
            </a:r>
          </a:p>
          <a:p>
            <a:pPr lvl="1">
              <a:lnSpc>
                <a:spcPct val="80000"/>
              </a:lnSpc>
            </a:pPr>
            <a:r>
              <a:rPr lang="en-US" sz="3500" dirty="0" smtClean="0"/>
              <a:t>Development </a:t>
            </a:r>
            <a:endParaRPr lang="en-US" sz="3500" dirty="0"/>
          </a:p>
          <a:p>
            <a:pPr lvl="1">
              <a:lnSpc>
                <a:spcPct val="80000"/>
              </a:lnSpc>
            </a:pPr>
            <a:r>
              <a:rPr lang="en-US" sz="3500" dirty="0" smtClean="0"/>
              <a:t>Software architecture </a:t>
            </a:r>
            <a:endParaRPr lang="en-US" sz="3500" dirty="0"/>
          </a:p>
          <a:p>
            <a:pPr lvl="1">
              <a:lnSpc>
                <a:spcPct val="80000"/>
              </a:lnSpc>
            </a:pPr>
            <a:r>
              <a:rPr lang="en-US" sz="3500" dirty="0" smtClean="0"/>
              <a:t>Access</a:t>
            </a:r>
          </a:p>
          <a:p>
            <a:pPr lvl="1">
              <a:lnSpc>
                <a:spcPct val="80000"/>
              </a:lnSpc>
            </a:pPr>
            <a:r>
              <a:rPr lang="en-US" sz="3500" dirty="0" err="1" smtClean="0"/>
              <a:t>eContent</a:t>
            </a:r>
            <a:r>
              <a:rPr lang="en-US" sz="3500" dirty="0" smtClean="0"/>
              <a:t> structuring</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54032"/>
          </a:xfrm>
        </p:spPr>
        <p:txBody>
          <a:bodyPr>
            <a:noAutofit/>
          </a:bodyPr>
          <a:lstStyle/>
          <a:p>
            <a:r>
              <a:rPr lang="en-US" dirty="0" smtClean="0"/>
              <a:t>Research Goals</a:t>
            </a:r>
            <a:endParaRPr lang="en-US" dirty="0"/>
          </a:p>
        </p:txBody>
      </p:sp>
      <p:sp>
        <p:nvSpPr>
          <p:cNvPr id="3075" name="Rectangle 3"/>
          <p:cNvSpPr>
            <a:spLocks noGrp="1" noChangeArrowheads="1"/>
          </p:cNvSpPr>
          <p:nvPr>
            <p:ph type="body" idx="1"/>
          </p:nvPr>
        </p:nvSpPr>
        <p:spPr>
          <a:xfrm>
            <a:off x="857225" y="2071679"/>
            <a:ext cx="7286676" cy="3286147"/>
          </a:xfrm>
        </p:spPr>
        <p:txBody>
          <a:bodyPr>
            <a:normAutofit/>
          </a:bodyPr>
          <a:lstStyle/>
          <a:p>
            <a:pPr>
              <a:lnSpc>
                <a:spcPct val="80000"/>
              </a:lnSpc>
            </a:pPr>
            <a:r>
              <a:rPr lang="en-US" dirty="0" smtClean="0"/>
              <a:t>Theoretical and Conceptual Framework for eLearning Supporting </a:t>
            </a:r>
            <a:r>
              <a:rPr lang="en-US" dirty="0"/>
              <a:t>Infrastructure</a:t>
            </a:r>
          </a:p>
          <a:p>
            <a:pPr>
              <a:lnSpc>
                <a:spcPct val="80000"/>
              </a:lnSpc>
            </a:pPr>
            <a:r>
              <a:rPr lang="en-US" dirty="0"/>
              <a:t>Prototype </a:t>
            </a:r>
            <a:r>
              <a:rPr lang="en-US" dirty="0" smtClean="0"/>
              <a:t>Implementation</a:t>
            </a:r>
          </a:p>
          <a:p>
            <a:pPr>
              <a:lnSpc>
                <a:spcPct val="80000"/>
              </a:lnSpc>
            </a:pPr>
            <a:r>
              <a:rPr lang="en-US" dirty="0" smtClean="0"/>
              <a:t>Experiments</a:t>
            </a:r>
          </a:p>
          <a:p>
            <a:pPr lvl="1">
              <a:lnSpc>
                <a:spcPct val="80000"/>
              </a:lnSpc>
            </a:pPr>
            <a:r>
              <a:rPr lang="en-US" dirty="0" smtClean="0"/>
              <a:t>Real education environments</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lstStyle/>
          <a:p>
            <a:r>
              <a:rPr lang="en-US" dirty="0" smtClean="0"/>
              <a:t>Conceptual Model</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8</a:t>
            </a:fld>
            <a:endParaRPr lang="bg-BG"/>
          </a:p>
        </p:txBody>
      </p:sp>
      <p:sp>
        <p:nvSpPr>
          <p:cNvPr id="6" name="Rounded Rectangle 5"/>
          <p:cNvSpPr/>
          <p:nvPr/>
        </p:nvSpPr>
        <p:spPr>
          <a:xfrm>
            <a:off x="3786182" y="5143512"/>
            <a:ext cx="178595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eContent</a:t>
            </a:r>
            <a:endParaRPr lang="bg-BG" dirty="0"/>
          </a:p>
        </p:txBody>
      </p:sp>
      <p:sp>
        <p:nvSpPr>
          <p:cNvPr id="7" name="Rectangle 6"/>
          <p:cNvSpPr/>
          <p:nvPr/>
        </p:nvSpPr>
        <p:spPr>
          <a:xfrm>
            <a:off x="1714480" y="5143512"/>
            <a:ext cx="1643074" cy="642942"/>
          </a:xfrm>
          <a:prstGeom prst="rect">
            <a:avLst/>
          </a:prstGeom>
          <a:solidFill>
            <a:schemeClr val="bg1">
              <a:lumMod val="8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Generate </a:t>
            </a:r>
            <a:endParaRPr lang="bg-BG" dirty="0">
              <a:solidFill>
                <a:schemeClr val="tx1"/>
              </a:solidFill>
            </a:endParaRPr>
          </a:p>
        </p:txBody>
      </p:sp>
      <p:sp>
        <p:nvSpPr>
          <p:cNvPr id="8" name="Rectangle 7"/>
          <p:cNvSpPr/>
          <p:nvPr/>
        </p:nvSpPr>
        <p:spPr>
          <a:xfrm>
            <a:off x="6000760" y="5143512"/>
            <a:ext cx="1643074" cy="642942"/>
          </a:xfrm>
          <a:prstGeom prst="rect">
            <a:avLst/>
          </a:prstGeom>
          <a:solidFill>
            <a:schemeClr val="bg1">
              <a:lumMod val="8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Interprate</a:t>
            </a:r>
            <a:endParaRPr lang="bg-BG" dirty="0">
              <a:solidFill>
                <a:schemeClr val="tx1"/>
              </a:solidFill>
            </a:endParaRPr>
          </a:p>
        </p:txBody>
      </p:sp>
      <p:cxnSp>
        <p:nvCxnSpPr>
          <p:cNvPr id="10" name="Straight Arrow Connector 9"/>
          <p:cNvCxnSpPr>
            <a:stCxn id="7" idx="3"/>
            <a:endCxn id="6" idx="1"/>
          </p:cNvCxnSpPr>
          <p:nvPr/>
        </p:nvCxnSpPr>
        <p:spPr>
          <a:xfrm>
            <a:off x="3357554" y="5464983"/>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a:endCxn id="6" idx="3"/>
          </p:cNvCxnSpPr>
          <p:nvPr/>
        </p:nvCxnSpPr>
        <p:spPr>
          <a:xfrm rot="10800000">
            <a:off x="5572132" y="5464983"/>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3042" y="4929198"/>
            <a:ext cx="600079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57422" y="3214686"/>
            <a:ext cx="1327098" cy="1000132"/>
          </a:xfrm>
          <a:prstGeom prst="ellipse">
            <a:avLst/>
          </a:prstGeom>
          <a:solidFill>
            <a:schemeClr val="tx2">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a:t>
            </a:r>
          </a:p>
          <a:p>
            <a:pPr algn="ctr"/>
            <a:r>
              <a:rPr lang="en-US" sz="1400" dirty="0" smtClean="0">
                <a:solidFill>
                  <a:schemeClr val="tx1"/>
                </a:solidFill>
              </a:rPr>
              <a:t>Model</a:t>
            </a:r>
            <a:endParaRPr lang="bg-BG" sz="1400" dirty="0">
              <a:solidFill>
                <a:schemeClr val="tx1"/>
              </a:solidFill>
            </a:endParaRPr>
          </a:p>
        </p:txBody>
      </p:sp>
      <p:sp>
        <p:nvSpPr>
          <p:cNvPr id="19" name="Oval 18"/>
          <p:cNvSpPr/>
          <p:nvPr/>
        </p:nvSpPr>
        <p:spPr>
          <a:xfrm>
            <a:off x="3857620" y="1928802"/>
            <a:ext cx="1327098" cy="1000132"/>
          </a:xfrm>
          <a:prstGeom prst="ellipse">
            <a:avLst/>
          </a:prstGeom>
          <a:solidFill>
            <a:schemeClr val="tx2">
              <a:lumMod val="20000"/>
              <a:lumOff val="8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Domain</a:t>
            </a:r>
          </a:p>
          <a:p>
            <a:pPr algn="ctr"/>
            <a:r>
              <a:rPr lang="en-US" sz="1400" dirty="0" smtClean="0">
                <a:solidFill>
                  <a:schemeClr val="tx1"/>
                </a:solidFill>
              </a:rPr>
              <a:t>Model</a:t>
            </a:r>
            <a:endParaRPr lang="bg-BG" sz="1400" dirty="0">
              <a:solidFill>
                <a:schemeClr val="tx1"/>
              </a:solidFill>
            </a:endParaRPr>
          </a:p>
        </p:txBody>
      </p:sp>
      <p:sp>
        <p:nvSpPr>
          <p:cNvPr id="20" name="Oval 19"/>
          <p:cNvSpPr/>
          <p:nvPr/>
        </p:nvSpPr>
        <p:spPr>
          <a:xfrm>
            <a:off x="5214942" y="3214686"/>
            <a:ext cx="1500198" cy="1000132"/>
          </a:xfrm>
          <a:prstGeom prst="ellipse">
            <a:avLst/>
          </a:prstGeom>
          <a:solidFill>
            <a:schemeClr val="tx2">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Pedagogical</a:t>
            </a:r>
          </a:p>
          <a:p>
            <a:pPr algn="ctr"/>
            <a:r>
              <a:rPr lang="en-US" sz="1400" dirty="0" smtClean="0">
                <a:solidFill>
                  <a:schemeClr val="tx1"/>
                </a:solidFill>
              </a:rPr>
              <a:t>Model</a:t>
            </a:r>
            <a:endParaRPr lang="bg-BG" dirty="0">
              <a:solidFill>
                <a:schemeClr val="tx1"/>
              </a:solidFill>
            </a:endParaRPr>
          </a:p>
        </p:txBody>
      </p:sp>
      <p:cxnSp>
        <p:nvCxnSpPr>
          <p:cNvPr id="22" name="Straight Arrow Connector 21"/>
          <p:cNvCxnSpPr>
            <a:stCxn id="18" idx="7"/>
            <a:endCxn id="19" idx="3"/>
          </p:cNvCxnSpPr>
          <p:nvPr/>
        </p:nvCxnSpPr>
        <p:spPr>
          <a:xfrm rot="5400000" flipH="1" flipV="1">
            <a:off x="3481728" y="2790911"/>
            <a:ext cx="578684" cy="5617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5"/>
            <a:endCxn id="20" idx="1"/>
          </p:cNvCxnSpPr>
          <p:nvPr/>
        </p:nvCxnSpPr>
        <p:spPr>
          <a:xfrm rot="16200000" flipH="1">
            <a:off x="4923163" y="2849674"/>
            <a:ext cx="578684" cy="4442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6"/>
            <a:endCxn id="20" idx="2"/>
          </p:cNvCxnSpPr>
          <p:nvPr/>
        </p:nvCxnSpPr>
        <p:spPr>
          <a:xfrm>
            <a:off x="3684520" y="3714752"/>
            <a:ext cx="153042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2143108" y="1643050"/>
            <a:ext cx="4929222" cy="2857520"/>
          </a:xfrm>
          <a:prstGeom prst="roundRect">
            <a:avLst/>
          </a:prstGeom>
          <a:solidFill>
            <a:schemeClr val="bg1">
              <a:lumMod val="8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cxnSp>
        <p:nvCxnSpPr>
          <p:cNvPr id="35" name="Straight Arrow Connector 34"/>
          <p:cNvCxnSpPr/>
          <p:nvPr/>
        </p:nvCxnSpPr>
        <p:spPr>
          <a:xfrm rot="5400000">
            <a:off x="4429124" y="4714884"/>
            <a:ext cx="42783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par>
                          <p:cTn id="17" fill="hold">
                            <p:stCondLst>
                              <p:cond delay="2000"/>
                            </p:stCondLst>
                            <p:childTnLst>
                              <p:par>
                                <p:cTn id="18" presetID="8"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amond(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amond(in)">
                                      <p:cBhvr>
                                        <p:cTn id="30" dur="2000"/>
                                        <p:tgtEl>
                                          <p:spTgt spid="19"/>
                                        </p:tgtEl>
                                      </p:cBhvr>
                                    </p:animEffect>
                                  </p:childTnLst>
                                </p:cTn>
                              </p:par>
                            </p:childTnLst>
                          </p:cTn>
                        </p:par>
                        <p:par>
                          <p:cTn id="31" fill="hold">
                            <p:stCondLst>
                              <p:cond delay="2000"/>
                            </p:stCondLst>
                            <p:childTnLst>
                              <p:par>
                                <p:cTn id="32" presetID="8"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par>
                          <p:cTn id="35" fill="hold">
                            <p:stCondLst>
                              <p:cond delay="4000"/>
                            </p:stCondLst>
                            <p:childTnLst>
                              <p:par>
                                <p:cTn id="36" presetID="8"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amond(in)">
                                      <p:cBhvr>
                                        <p:cTn id="38" dur="2000"/>
                                        <p:tgtEl>
                                          <p:spTgt spid="20"/>
                                        </p:tgtEl>
                                      </p:cBhvr>
                                    </p:animEffect>
                                  </p:childTnLst>
                                </p:cTn>
                              </p:par>
                            </p:childTnLst>
                          </p:cTn>
                        </p:par>
                        <p:par>
                          <p:cTn id="39" fill="hold">
                            <p:stCondLst>
                              <p:cond delay="6000"/>
                            </p:stCondLst>
                            <p:childTnLst>
                              <p:par>
                                <p:cTn id="40" presetID="8"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amond(in)">
                                      <p:cBhvr>
                                        <p:cTn id="42" dur="2000"/>
                                        <p:tgtEl>
                                          <p:spTgt spid="22"/>
                                        </p:tgtEl>
                                      </p:cBhvr>
                                    </p:animEffect>
                                  </p:childTnLst>
                                </p:cTn>
                              </p:par>
                            </p:childTnLst>
                          </p:cTn>
                        </p:par>
                        <p:par>
                          <p:cTn id="43" fill="hold">
                            <p:stCondLst>
                              <p:cond delay="8000"/>
                            </p:stCondLst>
                            <p:childTnLst>
                              <p:par>
                                <p:cTn id="44" presetID="8" presetClass="entr" presetSubtype="16"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diamond(in)">
                                      <p:cBhvr>
                                        <p:cTn id="46" dur="2000"/>
                                        <p:tgtEl>
                                          <p:spTgt spid="24"/>
                                        </p:tgtEl>
                                      </p:cBhvr>
                                    </p:animEffect>
                                  </p:childTnLst>
                                </p:cTn>
                              </p:par>
                            </p:childTnLst>
                          </p:cTn>
                        </p:par>
                        <p:par>
                          <p:cTn id="47" fill="hold">
                            <p:stCondLst>
                              <p:cond delay="10000"/>
                            </p:stCondLst>
                            <p:childTnLst>
                              <p:par>
                                <p:cTn id="48" presetID="8" presetClass="entr" presetSubtype="16"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amond(in)">
                                      <p:cBhvr>
                                        <p:cTn id="50" dur="2000"/>
                                        <p:tgtEl>
                                          <p:spTgt spid="26"/>
                                        </p:tgtEl>
                                      </p:cBhvr>
                                    </p:animEffect>
                                  </p:childTnLst>
                                </p:cTn>
                              </p:par>
                            </p:childTnLst>
                          </p:cTn>
                        </p:par>
                        <p:par>
                          <p:cTn id="51" fill="hold">
                            <p:stCondLst>
                              <p:cond delay="12000"/>
                            </p:stCondLst>
                            <p:childTnLst>
                              <p:par>
                                <p:cTn id="52" presetID="8" presetClass="entr" presetSubtype="16"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diamond(in)">
                                      <p:cBhvr>
                                        <p:cTn id="54" dur="20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amond(in)">
                                      <p:cBhvr>
                                        <p:cTn id="5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0"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Architectural Model</a:t>
            </a:r>
            <a:endParaRPr lang="bg-BG" dirty="0"/>
          </a:p>
        </p:txBody>
      </p:sp>
      <p:sp>
        <p:nvSpPr>
          <p:cNvPr id="3" name="Date Placeholder 2"/>
          <p:cNvSpPr>
            <a:spLocks noGrp="1"/>
          </p:cNvSpPr>
          <p:nvPr>
            <p:ph type="dt" sz="half" idx="10"/>
          </p:nvPr>
        </p:nvSpPr>
        <p:spPr/>
        <p:txBody>
          <a:bodyPr/>
          <a:lstStyle/>
          <a:p>
            <a:fld id="{6C46F507-90C9-4391-BBC6-EABC7214D173}" type="datetime1">
              <a:rPr lang="bg-BG" smtClean="0"/>
              <a:pPr/>
              <a:t>31.8.2009 г.</a:t>
            </a:fld>
            <a:endParaRPr lang="bg-BG"/>
          </a:p>
        </p:txBody>
      </p:sp>
      <p:sp>
        <p:nvSpPr>
          <p:cNvPr id="4" name="Footer Placeholder 3"/>
          <p:cNvSpPr>
            <a:spLocks noGrp="1"/>
          </p:cNvSpPr>
          <p:nvPr>
            <p:ph type="ftr" sz="quarter" idx="11"/>
          </p:nvPr>
        </p:nvSpPr>
        <p:spPr/>
        <p:txBody>
          <a:bodyPr/>
          <a:lstStyle/>
          <a:p>
            <a:r>
              <a:rPr lang="en-US" smtClean="0"/>
              <a:t>SEERE'2009, 31.08 - 5.09.2009, Neum</a:t>
            </a:r>
            <a:endParaRPr lang="bg-BG"/>
          </a:p>
        </p:txBody>
      </p:sp>
      <p:sp>
        <p:nvSpPr>
          <p:cNvPr id="5" name="Slide Number Placeholder 4"/>
          <p:cNvSpPr>
            <a:spLocks noGrp="1"/>
          </p:cNvSpPr>
          <p:nvPr>
            <p:ph type="sldNum" sz="quarter" idx="12"/>
          </p:nvPr>
        </p:nvSpPr>
        <p:spPr/>
        <p:txBody>
          <a:bodyPr/>
          <a:lstStyle/>
          <a:p>
            <a:fld id="{635A10CD-A950-4426-9A60-C75EF96932C2}" type="slidenum">
              <a:rPr lang="bg-BG" smtClean="0"/>
              <a:pPr/>
              <a:t>9</a:t>
            </a:fld>
            <a:endParaRPr lang="bg-BG"/>
          </a:p>
        </p:txBody>
      </p:sp>
      <p:sp>
        <p:nvSpPr>
          <p:cNvPr id="6" name="Oval 5"/>
          <p:cNvSpPr/>
          <p:nvPr/>
        </p:nvSpPr>
        <p:spPr>
          <a:xfrm>
            <a:off x="2357421" y="2143116"/>
            <a:ext cx="785819"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eLN</a:t>
            </a:r>
            <a:endParaRPr lang="bg-BG" dirty="0"/>
          </a:p>
        </p:txBody>
      </p:sp>
      <p:sp>
        <p:nvSpPr>
          <p:cNvPr id="7" name="Oval 6"/>
          <p:cNvSpPr/>
          <p:nvPr/>
        </p:nvSpPr>
        <p:spPr>
          <a:xfrm>
            <a:off x="4572000" y="2143116"/>
            <a:ext cx="78581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eLN</a:t>
            </a:r>
            <a:endParaRPr lang="bg-BG" dirty="0"/>
          </a:p>
        </p:txBody>
      </p:sp>
      <p:sp>
        <p:nvSpPr>
          <p:cNvPr id="8" name="Oval 7"/>
          <p:cNvSpPr/>
          <p:nvPr/>
        </p:nvSpPr>
        <p:spPr>
          <a:xfrm>
            <a:off x="3428992" y="3143248"/>
            <a:ext cx="78581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eLN</a:t>
            </a:r>
            <a:endParaRPr lang="bg-BG" dirty="0"/>
          </a:p>
        </p:txBody>
      </p:sp>
      <p:sp>
        <p:nvSpPr>
          <p:cNvPr id="9" name="Oval 8"/>
          <p:cNvSpPr/>
          <p:nvPr/>
        </p:nvSpPr>
        <p:spPr>
          <a:xfrm>
            <a:off x="2143108" y="4214818"/>
            <a:ext cx="78581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eLN</a:t>
            </a:r>
            <a:endParaRPr lang="bg-BG" dirty="0"/>
          </a:p>
        </p:txBody>
      </p:sp>
      <p:sp>
        <p:nvSpPr>
          <p:cNvPr id="10" name="Oval 9"/>
          <p:cNvSpPr/>
          <p:nvPr/>
        </p:nvSpPr>
        <p:spPr>
          <a:xfrm>
            <a:off x="4500562" y="4143380"/>
            <a:ext cx="78581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eLN</a:t>
            </a:r>
            <a:endParaRPr lang="bg-BG" dirty="0"/>
          </a:p>
        </p:txBody>
      </p:sp>
      <p:cxnSp>
        <p:nvCxnSpPr>
          <p:cNvPr id="12" name="Straight Arrow Connector 11"/>
          <p:cNvCxnSpPr>
            <a:stCxn id="8" idx="7"/>
            <a:endCxn id="7" idx="3"/>
          </p:cNvCxnSpPr>
          <p:nvPr/>
        </p:nvCxnSpPr>
        <p:spPr>
          <a:xfrm rot="5400000" flipH="1" flipV="1">
            <a:off x="4095396" y="2635259"/>
            <a:ext cx="596018" cy="5873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rot="16200000" flipH="1">
            <a:off x="2988106" y="2670977"/>
            <a:ext cx="596018" cy="5159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5"/>
            <a:endCxn id="10" idx="1"/>
          </p:cNvCxnSpPr>
          <p:nvPr/>
        </p:nvCxnSpPr>
        <p:spPr>
          <a:xfrm rot="16200000" flipH="1">
            <a:off x="4059677" y="3671110"/>
            <a:ext cx="596018" cy="5159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par>
                          <p:cTn id="29" fill="hold">
                            <p:stCondLst>
                              <p:cond delay="2000"/>
                            </p:stCondLst>
                            <p:childTnLst>
                              <p:par>
                                <p:cTn id="30" presetID="8"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par>
                          <p:cTn id="33" fill="hold">
                            <p:stCondLst>
                              <p:cond delay="4000"/>
                            </p:stCondLst>
                            <p:childTnLst>
                              <p:par>
                                <p:cTn id="34" presetID="8" presetClass="entr" presetSubtype="16"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amond(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xit" presetSubtype="12" fill="hold" grpId="1" nodeType="clickEffect">
                                  <p:stCondLst>
                                    <p:cond delay="0"/>
                                  </p:stCondLst>
                                  <p:childTnLst>
                                    <p:animEffect transition="out" filter="strips(downLeft)">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8" presetClass="exit" presetSubtype="12" fill="hold" grpId="1" nodeType="withEffect">
                                  <p:stCondLst>
                                    <p:cond delay="0"/>
                                  </p:stCondLst>
                                  <p:childTnLst>
                                    <p:animEffect transition="out" filter="strips(downLeft)">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8" presetClass="exit" presetSubtype="12" fill="hold" grpId="1" nodeType="withEffect">
                                  <p:stCondLst>
                                    <p:cond delay="0"/>
                                  </p:stCondLst>
                                  <p:childTnLst>
                                    <p:animEffect transition="out" filter="strips(downLeft)">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8" presetClass="exit" presetSubtype="12" fill="hold" grpId="1" nodeType="withEffect">
                                  <p:stCondLst>
                                    <p:cond delay="0"/>
                                  </p:stCondLst>
                                  <p:childTnLst>
                                    <p:animEffect transition="out" filter="strips(downLeft)">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8" presetClass="exit" presetSubtype="12" fill="hold" grpId="1" nodeType="withEffect">
                                  <p:stCondLst>
                                    <p:cond delay="0"/>
                                  </p:stCondLst>
                                  <p:childTnLst>
                                    <p:animEffect transition="out" filter="strips(downLeft)">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8" presetClass="exit" presetSubtype="12" fill="hold" nodeType="withEffect">
                                  <p:stCondLst>
                                    <p:cond delay="0"/>
                                  </p:stCondLst>
                                  <p:childTnLst>
                                    <p:animEffect transition="out" filter="strips(downLeft)">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par>
                                <p:cTn id="57" presetID="18" presetClass="exit" presetSubtype="12" fill="hold" nodeType="withEffect">
                                  <p:stCondLst>
                                    <p:cond delay="0"/>
                                  </p:stCondLst>
                                  <p:childTnLst>
                                    <p:animEffect transition="out" filter="strips(downLeft)">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8" presetClass="exit" presetSubtype="12" fill="hold" nodeType="withEffect">
                                  <p:stCondLst>
                                    <p:cond delay="0"/>
                                  </p:stCondLst>
                                  <p:childTnLst>
                                    <p:animEffect transition="out" filter="strips(downLeft)">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2350</Words>
  <Application>Microsoft Office PowerPoint</Application>
  <PresentationFormat>On-screen Show (4:3)</PresentationFormat>
  <Paragraphs>488</Paragraphs>
  <Slides>41</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Visio</vt:lpstr>
      <vt:lpstr>Microsoft Office Visio Drawing</vt:lpstr>
      <vt:lpstr>Adaptive and Collaborative eLearning Architectures</vt:lpstr>
      <vt:lpstr>Content</vt:lpstr>
      <vt:lpstr>Introduction</vt:lpstr>
      <vt:lpstr>Introduction</vt:lpstr>
      <vt:lpstr>Education Forms</vt:lpstr>
      <vt:lpstr>What do we need?</vt:lpstr>
      <vt:lpstr>Research Goals</vt:lpstr>
      <vt:lpstr>Conceptual Model</vt:lpstr>
      <vt:lpstr>Distributed Architectural Model</vt:lpstr>
      <vt:lpstr>First Adaptation Level:  Mapping to a Communication Environment</vt:lpstr>
      <vt:lpstr>Second Adaptation Level:  Separate and Cluster Mode</vt:lpstr>
      <vt:lpstr>Third Adaptation Level: Fixed, Mobile, Mixed Access</vt:lpstr>
      <vt:lpstr>Fourth Adaptation Level:  Personalization by Models</vt:lpstr>
      <vt:lpstr>Adaptation Process: Levels</vt:lpstr>
      <vt:lpstr>Development Challenges </vt:lpstr>
      <vt:lpstr>Basic Approach</vt:lpstr>
      <vt:lpstr>Scenario Level</vt:lpstr>
      <vt:lpstr>Extended Approach</vt:lpstr>
      <vt:lpstr>Scenario-Middleware Iterations</vt:lpstr>
      <vt:lpstr>The next iteration: TBM </vt:lpstr>
      <vt:lpstr>eLService-Middleware Iterations</vt:lpstr>
      <vt:lpstr>User Model</vt:lpstr>
      <vt:lpstr>User Profile</vt:lpstr>
      <vt:lpstr>User Profile Example</vt:lpstr>
      <vt:lpstr>Domain Model</vt:lpstr>
      <vt:lpstr>Pedagogical Model</vt:lpstr>
      <vt:lpstr>Projects</vt:lpstr>
      <vt:lpstr>SEDiLia</vt:lpstr>
      <vt:lpstr>SEDILIa Architecture</vt:lpstr>
      <vt:lpstr>CAMELS</vt:lpstr>
      <vt:lpstr>CAMELS Middleware Architecture</vt:lpstr>
      <vt:lpstr>Implementation</vt:lpstr>
      <vt:lpstr>… and now </vt:lpstr>
      <vt:lpstr>Scenario 1</vt:lpstr>
      <vt:lpstr>Scenario 2</vt:lpstr>
      <vt:lpstr>Proactivity</vt:lpstr>
      <vt:lpstr>… and Conclusion</vt:lpstr>
      <vt:lpstr>Pervasive Computing (PC)</vt:lpstr>
      <vt:lpstr>User’s Personal Computing Space</vt:lpstr>
      <vt:lpstr>Impact of Layering</vt:lpstr>
      <vt:lpstr>Slide 41</vt:lpstr>
    </vt:vector>
  </TitlesOfParts>
  <Company>University of Plovdiv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SEDILIa Project</dc:title>
  <dc:creator>Stanimir Sotjanov</dc:creator>
  <cp:lastModifiedBy>Стани</cp:lastModifiedBy>
  <cp:revision>140</cp:revision>
  <dcterms:created xsi:type="dcterms:W3CDTF">2008-09-02T14:14:13Z</dcterms:created>
  <dcterms:modified xsi:type="dcterms:W3CDTF">2009-08-31T13:25:15Z</dcterms:modified>
</cp:coreProperties>
</file>