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2" r:id="rId18"/>
    <p:sldId id="271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83500" autoAdjust="0"/>
  </p:normalViewPr>
  <p:slideViewPr>
    <p:cSldViewPr>
      <p:cViewPr varScale="1">
        <p:scale>
          <a:sx n="65" d="100"/>
          <a:sy n="65" d="100"/>
        </p:scale>
        <p:origin x="-17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41D36-7C6A-4878-B711-0092F2931991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AA50-366C-4C5E-99C1-1A7AA4CB69D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group</a:t>
            </a:r>
            <a:r>
              <a:rPr lang="en-US" baseline="0" dirty="0" smtClean="0"/>
              <a:t> has been existing for about 10 years.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main research field was in connection with developing of architectures which provide enough power to support  real internet-based applications.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In respect to our research activities three periods should be mentioned.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1998 the ECL was established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The development</a:t>
            </a:r>
            <a:r>
              <a:rPr lang="en-US" baseline="0" dirty="0" smtClean="0"/>
              <a:t> of some e-commerce tools was started.</a:t>
            </a:r>
          </a:p>
          <a:p>
            <a:r>
              <a:rPr lang="en-US" baseline="0" dirty="0" smtClean="0"/>
              <a:t>For example interpreters and generators compatible with the EDI and EDIFACT standards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was how to organize our work more </a:t>
            </a:r>
            <a:r>
              <a:rPr lang="en-US" smtClean="0"/>
              <a:t>effective.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kernel of the architecture is the digital library which has to be implemented independent from the using it applications.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addition two applications were proposed which will demonstrate the usage of the library.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first one is a lecturer’s work place helping by preparation of teaching material.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second one is a education portal by help of which the students have access to the electronic content.</a:t>
            </a:r>
          </a:p>
          <a:p>
            <a:r>
              <a:rPr lang="en-US" baseline="0" dirty="0" smtClean="0"/>
              <a:t> </a:t>
            </a:r>
            <a:r>
              <a:rPr lang="en-US" dirty="0" smtClean="0"/>
              <a:t>   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problem is very complex. In order to cope</a:t>
            </a:r>
            <a:r>
              <a:rPr lang="en-US" baseline="0" dirty="0" smtClean="0"/>
              <a:t> with the problem we tray to recognize different aspects of the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question is how to support FAC at the functional, formalization , ….level 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spite of development in a common environment, in this case J2EE, there are some</a:t>
            </a:r>
            <a:r>
              <a:rPr lang="en-US" baseline="0" dirty="0" smtClean="0"/>
              <a:t> difficulties - f</a:t>
            </a:r>
            <a:r>
              <a:rPr lang="en-US" dirty="0" smtClean="0"/>
              <a:t>or example: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Life ray – is a </a:t>
            </a:r>
            <a:r>
              <a:rPr lang="en-US" dirty="0" err="1" smtClean="0"/>
              <a:t>portlet</a:t>
            </a:r>
            <a:r>
              <a:rPr lang="en-US" dirty="0" smtClean="0"/>
              <a:t> implementation;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SCORM engine – is a frame implementation;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JADE – supplies FIPA-oriented</a:t>
            </a:r>
            <a:r>
              <a:rPr lang="en-US" baseline="0" dirty="0" smtClean="0"/>
              <a:t> agent containers</a:t>
            </a:r>
            <a:r>
              <a:rPr lang="en-US" dirty="0" smtClean="0"/>
              <a:t>.</a:t>
            </a:r>
            <a:r>
              <a:rPr lang="en-US" baseline="0" dirty="0" smtClean="0"/>
              <a:t>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AA50-366C-4C5E-99C1-1A7AA4CB69D2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26F99-8306-47B7-8452-65C3AE05292F}" type="datetimeFigureOut">
              <a:rPr lang="bg-BG" smtClean="0"/>
              <a:pPr/>
              <a:t>8.9.2008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10CD-A950-4426-9A60-C75EF96932C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SEDILIa</a:t>
            </a:r>
            <a:r>
              <a:rPr lang="en-US" dirty="0" smtClean="0"/>
              <a:t> Project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S.Stoyanov</a:t>
            </a:r>
            <a:r>
              <a:rPr lang="en-US" dirty="0" smtClean="0"/>
              <a:t>, </a:t>
            </a:r>
            <a:r>
              <a:rPr lang="en-US" dirty="0" err="1" smtClean="0"/>
              <a:t>E.Doychev</a:t>
            </a:r>
            <a:endParaRPr lang="en-US" dirty="0" smtClean="0"/>
          </a:p>
          <a:p>
            <a:r>
              <a:rPr lang="en-US" dirty="0" smtClean="0"/>
              <a:t>University of Plovdiv</a:t>
            </a:r>
            <a:endParaRPr lang="bg-BG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6400824"/>
            <a:ext cx="68240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edilia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I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architecture, group of seats for the clergy in a Christian church of Gothic style.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WP1 </a:t>
            </a:r>
            <a:r>
              <a:rPr lang="en-GB" dirty="0" smtClean="0"/>
              <a:t>Methodology</a:t>
            </a:r>
            <a:endParaRPr lang="bg-BG" dirty="0"/>
          </a:p>
          <a:p>
            <a:pPr lvl="0"/>
            <a:r>
              <a:rPr lang="en-GB" dirty="0"/>
              <a:t>WP2 Digital </a:t>
            </a:r>
            <a:r>
              <a:rPr lang="en-GB" dirty="0" smtClean="0"/>
              <a:t>Library</a:t>
            </a:r>
            <a:endParaRPr lang="bg-BG" dirty="0"/>
          </a:p>
          <a:p>
            <a:pPr lvl="0"/>
            <a:r>
              <a:rPr lang="en-GB" dirty="0"/>
              <a:t>WP3 </a:t>
            </a:r>
            <a:r>
              <a:rPr lang="en-GB" dirty="0" smtClean="0"/>
              <a:t>Tools for </a:t>
            </a:r>
            <a:r>
              <a:rPr lang="en-GB" dirty="0"/>
              <a:t>e-content </a:t>
            </a:r>
            <a:r>
              <a:rPr lang="en-GB" dirty="0" smtClean="0"/>
              <a:t>generation </a:t>
            </a:r>
            <a:endParaRPr lang="bg-BG" dirty="0"/>
          </a:p>
          <a:p>
            <a:pPr lvl="0"/>
            <a:r>
              <a:rPr lang="en-GB" dirty="0"/>
              <a:t>WP4 Tools for operating with the </a:t>
            </a:r>
            <a:r>
              <a:rPr lang="en-GB" dirty="0" smtClean="0"/>
              <a:t>e-content </a:t>
            </a:r>
            <a:endParaRPr lang="bg-BG" dirty="0"/>
          </a:p>
          <a:p>
            <a:pPr lvl="0"/>
            <a:r>
              <a:rPr lang="en-GB" dirty="0"/>
              <a:t>WP5 Distance Master Program in ‘Software Engineering</a:t>
            </a:r>
            <a:r>
              <a:rPr lang="en-GB" dirty="0" smtClean="0"/>
              <a:t>’</a:t>
            </a:r>
            <a:endParaRPr lang="bg-BG" dirty="0"/>
          </a:p>
          <a:p>
            <a:pPr lvl="0"/>
            <a:r>
              <a:rPr lang="en-GB" dirty="0"/>
              <a:t>WP6 Consolidation and Reinforcement of the </a:t>
            </a:r>
            <a:r>
              <a:rPr lang="en-GB" dirty="0" err="1"/>
              <a:t>DeLC</a:t>
            </a:r>
            <a:r>
              <a:rPr lang="en-GB" dirty="0"/>
              <a:t> </a:t>
            </a:r>
            <a:r>
              <a:rPr lang="en-GB" dirty="0" smtClean="0"/>
              <a:t>Architecture</a:t>
            </a:r>
            <a:endParaRPr lang="bg-BG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WPs Interactions</a:t>
            </a:r>
            <a:endParaRPr lang="bg-BG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428596" y="928670"/>
          <a:ext cx="8358246" cy="5753100"/>
        </p:xfrm>
        <a:graphic>
          <a:graphicData uri="http://schemas.openxmlformats.org/presentationml/2006/ole">
            <p:oleObj spid="_x0000_s21505" r:id="rId3" imgW="6154808" imgH="615452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Managers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Coordinator: </a:t>
            </a:r>
            <a:r>
              <a:rPr lang="en-US" dirty="0" err="1" smtClean="0"/>
              <a:t>Stanimir</a:t>
            </a:r>
            <a:r>
              <a:rPr lang="en-US" dirty="0" smtClean="0"/>
              <a:t> </a:t>
            </a:r>
            <a:r>
              <a:rPr lang="en-US" dirty="0" err="1" smtClean="0"/>
              <a:t>Stoyanov</a:t>
            </a:r>
            <a:endParaRPr lang="en-US" dirty="0" smtClean="0"/>
          </a:p>
          <a:p>
            <a:pPr lvl="0"/>
            <a:r>
              <a:rPr lang="en-US" b="1" dirty="0" smtClean="0"/>
              <a:t>WPs </a:t>
            </a:r>
            <a:endParaRPr lang="en-US" b="1" dirty="0" smtClean="0"/>
          </a:p>
          <a:p>
            <a:pPr lvl="1"/>
            <a:r>
              <a:rPr lang="en-US" b="1" dirty="0" smtClean="0"/>
              <a:t>WP1</a:t>
            </a:r>
            <a:r>
              <a:rPr lang="en-US" b="1" dirty="0"/>
              <a:t>: </a:t>
            </a:r>
            <a:r>
              <a:rPr lang="en-US" dirty="0"/>
              <a:t> Prof. Hussein </a:t>
            </a:r>
            <a:r>
              <a:rPr lang="en-US" dirty="0" err="1"/>
              <a:t>Zedan</a:t>
            </a:r>
            <a:r>
              <a:rPr lang="en-US" dirty="0"/>
              <a:t>, De Montfort University, Leicester, </a:t>
            </a:r>
            <a:r>
              <a:rPr lang="en-US" dirty="0" smtClean="0"/>
              <a:t>UK</a:t>
            </a:r>
            <a:endParaRPr lang="bg-BG" dirty="0"/>
          </a:p>
          <a:p>
            <a:pPr lvl="1"/>
            <a:r>
              <a:rPr lang="en-US" b="1" dirty="0"/>
              <a:t>WP2: </a:t>
            </a:r>
            <a:r>
              <a:rPr lang="en-US" dirty="0"/>
              <a:t> Prof. Klaus Bothe, Humboldt University, Berlin, </a:t>
            </a:r>
            <a:r>
              <a:rPr lang="en-US" dirty="0" smtClean="0"/>
              <a:t>Germany</a:t>
            </a:r>
            <a:endParaRPr lang="bg-BG" dirty="0"/>
          </a:p>
          <a:p>
            <a:pPr lvl="1"/>
            <a:r>
              <a:rPr lang="en-US" b="1" dirty="0"/>
              <a:t>WP3</a:t>
            </a:r>
            <a:r>
              <a:rPr lang="en-US" dirty="0"/>
              <a:t>:  </a:t>
            </a:r>
            <a:r>
              <a:rPr lang="en-US" dirty="0" err="1"/>
              <a:t>Assoc.Prof</a:t>
            </a:r>
            <a:r>
              <a:rPr lang="en-US" dirty="0"/>
              <a:t>. Ivan </a:t>
            </a:r>
            <a:r>
              <a:rPr lang="en-US" dirty="0" err="1"/>
              <a:t>Ganchev</a:t>
            </a:r>
            <a:r>
              <a:rPr lang="en-US" dirty="0"/>
              <a:t>, University of </a:t>
            </a:r>
            <a:r>
              <a:rPr lang="en-US" dirty="0" smtClean="0"/>
              <a:t>Plovdiv</a:t>
            </a:r>
            <a:endParaRPr lang="bg-BG" dirty="0"/>
          </a:p>
          <a:p>
            <a:pPr lvl="1"/>
            <a:r>
              <a:rPr lang="en-US" b="1" dirty="0"/>
              <a:t>WP4</a:t>
            </a:r>
            <a:r>
              <a:rPr lang="en-US" dirty="0"/>
              <a:t>: </a:t>
            </a:r>
            <a:r>
              <a:rPr lang="en-US" dirty="0" smtClean="0"/>
              <a:t> Prof. </a:t>
            </a:r>
            <a:r>
              <a:rPr lang="en-US" dirty="0"/>
              <a:t>Ivan </a:t>
            </a:r>
            <a:r>
              <a:rPr lang="en-US" dirty="0" err="1"/>
              <a:t>Popchev</a:t>
            </a:r>
            <a:r>
              <a:rPr lang="en-US" dirty="0"/>
              <a:t>, Bulgarian Academy of Sciences-Institute of Information Technologies, </a:t>
            </a:r>
            <a:r>
              <a:rPr lang="en-US" dirty="0" smtClean="0"/>
              <a:t>Sofia</a:t>
            </a:r>
            <a:endParaRPr lang="bg-BG" dirty="0"/>
          </a:p>
          <a:p>
            <a:pPr lvl="1"/>
            <a:r>
              <a:rPr lang="en-US" b="1" dirty="0"/>
              <a:t>WP5</a:t>
            </a:r>
            <a:r>
              <a:rPr lang="en-US" dirty="0"/>
              <a:t>:  Assoc. Prof. </a:t>
            </a:r>
            <a:r>
              <a:rPr lang="en-US" dirty="0" err="1"/>
              <a:t>Stanimir</a:t>
            </a:r>
            <a:r>
              <a:rPr lang="en-US" dirty="0"/>
              <a:t> </a:t>
            </a:r>
            <a:r>
              <a:rPr lang="en-US" dirty="0" err="1"/>
              <a:t>Stoyanov</a:t>
            </a:r>
            <a:r>
              <a:rPr lang="en-US" dirty="0"/>
              <a:t>, University of </a:t>
            </a:r>
            <a:r>
              <a:rPr lang="en-US" dirty="0" smtClean="0"/>
              <a:t>Plovdiv</a:t>
            </a:r>
            <a:endParaRPr lang="bg-BG" dirty="0"/>
          </a:p>
          <a:p>
            <a:pPr lvl="1"/>
            <a:r>
              <a:rPr lang="en-US" b="1" dirty="0"/>
              <a:t>WP6</a:t>
            </a:r>
            <a:r>
              <a:rPr lang="en-US" dirty="0"/>
              <a:t>:  Prof. </a:t>
            </a:r>
            <a:r>
              <a:rPr lang="en-US" dirty="0" err="1"/>
              <a:t>Mairtin</a:t>
            </a:r>
            <a:r>
              <a:rPr lang="en-US" dirty="0"/>
              <a:t> </a:t>
            </a:r>
            <a:r>
              <a:rPr lang="en-US" dirty="0" err="1"/>
              <a:t>O’Droma</a:t>
            </a:r>
            <a:r>
              <a:rPr lang="en-US" dirty="0"/>
              <a:t>, University of </a:t>
            </a:r>
            <a:r>
              <a:rPr lang="en-US" dirty="0" smtClean="0"/>
              <a:t>Limerick</a:t>
            </a:r>
            <a:endParaRPr lang="bg-BG" dirty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Flexible, adaptable, collaborative architecture 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levels:</a:t>
            </a:r>
          </a:p>
          <a:p>
            <a:pPr lvl="1"/>
            <a:r>
              <a:rPr lang="en-US" dirty="0" smtClean="0"/>
              <a:t>Functional (Logical) level</a:t>
            </a:r>
          </a:p>
          <a:p>
            <a:pPr lvl="1"/>
            <a:r>
              <a:rPr lang="en-US" dirty="0" smtClean="0"/>
              <a:t>(Partly) Formalization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Standardization level</a:t>
            </a:r>
          </a:p>
          <a:p>
            <a:pPr lvl="1"/>
            <a:r>
              <a:rPr lang="en-US" dirty="0" smtClean="0"/>
              <a:t>Technological level </a:t>
            </a:r>
          </a:p>
          <a:p>
            <a:pPr lvl="1"/>
            <a:r>
              <a:rPr lang="en-US" dirty="0" smtClean="0"/>
              <a:t>Implementation level </a:t>
            </a:r>
          </a:p>
          <a:p>
            <a:pPr lvl="1"/>
            <a:r>
              <a:rPr lang="en-US" dirty="0" smtClean="0"/>
              <a:t>Access level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Level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of three obvious (external) models</a:t>
            </a:r>
          </a:p>
          <a:p>
            <a:pPr lvl="1"/>
            <a:r>
              <a:rPr lang="en-US" dirty="0" smtClean="0"/>
              <a:t>Domain model</a:t>
            </a:r>
          </a:p>
          <a:p>
            <a:pPr lvl="1"/>
            <a:r>
              <a:rPr lang="en-US" dirty="0" smtClean="0"/>
              <a:t>User model</a:t>
            </a:r>
          </a:p>
          <a:p>
            <a:pPr lvl="1"/>
            <a:r>
              <a:rPr lang="en-US" dirty="0" smtClean="0"/>
              <a:t>Pedagogical model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Level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Multi-tiered architectures</a:t>
            </a:r>
          </a:p>
          <a:p>
            <a:r>
              <a:rPr lang="en-US" dirty="0" smtClean="0"/>
              <a:t>Agents</a:t>
            </a:r>
          </a:p>
          <a:p>
            <a:r>
              <a:rPr lang="en-US" dirty="0" smtClean="0"/>
              <a:t>Meta-data</a:t>
            </a:r>
          </a:p>
          <a:p>
            <a:r>
              <a:rPr lang="en-US" dirty="0" err="1" smtClean="0"/>
              <a:t>Ontologies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environment</a:t>
            </a:r>
          </a:p>
          <a:p>
            <a:pPr lvl="1"/>
            <a:r>
              <a:rPr lang="en-US" dirty="0" smtClean="0"/>
              <a:t>J2EE (EE 5)</a:t>
            </a:r>
          </a:p>
          <a:p>
            <a:r>
              <a:rPr lang="en-US" dirty="0" err="1" smtClean="0"/>
              <a:t>Ontologies</a:t>
            </a:r>
            <a:endParaRPr lang="en-US" dirty="0" smtClean="0"/>
          </a:p>
          <a:p>
            <a:pPr lvl="1"/>
            <a:r>
              <a:rPr lang="en-US" dirty="0" smtClean="0"/>
              <a:t>Protégé</a:t>
            </a:r>
          </a:p>
          <a:p>
            <a:r>
              <a:rPr lang="en-US" dirty="0" smtClean="0"/>
              <a:t>Agents</a:t>
            </a:r>
          </a:p>
          <a:p>
            <a:pPr lvl="1"/>
            <a:r>
              <a:rPr lang="en-US" dirty="0" smtClean="0"/>
              <a:t>JADE</a:t>
            </a:r>
          </a:p>
          <a:p>
            <a:r>
              <a:rPr lang="en-US" dirty="0" smtClean="0"/>
              <a:t>Portals</a:t>
            </a:r>
          </a:p>
          <a:p>
            <a:pPr lvl="1"/>
            <a:r>
              <a:rPr lang="en-US" dirty="0" smtClean="0"/>
              <a:t>Life </a:t>
            </a:r>
            <a:r>
              <a:rPr lang="en-US" dirty="0" smtClean="0"/>
              <a:t>Ray</a:t>
            </a:r>
          </a:p>
          <a:p>
            <a:pPr lvl="1"/>
            <a:r>
              <a:rPr lang="en-US" dirty="0" smtClean="0"/>
              <a:t>Private implementation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E-content</a:t>
            </a:r>
          </a:p>
          <a:p>
            <a:pPr lvl="1"/>
            <a:r>
              <a:rPr lang="en-US" dirty="0" smtClean="0"/>
              <a:t>SCORM</a:t>
            </a:r>
          </a:p>
          <a:p>
            <a:r>
              <a:rPr lang="en-US" dirty="0" smtClean="0"/>
              <a:t>User modeling</a:t>
            </a:r>
          </a:p>
          <a:p>
            <a:pPr lvl="1"/>
            <a:r>
              <a:rPr lang="en-US" dirty="0" smtClean="0"/>
              <a:t>CC/PP</a:t>
            </a:r>
          </a:p>
          <a:p>
            <a:pPr lvl="1"/>
            <a:r>
              <a:rPr lang="en-US" dirty="0" smtClean="0"/>
              <a:t>IMS LIP</a:t>
            </a:r>
          </a:p>
          <a:p>
            <a:r>
              <a:rPr lang="en-US" dirty="0" smtClean="0"/>
              <a:t>Domain </a:t>
            </a:r>
            <a:r>
              <a:rPr lang="en-US" dirty="0" smtClean="0"/>
              <a:t>modeling (</a:t>
            </a:r>
            <a:r>
              <a:rPr lang="en-US" dirty="0" err="1" smtClean="0"/>
              <a:t>ontologies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OWL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(separated project)</a:t>
            </a:r>
            <a:endParaRPr lang="en-US" dirty="0" smtClean="0"/>
          </a:p>
          <a:p>
            <a:pPr lvl="1"/>
            <a:r>
              <a:rPr lang="en-US" dirty="0" smtClean="0"/>
              <a:t>Mobile services </a:t>
            </a:r>
          </a:p>
          <a:p>
            <a:pPr lvl="1"/>
            <a:r>
              <a:rPr lang="en-US" dirty="0" err="1" smtClean="0"/>
              <a:t>InfoStation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Education Portals</a:t>
            </a:r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years project</a:t>
            </a:r>
          </a:p>
          <a:p>
            <a:r>
              <a:rPr lang="en-US" dirty="0" smtClean="0"/>
              <a:t>Intermediate reporting </a:t>
            </a:r>
          </a:p>
          <a:p>
            <a:pPr lvl="1"/>
            <a:r>
              <a:rPr lang="en-US" dirty="0" smtClean="0"/>
              <a:t>After 1,5 year </a:t>
            </a:r>
          </a:p>
          <a:p>
            <a:r>
              <a:rPr lang="en-US" dirty="0" smtClean="0"/>
              <a:t>Three level reviewing</a:t>
            </a:r>
          </a:p>
          <a:p>
            <a:pPr lvl="1"/>
            <a:r>
              <a:rPr lang="en-US" dirty="0" smtClean="0"/>
              <a:t>First level – OK</a:t>
            </a:r>
          </a:p>
          <a:p>
            <a:pPr lvl="1"/>
            <a:r>
              <a:rPr lang="en-US" dirty="0" smtClean="0"/>
              <a:t>Second level – ? (October’08)</a:t>
            </a:r>
          </a:p>
          <a:p>
            <a:pPr lvl="1"/>
            <a:r>
              <a:rPr lang="en-US" dirty="0" smtClean="0"/>
              <a:t>Third level - ? (November’08)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SEDILIa</a:t>
            </a:r>
            <a:r>
              <a:rPr lang="en-US" dirty="0" smtClean="0"/>
              <a:t> background</a:t>
            </a:r>
          </a:p>
          <a:p>
            <a:r>
              <a:rPr lang="en-US" dirty="0" smtClean="0"/>
              <a:t>Architecture</a:t>
            </a:r>
          </a:p>
          <a:p>
            <a:r>
              <a:rPr lang="en-US" dirty="0" smtClean="0"/>
              <a:t>Work packages</a:t>
            </a:r>
          </a:p>
          <a:p>
            <a:r>
              <a:rPr lang="en-US" dirty="0" smtClean="0"/>
              <a:t>Management</a:t>
            </a:r>
          </a:p>
          <a:p>
            <a:r>
              <a:rPr lang="en-US" dirty="0" smtClean="0"/>
              <a:t>Flexible, adaptable, collaborative architectures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Formalization  (Pedagogical model)</a:t>
            </a:r>
          </a:p>
          <a:p>
            <a:pPr lvl="1"/>
            <a:r>
              <a:rPr lang="en-US" dirty="0" smtClean="0"/>
              <a:t>UML</a:t>
            </a:r>
          </a:p>
          <a:p>
            <a:pPr lvl="1"/>
            <a:r>
              <a:rPr lang="en-US" dirty="0" smtClean="0"/>
              <a:t>Goal-oriented Networks</a:t>
            </a:r>
          </a:p>
          <a:p>
            <a:pPr lvl="1"/>
            <a:r>
              <a:rPr lang="en-US" dirty="0" smtClean="0"/>
              <a:t>ITL (Tempura)</a:t>
            </a:r>
          </a:p>
          <a:p>
            <a:r>
              <a:rPr lang="en-US" dirty="0" smtClean="0"/>
              <a:t>Integration of different technologies</a:t>
            </a:r>
          </a:p>
          <a:p>
            <a:pPr lvl="1"/>
            <a:r>
              <a:rPr lang="en-US" dirty="0" smtClean="0"/>
              <a:t>Life Ray </a:t>
            </a:r>
          </a:p>
          <a:p>
            <a:pPr lvl="1"/>
            <a:r>
              <a:rPr lang="en-US" dirty="0" smtClean="0"/>
              <a:t>SCORM engine</a:t>
            </a:r>
          </a:p>
          <a:p>
            <a:pPr lvl="1"/>
            <a:r>
              <a:rPr lang="en-US" dirty="0" smtClean="0"/>
              <a:t>JADE</a:t>
            </a:r>
          </a:p>
          <a:p>
            <a:r>
              <a:rPr lang="en-US" dirty="0" smtClean="0"/>
              <a:t>Acceptance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643182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Thank you!</a:t>
            </a:r>
            <a:endParaRPr lang="bg-BG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SEDILIa</a:t>
            </a:r>
            <a:r>
              <a:rPr lang="en-US" dirty="0" smtClean="0"/>
              <a:t> </a:t>
            </a:r>
            <a:r>
              <a:rPr lang="en-US" dirty="0" smtClean="0"/>
              <a:t>Background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group</a:t>
            </a:r>
          </a:p>
          <a:p>
            <a:pPr lvl="1"/>
            <a:r>
              <a:rPr lang="en-US" dirty="0" smtClean="0"/>
              <a:t>Established about 10 years ago</a:t>
            </a:r>
          </a:p>
          <a:p>
            <a:r>
              <a:rPr lang="en-US" dirty="0" smtClean="0"/>
              <a:t>Research </a:t>
            </a:r>
            <a:r>
              <a:rPr lang="en-US" dirty="0" smtClean="0"/>
              <a:t>field</a:t>
            </a:r>
            <a:endParaRPr lang="en-US" dirty="0" smtClean="0"/>
          </a:p>
          <a:p>
            <a:pPr lvl="1"/>
            <a:r>
              <a:rPr lang="en-US" dirty="0" smtClean="0"/>
              <a:t>Internet-based software </a:t>
            </a:r>
            <a:r>
              <a:rPr lang="en-US" dirty="0" smtClean="0"/>
              <a:t>architectures</a:t>
            </a:r>
          </a:p>
          <a:p>
            <a:pPr lvl="1"/>
            <a:r>
              <a:rPr lang="en-US" dirty="0" smtClean="0"/>
              <a:t>Prototype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Three periods</a:t>
            </a:r>
          </a:p>
          <a:p>
            <a:pPr lvl="1"/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Period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Accent: Flexible architectures and applications</a:t>
            </a:r>
          </a:p>
          <a:p>
            <a:pPr lvl="1"/>
            <a:r>
              <a:rPr lang="en-US" dirty="0" smtClean="0"/>
              <a:t>1998 – establishment of E-Commerce Laboratory (ECL)</a:t>
            </a:r>
          </a:p>
          <a:p>
            <a:pPr lvl="1"/>
            <a:r>
              <a:rPr lang="en-US" dirty="0" smtClean="0"/>
              <a:t>E-Commerce Applications</a:t>
            </a:r>
          </a:p>
          <a:p>
            <a:pPr lvl="2"/>
            <a:r>
              <a:rPr lang="en-US" dirty="0" smtClean="0"/>
              <a:t>EDI</a:t>
            </a:r>
          </a:p>
          <a:p>
            <a:pPr lvl="2"/>
            <a:r>
              <a:rPr lang="en-US" dirty="0" smtClean="0"/>
              <a:t>EDIFACT</a:t>
            </a:r>
          </a:p>
          <a:p>
            <a:pPr lvl="1"/>
            <a:r>
              <a:rPr lang="en-US" dirty="0" smtClean="0"/>
              <a:t>Disadvantage – need of external experts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Period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Accent: Change of the domain</a:t>
            </a:r>
          </a:p>
          <a:p>
            <a:pPr lvl="1"/>
            <a:r>
              <a:rPr lang="en-US" dirty="0" smtClean="0"/>
              <a:t>Applications in the field of eLearning</a:t>
            </a:r>
          </a:p>
          <a:p>
            <a:pPr lvl="1"/>
            <a:r>
              <a:rPr lang="en-US" dirty="0" smtClean="0"/>
              <a:t>ECL was been transformed into </a:t>
            </a:r>
            <a:r>
              <a:rPr lang="en-US" dirty="0" err="1" smtClean="0"/>
              <a:t>DeLC</a:t>
            </a:r>
            <a:endParaRPr lang="en-US" dirty="0" smtClean="0"/>
          </a:p>
          <a:p>
            <a:pPr lvl="2"/>
            <a:r>
              <a:rPr lang="en-US" dirty="0" smtClean="0"/>
              <a:t>Distributed eLearning Center</a:t>
            </a:r>
            <a:endParaRPr lang="en-US" dirty="0" smtClean="0"/>
          </a:p>
          <a:p>
            <a:pPr lvl="1"/>
            <a:r>
              <a:rPr lang="en-US" dirty="0" smtClean="0"/>
              <a:t>Not need of external experts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Period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Accent: Additional requirements to the architectures </a:t>
            </a:r>
          </a:p>
          <a:p>
            <a:pPr lvl="1"/>
            <a:r>
              <a:rPr lang="en-US" dirty="0" smtClean="0"/>
              <a:t>Adaptive</a:t>
            </a:r>
          </a:p>
          <a:p>
            <a:pPr lvl="1"/>
            <a:r>
              <a:rPr lang="en-US" dirty="0" smtClean="0"/>
              <a:t>Collaborative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JCSE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smtClean="0"/>
              <a:t>20001 we have participated in JCSE project</a:t>
            </a:r>
          </a:p>
          <a:p>
            <a:pPr lvl="1"/>
            <a:r>
              <a:rPr lang="en-US" dirty="0" smtClean="0"/>
              <a:t>Aim – creation teaching material in </a:t>
            </a:r>
            <a:r>
              <a:rPr lang="en-US" dirty="0" smtClean="0"/>
              <a:t>SE</a:t>
            </a:r>
          </a:p>
          <a:p>
            <a:r>
              <a:rPr lang="en-US" dirty="0" smtClean="0"/>
              <a:t>In parallel </a:t>
            </a:r>
            <a:r>
              <a:rPr lang="en-US" dirty="0" smtClean="0"/>
              <a:t>to the </a:t>
            </a:r>
            <a:r>
              <a:rPr lang="en-US" dirty="0" err="1" smtClean="0"/>
              <a:t>DeLC</a:t>
            </a:r>
            <a:r>
              <a:rPr lang="en-US" dirty="0" smtClean="0"/>
              <a:t> project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SEDILIa</a:t>
            </a:r>
            <a:r>
              <a:rPr lang="en-US" dirty="0" smtClean="0"/>
              <a:t> Design Goals 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generalization of the previous </a:t>
            </a:r>
            <a:r>
              <a:rPr lang="en-US" dirty="0" smtClean="0"/>
              <a:t>efforts</a:t>
            </a:r>
          </a:p>
          <a:p>
            <a:r>
              <a:rPr lang="en-US" dirty="0" smtClean="0"/>
              <a:t>Effective work in both projects</a:t>
            </a:r>
          </a:p>
          <a:p>
            <a:pPr lvl="1"/>
            <a:r>
              <a:rPr lang="en-US" dirty="0" smtClean="0"/>
              <a:t>JCSE, </a:t>
            </a:r>
            <a:r>
              <a:rPr lang="en-US" dirty="0" err="1" smtClean="0"/>
              <a:t>DeLC</a:t>
            </a:r>
            <a:endParaRPr lang="en-US" dirty="0" smtClean="0"/>
          </a:p>
          <a:p>
            <a:r>
              <a:rPr lang="en-US" dirty="0" smtClean="0"/>
              <a:t>An application of  </a:t>
            </a:r>
            <a:r>
              <a:rPr lang="en-US" dirty="0" err="1" smtClean="0"/>
              <a:t>DeLC</a:t>
            </a:r>
            <a:r>
              <a:rPr lang="en-US" dirty="0" smtClean="0"/>
              <a:t> architecture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SEDILIa</a:t>
            </a:r>
            <a:r>
              <a:rPr lang="en-US" sz="3200" dirty="0" smtClean="0"/>
              <a:t> Structure</a:t>
            </a:r>
            <a:endParaRPr lang="bg-BG" sz="3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4282" y="928670"/>
          <a:ext cx="8572560" cy="5786478"/>
        </p:xfrm>
        <a:graphic>
          <a:graphicData uri="http://schemas.openxmlformats.org/presentationml/2006/ole">
            <p:oleObj spid="_x0000_s1025" r:id="rId4" imgW="6985657" imgH="5620602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4000504"/>
            <a:ext cx="2357454" cy="476488"/>
          </a:xfrm>
          <a:prstGeom prst="roundRect">
            <a:avLst>
              <a:gd name="adj" fmla="val 38714"/>
            </a:avLst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Digital Library                                          </a:t>
            </a:r>
            <a:endParaRPr lang="bg-BG" dirty="0"/>
          </a:p>
        </p:txBody>
      </p:sp>
      <p:pic>
        <p:nvPicPr>
          <p:cNvPr id="3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4143380"/>
            <a:ext cx="2333536" cy="2214578"/>
          </a:xfrm>
          <a:prstGeom prst="rect">
            <a:avLst/>
          </a:prstGeom>
          <a:noFill/>
        </p:spPr>
      </p:pic>
      <p:pic>
        <p:nvPicPr>
          <p:cNvPr id="1028" name="Picture 4" descr="C:\Users\emil\AppData\Local\Microsoft\Windows\Temporary Internet Files\Content.IE5\RX57L0K7\MPj0439416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32" y="1285860"/>
            <a:ext cx="2200268" cy="2200268"/>
          </a:xfrm>
          <a:prstGeom prst="rect">
            <a:avLst/>
          </a:prstGeom>
          <a:noFill/>
        </p:spPr>
      </p:pic>
      <p:sp>
        <p:nvSpPr>
          <p:cNvPr id="9" name="Bent Arrow 8"/>
          <p:cNvSpPr/>
          <p:nvPr/>
        </p:nvSpPr>
        <p:spPr>
          <a:xfrm rot="5400000" flipH="1">
            <a:off x="5036347" y="3750471"/>
            <a:ext cx="1214446" cy="2714644"/>
          </a:xfrm>
          <a:prstGeom prst="bentArrow">
            <a:avLst>
              <a:gd name="adj1" fmla="val 17471"/>
              <a:gd name="adj2" fmla="val 1747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flipH="1">
            <a:off x="4214810" y="1928802"/>
            <a:ext cx="2714644" cy="2071702"/>
          </a:xfrm>
          <a:prstGeom prst="bentArrow">
            <a:avLst>
              <a:gd name="adj1" fmla="val 9993"/>
              <a:gd name="adj2" fmla="val 11979"/>
              <a:gd name="adj3" fmla="val 17055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6202916"/>
            <a:ext cx="202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Lecturer Workplace</a:t>
            </a:r>
            <a:endParaRPr lang="bg-BG" dirty="0"/>
          </a:p>
        </p:txBody>
      </p:sp>
      <p:sp>
        <p:nvSpPr>
          <p:cNvPr id="12" name="TextBox 11"/>
          <p:cNvSpPr txBox="1"/>
          <p:nvPr/>
        </p:nvSpPr>
        <p:spPr>
          <a:xfrm>
            <a:off x="2071670" y="3571876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StudentWorkplace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697</Words>
  <Application>Microsoft Office PowerPoint</Application>
  <PresentationFormat>On-screen Show (4:3)</PresentationFormat>
  <Paragraphs>161</Paragraphs>
  <Slides>21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SEDILIa Project</vt:lpstr>
      <vt:lpstr>Content</vt:lpstr>
      <vt:lpstr>SEDILIa Background</vt:lpstr>
      <vt:lpstr>First Period </vt:lpstr>
      <vt:lpstr>Second Period</vt:lpstr>
      <vt:lpstr>Third Period</vt:lpstr>
      <vt:lpstr>JCSE</vt:lpstr>
      <vt:lpstr>SEDILIa Design Goals  </vt:lpstr>
      <vt:lpstr>SEDILIa Structure</vt:lpstr>
      <vt:lpstr>Work Packages</vt:lpstr>
      <vt:lpstr>WPs Interactions</vt:lpstr>
      <vt:lpstr>WP Managers</vt:lpstr>
      <vt:lpstr>Flexible, adaptable, collaborative architecture </vt:lpstr>
      <vt:lpstr>Functional Level</vt:lpstr>
      <vt:lpstr>Technological Level</vt:lpstr>
      <vt:lpstr>Implementation</vt:lpstr>
      <vt:lpstr>Standards</vt:lpstr>
      <vt:lpstr>Access</vt:lpstr>
      <vt:lpstr>Conclusion</vt:lpstr>
      <vt:lpstr>Open Problems</vt:lpstr>
      <vt:lpstr>Slide 21</vt:lpstr>
    </vt:vector>
  </TitlesOfParts>
  <Company>University of Plovdiv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SEDILIa Project</dc:title>
  <dc:creator>Stanimir Sotjanov</dc:creator>
  <cp:lastModifiedBy>Stanimir Sotjanov</cp:lastModifiedBy>
  <cp:revision>44</cp:revision>
  <dcterms:created xsi:type="dcterms:W3CDTF">2008-09-02T14:14:13Z</dcterms:created>
  <dcterms:modified xsi:type="dcterms:W3CDTF">2008-09-08T10:54:53Z</dcterms:modified>
</cp:coreProperties>
</file>