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78" r:id="rId4"/>
    <p:sldId id="294" r:id="rId5"/>
    <p:sldId id="279" r:id="rId6"/>
    <p:sldId id="259" r:id="rId7"/>
    <p:sldId id="260" r:id="rId8"/>
    <p:sldId id="262" r:id="rId9"/>
    <p:sldId id="280" r:id="rId10"/>
    <p:sldId id="263" r:id="rId11"/>
    <p:sldId id="264" r:id="rId12"/>
    <p:sldId id="265" r:id="rId13"/>
    <p:sldId id="270" r:id="rId14"/>
    <p:sldId id="266" r:id="rId15"/>
    <p:sldId id="268" r:id="rId16"/>
    <p:sldId id="267" r:id="rId17"/>
    <p:sldId id="269" r:id="rId18"/>
    <p:sldId id="295" r:id="rId19"/>
    <p:sldId id="298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9" r:id="rId30"/>
    <p:sldId id="296" r:id="rId31"/>
    <p:sldId id="271" r:id="rId32"/>
    <p:sldId id="273" r:id="rId33"/>
    <p:sldId id="272" r:id="rId34"/>
    <p:sldId id="292" r:id="rId35"/>
    <p:sldId id="274" r:id="rId36"/>
    <p:sldId id="293" r:id="rId37"/>
    <p:sldId id="281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77116-3B9C-4108-BA8C-0A75100342BB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BC0F6-FF11-4989-856B-FAFFF40B22D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D3B9-7CF3-47F3-A6AA-7355F60155FA}" type="datetimeFigureOut">
              <a:rPr lang="el-GR" smtClean="0"/>
              <a:pPr/>
              <a:t>29/8/2013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B80B9-2FC4-4B0F-B107-DC261DDAA00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387603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chemeClr val="tx2"/>
                </a:solidFill>
              </a:rPr>
              <a:t>Using Flowchart-based Programming Environments for Simplifying Programming and Software Engineering Processes 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4429132"/>
            <a:ext cx="6400800" cy="2071702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Stelios </a:t>
            </a:r>
            <a:r>
              <a:rPr lang="en-US" dirty="0" err="1">
                <a:solidFill>
                  <a:schemeClr val="tx2">
                    <a:lumMod val="75000"/>
                  </a:schemeClr>
                </a:solidFill>
              </a:rPr>
              <a:t>Xinogalos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Department of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Applied Informatics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School of Information Sciences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University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of Macedonia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Thessaloniki,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Greece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stelios@uom.gr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  <a:p>
            <a:endParaRPr lang="el-G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4572008"/>
            <a:ext cx="1214414" cy="149896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5 - TextBox"/>
          <p:cNvSpPr txBox="1"/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13</a:t>
            </a:r>
            <a:r>
              <a:rPr lang="en-US" sz="2400" b="1" baseline="30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Workshop "Software Engineering Education and Reverse Engineering"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endParaRPr lang="el-GR" sz="44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COMPARATIVE ANALYSIS - </a:t>
            </a:r>
            <a:r>
              <a:rPr lang="en-US" sz="3600" b="1" i="1" dirty="0" smtClean="0">
                <a:solidFill>
                  <a:schemeClr val="tx2"/>
                </a:solidFill>
              </a:rPr>
              <a:t>notation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42844" y="928670"/>
          <a:ext cx="3357585" cy="4427182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38500" dist="50800" dir="5400000" sy="-100000" algn="bl" rotWithShape="0"/>
                </a:effectLst>
              </a:tblPr>
              <a:tblGrid>
                <a:gridCol w="1428760"/>
                <a:gridCol w="1000132"/>
                <a:gridCol w="928693"/>
              </a:tblGrid>
              <a:tr h="34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common symbols</a:t>
                      </a:r>
                      <a:endParaRPr lang="el-GR" sz="1800" b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same shaped icons</a:t>
                      </a:r>
                      <a:endParaRPr lang="el-GR" sz="1800" b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Times New Roman"/>
                        </a:rPr>
                        <a:t>BACCII/</a:t>
                      </a:r>
                      <a:endParaRPr lang="el-GR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Times New Roman"/>
                        </a:rPr>
                        <a:t>BACII++</a:t>
                      </a:r>
                      <a:endParaRPr lang="el-GR" sz="18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FLINT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SFC Editor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Times New Roman"/>
                        </a:rPr>
                        <a:t>RAPTOR</a:t>
                      </a:r>
                      <a:endParaRPr lang="el-GR" sz="1800" b="1" kern="1200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SICAS-COL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H-SICAS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ProGuide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Times New Roman"/>
                        </a:rPr>
                        <a:t>B#</a:t>
                      </a:r>
                      <a:endParaRPr lang="el-GR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SimSun"/>
                          <a:cs typeface="Times New Roman"/>
                        </a:rPr>
                        <a:t>Iconic Programmer</a:t>
                      </a:r>
                      <a:endParaRPr lang="el-GR" sz="1800" b="1" kern="120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using text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Progranimate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3500430" y="785794"/>
            <a:ext cx="535785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Programs are developed with the form of a 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flowchart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In some cases, </a:t>
            </a:r>
            <a:r>
              <a:rPr lang="en-US" sz="2400" b="1" i="1" dirty="0" smtClean="0">
                <a:solidFill>
                  <a:schemeClr val="tx2"/>
                </a:solidFill>
              </a:rPr>
              <a:t>symbols have the same shape and a characteristic icon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iconic programming languages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Iconic programming languages, usually, have an extended instruction set. 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Some environments use a </a:t>
            </a:r>
            <a:r>
              <a:rPr lang="en-US" sz="2400" b="1" i="1" dirty="0" smtClean="0">
                <a:solidFill>
                  <a:schemeClr val="tx2"/>
                </a:solidFill>
              </a:rPr>
              <a:t>hybrid approach</a:t>
            </a:r>
            <a:r>
              <a:rPr lang="en-US" sz="2400" dirty="0" smtClean="0">
                <a:solidFill>
                  <a:schemeClr val="tx2"/>
                </a:solidFill>
              </a:rPr>
              <a:t>. For example, in Iconic Programmer same shaped icons are used with a label showing the type of the statement.    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In RAPTOR, </a:t>
            </a:r>
            <a:r>
              <a:rPr lang="en-US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UML class diagrams </a:t>
            </a:r>
            <a:r>
              <a:rPr lang="en-US" sz="2400" dirty="0" smtClean="0">
                <a:solidFill>
                  <a:schemeClr val="tx2"/>
                </a:solidFill>
              </a:rPr>
              <a:t>are also supported when the user selects the object-oriented mode. 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l">
              <a:lnSpc>
                <a:spcPts val="3100"/>
              </a:lnSpc>
            </a:pPr>
            <a:r>
              <a:rPr lang="en-US" sz="3600" b="1" dirty="0" smtClean="0">
                <a:solidFill>
                  <a:schemeClr val="tx2"/>
                </a:solidFill>
              </a:rPr>
              <a:t>COMPARATIVE ANALYSIS – </a:t>
            </a:r>
            <a:r>
              <a:rPr lang="en-US" sz="3600" b="1" i="1" dirty="0" smtClean="0">
                <a:solidFill>
                  <a:schemeClr val="tx2"/>
                </a:solidFill>
              </a:rPr>
              <a:t>programming paradigm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42845" y="1000108"/>
          <a:ext cx="3929088" cy="4152862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38500" dist="50800" dir="5400000" sy="-100000" algn="bl" rotWithShape="0"/>
                </a:effectLst>
              </a:tblPr>
              <a:tblGrid>
                <a:gridCol w="1447559"/>
                <a:gridCol w="1240765"/>
                <a:gridCol w="1240764"/>
              </a:tblGrid>
              <a:tr h="34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Imperative procedural</a:t>
                      </a:r>
                      <a:endParaRPr lang="el-GR" sz="1800" b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Object</a:t>
                      </a:r>
                      <a:r>
                        <a:rPr lang="en-US" sz="1800" b="1" kern="120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Oriented</a:t>
                      </a:r>
                      <a:endParaRPr lang="el-GR" sz="1800" b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BACCII/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BACII++</a:t>
                      </a:r>
                      <a:endParaRPr lang="el-GR" sz="1800" b="1" kern="1200" dirty="0">
                        <a:solidFill>
                          <a:srgbClr val="FF000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FLINT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SFC Editor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RAPTOR</a:t>
                      </a:r>
                      <a:endParaRPr lang="el-GR" sz="1800" b="1" kern="1200" dirty="0">
                        <a:solidFill>
                          <a:srgbClr val="FF000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SICAS-COL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H-SICAS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ProGuide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B#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Iconic Programmer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Progranimate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4143372" y="903301"/>
            <a:ext cx="4857784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The vast majority of flowchart-based programming environments support the imperative-procedural programming. 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BACCII++ and RAPTOR support both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procedural </a:t>
            </a:r>
            <a:r>
              <a:rPr lang="en-US" sz="2400" dirty="0" smtClean="0">
                <a:solidFill>
                  <a:schemeClr val="tx2"/>
                </a:solidFill>
              </a:rPr>
              <a:t>and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object-oriented programming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RAPTOR: </a:t>
            </a:r>
          </a:p>
          <a:p>
            <a:pPr lvl="1" algn="just"/>
            <a:r>
              <a:rPr lang="en-US" sz="2000" dirty="0" smtClean="0">
                <a:solidFill>
                  <a:schemeClr val="tx2"/>
                </a:solidFill>
              </a:rPr>
              <a:t>UML class diagrams</a:t>
            </a:r>
          </a:p>
          <a:p>
            <a:pPr lvl="1" algn="just"/>
            <a:r>
              <a:rPr lang="en-US" sz="2000" dirty="0" smtClean="0">
                <a:solidFill>
                  <a:schemeClr val="tx2"/>
                </a:solidFill>
              </a:rPr>
              <a:t>Inheritance, polymorphism, class nesting, association, composition, aggregation and dependency can be depicted</a:t>
            </a:r>
          </a:p>
          <a:p>
            <a:pPr lvl="1" algn="just"/>
            <a:r>
              <a:rPr lang="en-US" sz="2000" dirty="0" smtClean="0">
                <a:solidFill>
                  <a:schemeClr val="tx2"/>
                </a:solidFill>
              </a:rPr>
              <a:t>structured flowcharts are used for implementing the body of each method declared in a class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COMPARATIVE ANALYSIS - </a:t>
            </a:r>
            <a:r>
              <a:rPr lang="en-US" sz="3600" b="1" i="1" dirty="0" smtClean="0">
                <a:solidFill>
                  <a:schemeClr val="tx2"/>
                </a:solidFill>
              </a:rPr>
              <a:t>execution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617681"/>
            <a:ext cx="8501122" cy="4525963"/>
          </a:xfrm>
        </p:spPr>
        <p:txBody>
          <a:bodyPr>
            <a:noAutofit/>
          </a:bodyPr>
          <a:lstStyle/>
          <a:p>
            <a:pPr algn="just">
              <a:buClr>
                <a:schemeClr val="tx2"/>
              </a:buClr>
              <a:buSzPct val="100000"/>
              <a:buFont typeface="Calibri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animation </a:t>
            </a:r>
            <a:r>
              <a:rPr lang="en-US" sz="2400" dirty="0" smtClean="0">
                <a:solidFill>
                  <a:schemeClr val="tx2"/>
                </a:solidFill>
              </a:rPr>
              <a:t>provides great support in:</a:t>
            </a: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</a:rPr>
              <a:t>comprehending the semantics of programming structures </a:t>
            </a: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</a:rPr>
              <a:t>comprehending flow of control</a:t>
            </a: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</a:rPr>
              <a:t>locating and correcting logic errors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buClr>
                <a:schemeClr val="tx2"/>
              </a:buClr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Automatic update of variables </a:t>
            </a:r>
            <a:r>
              <a:rPr lang="en-US" sz="2400" dirty="0" smtClean="0">
                <a:solidFill>
                  <a:schemeClr val="tx2"/>
                </a:solidFill>
              </a:rPr>
              <a:t>gives the ability to run the program with different data sets and comprehend both the role and modification of variables depicted in the chart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COMPARATIVE ANALYSIS - </a:t>
            </a:r>
            <a:r>
              <a:rPr lang="en-US" sz="3600" b="1" i="1" dirty="0" smtClean="0">
                <a:solidFill>
                  <a:schemeClr val="tx2"/>
                </a:solidFill>
              </a:rPr>
              <a:t>execution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42844" y="1000108"/>
          <a:ext cx="2643206" cy="4152862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1501822"/>
                <a:gridCol w="1141384"/>
              </a:tblGrid>
              <a:tr h="34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Program animation</a:t>
                      </a:r>
                      <a:endParaRPr lang="el-GR" sz="1800" b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BACCII/</a:t>
                      </a:r>
                      <a:endParaRPr lang="el-GR" sz="1800" i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BACII++</a:t>
                      </a:r>
                      <a:endParaRPr lang="el-GR" sz="1800" i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l-GR" sz="1800" kern="1200" dirty="0" smtClean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5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FLINT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SFC Editor</a:t>
                      </a:r>
                      <a:endParaRPr lang="el-GR" sz="1800" i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l-GR" sz="1800" kern="1200" dirty="0" smtClean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RAPTOR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SICAS-COL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H-SICAS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ProGuide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B#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Iconic Programmer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Progranimate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786050" y="903301"/>
            <a:ext cx="6143668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Flowcharts are executed using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animation with automatic update of variables</a:t>
            </a:r>
            <a:r>
              <a:rPr lang="en-US" sz="2400" dirty="0" smtClean="0">
                <a:solidFill>
                  <a:schemeClr val="tx2"/>
                </a:solidFill>
              </a:rPr>
              <a:t> (exceptions: BACII/BACCII++, SFC)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SICAS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i="1" dirty="0" smtClean="0">
                <a:solidFill>
                  <a:schemeClr val="tx2"/>
                </a:solidFill>
              </a:rPr>
              <a:t>backward</a:t>
            </a:r>
            <a:r>
              <a:rPr lang="en-US" sz="2400" dirty="0" smtClean="0">
                <a:solidFill>
                  <a:schemeClr val="tx2"/>
                </a:solidFill>
              </a:rPr>
              <a:t> step by step execution is possible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B#</a:t>
            </a:r>
            <a:r>
              <a:rPr lang="en-US" sz="2400" dirty="0" smtClean="0">
                <a:solidFill>
                  <a:schemeClr val="tx2"/>
                </a:solidFill>
              </a:rPr>
              <a:t>: users can e</a:t>
            </a:r>
            <a:r>
              <a:rPr lang="en-US" sz="2400" i="1" dirty="0" smtClean="0">
                <a:solidFill>
                  <a:schemeClr val="tx2"/>
                </a:solidFill>
              </a:rPr>
              <a:t>xecute the Borland Pascal source code automatically generated </a:t>
            </a:r>
            <a:r>
              <a:rPr lang="en-US" sz="2400" dirty="0" smtClean="0">
                <a:solidFill>
                  <a:schemeClr val="tx2"/>
                </a:solidFill>
              </a:rPr>
              <a:t>from the flowchart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ProgrAnimate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i="1" dirty="0" smtClean="0">
                <a:solidFill>
                  <a:schemeClr val="tx2"/>
                </a:solidFill>
              </a:rPr>
              <a:t>synchronized step by step execution of both the flowchart and the code automatically generated</a:t>
            </a:r>
            <a:endParaRPr lang="el-GR" sz="2400" i="1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Iconic Programmer</a:t>
            </a:r>
            <a:r>
              <a:rPr lang="en-US" sz="2400" dirty="0" smtClean="0">
                <a:solidFill>
                  <a:schemeClr val="tx2"/>
                </a:solidFill>
              </a:rPr>
              <a:t>: </a:t>
            </a:r>
            <a:r>
              <a:rPr lang="en-US" sz="2400" i="1" dirty="0" smtClean="0">
                <a:solidFill>
                  <a:schemeClr val="tx2"/>
                </a:solidFill>
              </a:rPr>
              <a:t>explanatory visualization </a:t>
            </a:r>
            <a:r>
              <a:rPr lang="en-US" sz="2400" dirty="0" smtClean="0">
                <a:solidFill>
                  <a:schemeClr val="tx2"/>
                </a:solidFill>
              </a:rPr>
              <a:t>is used for presenting explanatory messages in natural language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l">
              <a:lnSpc>
                <a:spcPts val="3000"/>
              </a:lnSpc>
            </a:pPr>
            <a:r>
              <a:rPr lang="en-US" sz="3600" b="1" dirty="0" smtClean="0">
                <a:solidFill>
                  <a:schemeClr val="tx2"/>
                </a:solidFill>
              </a:rPr>
              <a:t>COMPARATIVE ANALYSIS – </a:t>
            </a:r>
            <a:r>
              <a:rPr lang="en-US" sz="3600" b="1" i="1" dirty="0" smtClean="0">
                <a:solidFill>
                  <a:schemeClr val="tx2"/>
                </a:solidFill>
              </a:rPr>
              <a:t>automatic 	source code generation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46177"/>
            <a:ext cx="8643998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Supports novices in comprehending the relation between algorithms described with a flowchart and its implementation in a programming language. 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Gives the chance to study and run the program that corresponds to their algorithm, without having to be concentrated from the very beginning to the difficult, time-consuming and sometimes frustrating process of debugging. 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The ability of generating source code in various languages presents in a clear manner the fact that a </a:t>
            </a:r>
            <a:r>
              <a:rPr lang="en-US" sz="2400" b="1" dirty="0" smtClean="0">
                <a:solidFill>
                  <a:schemeClr val="tx2"/>
                </a:solidFill>
              </a:rPr>
              <a:t>well-designed algorithm can be easily translated to various programming languages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The most important factor in solving a problem is designing an algorithm and not thinking of it in the context of the programming language that will be used for implementing it.</a:t>
            </a:r>
            <a:r>
              <a:rPr lang="el-GR" sz="2400" dirty="0" smtClean="0">
                <a:solidFill>
                  <a:schemeClr val="tx2"/>
                </a:solidFill>
              </a:rPr>
              <a:t> </a:t>
            </a:r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l">
              <a:lnSpc>
                <a:spcPts val="3000"/>
              </a:lnSpc>
            </a:pPr>
            <a:r>
              <a:rPr lang="en-US" sz="3600" b="1" dirty="0" smtClean="0">
                <a:solidFill>
                  <a:schemeClr val="tx2"/>
                </a:solidFill>
              </a:rPr>
              <a:t>COMPARATIVE ANALYSIS – </a:t>
            </a:r>
            <a:r>
              <a:rPr lang="en-US" sz="3600" b="1" i="1" dirty="0" smtClean="0">
                <a:solidFill>
                  <a:schemeClr val="tx2"/>
                </a:solidFill>
              </a:rPr>
              <a:t>automatic source code generation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42844" y="1000108"/>
          <a:ext cx="3143272" cy="5217116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1420642"/>
                <a:gridCol w="1722630"/>
              </a:tblGrid>
              <a:tr h="34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l-GR" sz="16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Languages</a:t>
                      </a:r>
                      <a:endParaRPr lang="el-GR" sz="1600" b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BACCII/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BACII++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Pascal, C, Fortran, Basic, C++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435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FLINT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SFC Editor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Pseudo code in  C++ or Pascal 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RAPTOR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kern="1200" dirty="0" err="1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Ada</a:t>
                      </a: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, C#, C++, Java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Pseudo code, C, Java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SICAS-COL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H-SICAS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0" kern="1200" dirty="0" err="1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ProGuide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B#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Borland Pascal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Iconic Programmer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Pseudo code, Java, Turing, C/C++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i="0" kern="1200" dirty="0" err="1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Progranimate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Java-like pseudo code, Java, VisualBasic.NET, </a:t>
                      </a:r>
                      <a:r>
                        <a:rPr lang="en-US" sz="1600" i="0" kern="1200" dirty="0" err="1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VisualBasic</a:t>
                      </a:r>
                      <a:r>
                        <a:rPr lang="en-US" sz="16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6.0, Pascal, JavaScript</a:t>
                      </a:r>
                      <a:endParaRPr lang="el-GR" sz="16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3357554" y="903301"/>
            <a:ext cx="5643602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Most of the environments offer more than one target language choices, with more common Pascal and Java. 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BACCII/BACCII++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RAPTOR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SICAS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B#</a:t>
            </a:r>
            <a:r>
              <a:rPr lang="en-US" sz="2400" dirty="0" smtClean="0">
                <a:solidFill>
                  <a:schemeClr val="tx2"/>
                </a:solidFill>
              </a:rPr>
              <a:t>,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Iconic Programmer </a:t>
            </a:r>
            <a:r>
              <a:rPr lang="en-US" sz="2400" dirty="0" smtClean="0">
                <a:solidFill>
                  <a:schemeClr val="tx2"/>
                </a:solidFill>
              </a:rPr>
              <a:t>and </a:t>
            </a:r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Progranimate</a:t>
            </a:r>
            <a:r>
              <a:rPr lang="en-US" sz="2400" dirty="0" smtClean="0">
                <a:solidFill>
                  <a:schemeClr val="tx2"/>
                </a:solidFill>
              </a:rPr>
              <a:t> generate syntactically correct source code, ready to execute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B#</a:t>
            </a:r>
            <a:r>
              <a:rPr lang="en-US" sz="2400" dirty="0" smtClean="0">
                <a:solidFill>
                  <a:schemeClr val="tx2"/>
                </a:solidFill>
              </a:rPr>
              <a:t> supports the execution of the source code within the environment</a:t>
            </a:r>
          </a:p>
          <a:p>
            <a:pPr algn="just"/>
            <a:r>
              <a:rPr lang="en-US" sz="24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Progranimate</a:t>
            </a:r>
            <a:r>
              <a:rPr lang="en-US" sz="2400" dirty="0" smtClean="0">
                <a:solidFill>
                  <a:schemeClr val="tx2"/>
                </a:solidFill>
              </a:rPr>
              <a:t> supports the synchronized execution of the flowchart and the source code. 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RAPTOR</a:t>
            </a:r>
            <a:r>
              <a:rPr lang="en-US" sz="2400" dirty="0" smtClean="0">
                <a:solidFill>
                  <a:schemeClr val="tx2"/>
                </a:solidFill>
              </a:rPr>
              <a:t> offers the ability of developing a generator of source code for other languages by developing a C# class.</a:t>
            </a:r>
            <a:endParaRPr lang="en-US" sz="2400" dirty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COMPARATIVE ANALYSIS - </a:t>
            </a:r>
            <a:r>
              <a:rPr lang="en-US" sz="3600" b="1" i="1" dirty="0" smtClean="0">
                <a:solidFill>
                  <a:schemeClr val="tx2"/>
                </a:solidFill>
              </a:rPr>
              <a:t>evaluation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42844" y="1000108"/>
          <a:ext cx="2857520" cy="3944538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1623592"/>
                <a:gridCol w="1233928"/>
              </a:tblGrid>
              <a:tr h="34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Evaluation</a:t>
                      </a:r>
                      <a:endParaRPr lang="el-GR" sz="1800" b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BACCII/</a:t>
                      </a:r>
                      <a:endParaRPr lang="el-GR" sz="18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BACII++</a:t>
                      </a:r>
                      <a:endParaRPr lang="el-GR" sz="18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57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FLINT</a:t>
                      </a:r>
                      <a:endParaRPr lang="el-GR" sz="18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SFC Editor</a:t>
                      </a:r>
                      <a:endParaRPr lang="el-GR" sz="18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RAPTOR</a:t>
                      </a:r>
                      <a:endParaRPr lang="el-GR" sz="18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SICAS-COL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l-GR" sz="18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H-SICAS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l-GR" sz="18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 err="1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ProGuide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l-GR" sz="18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B#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Iconic Programmer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en-US" sz="1800" i="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200" dirty="0" err="1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Progranimate</a:t>
                      </a:r>
                      <a:endParaRPr lang="el-GR" sz="18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l-GR" sz="1800" i="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3071802" y="903301"/>
            <a:ext cx="5857916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Evaluation results are available for several of the environments reviewed. 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However, all these studies were carried out by, or with the participation of, the teams that developed them. 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Unfortunately, we could not locate independent studies not even for RAPTOR that according to its developers is used in seventeen countries around the world. 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Such evaluation seems to be more easily carried out for </a:t>
            </a:r>
            <a:r>
              <a:rPr lang="en-US" sz="2400" dirty="0" err="1" smtClean="0">
                <a:solidFill>
                  <a:schemeClr val="tx2"/>
                </a:solidFill>
              </a:rPr>
              <a:t>Progranimate</a:t>
            </a:r>
            <a:r>
              <a:rPr lang="en-US" sz="2400" dirty="0" smtClean="0">
                <a:solidFill>
                  <a:schemeClr val="tx2"/>
                </a:solidFill>
              </a:rPr>
              <a:t>, since evaluation materials and links both for students and experts are available in the web site of the tool.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>
              <a:lnSpc>
                <a:spcPts val="3000"/>
              </a:lnSpc>
            </a:pPr>
            <a:r>
              <a:rPr lang="en-US" sz="3600" b="1" dirty="0" smtClean="0">
                <a:solidFill>
                  <a:schemeClr val="tx2"/>
                </a:solidFill>
              </a:rPr>
              <a:t>COMPARATIVE ANALYSIS – </a:t>
            </a:r>
            <a:r>
              <a:rPr lang="en-US" sz="3600" b="1" i="1" dirty="0" smtClean="0">
                <a:solidFill>
                  <a:schemeClr val="tx2"/>
                </a:solidFill>
              </a:rPr>
              <a:t>special features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285720" y="1000108"/>
          <a:ext cx="8572560" cy="5005414"/>
        </p:xfrm>
        <a:graphic>
          <a:graphicData uri="http://schemas.openxmlformats.org/drawingml/2006/table">
            <a:tbl>
              <a:tblPr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0000" endA="300" endPos="38500" dist="50800" dir="5400000" sy="-100000" algn="bl" rotWithShape="0"/>
                </a:effectLst>
              </a:tblPr>
              <a:tblGrid>
                <a:gridCol w="1785950"/>
                <a:gridCol w="6786610"/>
              </a:tblGrid>
              <a:tr h="34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l-GR" sz="20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Special features</a:t>
                      </a:r>
                      <a:endParaRPr lang="el-GR" sz="2000" b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5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FLINT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Imposes the </a:t>
                      </a:r>
                      <a:r>
                        <a:rPr lang="en-US" sz="2000" b="1" i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waterfall</a:t>
                      </a: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programming model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RAPTOR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Notation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: </a:t>
                      </a:r>
                      <a:r>
                        <a:rPr lang="en-US" sz="2000" b="1" i="1" kern="1200" dirty="0" smtClean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UML </a:t>
                      </a:r>
                      <a:r>
                        <a:rPr lang="en-US" sz="2000" b="1" i="1" kern="12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class diagram</a:t>
                      </a:r>
                      <a:endParaRPr lang="el-GR" sz="2000" b="1" i="1" kern="1200" dirty="0">
                        <a:solidFill>
                          <a:srgbClr val="FF000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Source code generation: allows </a:t>
                      </a:r>
                      <a:r>
                        <a:rPr lang="en-US" sz="2000" b="1" i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development </a:t>
                      </a:r>
                      <a:r>
                        <a:rPr lang="en-US" sz="2000" b="1" i="1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of source</a:t>
                      </a:r>
                      <a:r>
                        <a:rPr lang="en-US" sz="2000" b="1" i="1" kern="120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code</a:t>
                      </a:r>
                      <a:r>
                        <a:rPr lang="en-US" sz="2000" b="1" i="1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generators </a:t>
                      </a: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for other languages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Execution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: </a:t>
                      </a:r>
                      <a:r>
                        <a:rPr lang="en-US" sz="2000" b="1" i="1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stepping </a:t>
                      </a:r>
                      <a:r>
                        <a:rPr lang="en-US" sz="2000" b="1" i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backward</a:t>
                      </a:r>
                      <a:endParaRPr lang="el-GR" sz="2000" b="1" i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SICAS-COL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Supports </a:t>
                      </a:r>
                      <a:r>
                        <a:rPr lang="en-US" sz="2000" b="1" i="1" kern="12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collaborative</a:t>
                      </a: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activities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H-SICAS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Adaptation of SICAS for usage on </a:t>
                      </a:r>
                      <a:r>
                        <a:rPr lang="en-US" sz="2000" b="1" i="1" kern="12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mobile devices</a:t>
                      </a:r>
                      <a:endParaRPr lang="el-GR" sz="2000" b="1" i="1" kern="1200" dirty="0">
                        <a:solidFill>
                          <a:srgbClr val="FF0000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 err="1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ProGuide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Uses a</a:t>
                      </a:r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b="1" i="1" kern="12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tutoring system</a:t>
                      </a:r>
                      <a:r>
                        <a:rPr lang="en-US" sz="2000" b="1" kern="1200" dirty="0">
                          <a:solidFill>
                            <a:srgbClr val="FF0000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</a:t>
                      </a: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model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B#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Both the flowchart and the generated program can be executed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Iconic Programmer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Execution</a:t>
                      </a:r>
                      <a:r>
                        <a:rPr lang="en-US" sz="2000" b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: </a:t>
                      </a:r>
                      <a:r>
                        <a:rPr lang="en-US" sz="2000" b="1" i="1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explanatory </a:t>
                      </a:r>
                      <a:r>
                        <a:rPr lang="en-US" sz="2000" b="1" i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visualization</a:t>
                      </a:r>
                      <a:endParaRPr lang="el-GR" sz="2000" b="1" i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kern="1200" dirty="0" err="1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Progranimate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Deployment: 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can</a:t>
                      </a:r>
                      <a:r>
                        <a:rPr lang="en-US" sz="2000" kern="1200" baseline="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 be </a:t>
                      </a:r>
                      <a:r>
                        <a:rPr lang="en-US" sz="2000" b="1" i="1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integrated </a:t>
                      </a:r>
                      <a:r>
                        <a:rPr lang="en-US" sz="2000" b="1" i="1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into a web page</a:t>
                      </a:r>
                      <a:endParaRPr lang="el-GR" sz="2000" b="1" i="1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Execution</a:t>
                      </a:r>
                      <a:r>
                        <a:rPr lang="en-US" sz="2000" kern="12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: synchronized </a:t>
                      </a:r>
                      <a:r>
                        <a:rPr lang="en-US" sz="2000" kern="12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execution of flowchart &amp; source code  </a:t>
                      </a:r>
                      <a:endParaRPr lang="el-GR" sz="2000" kern="12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5716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solidFill>
                  <a:schemeClr val="tx2"/>
                </a:solidFill>
              </a:rPr>
              <a:t>PART II: EXPERIENCE IN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PREPARING EDUCATIONAL MATERIAL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WITH RAPTOR</a:t>
            </a:r>
            <a:endParaRPr lang="el-GR" sz="3600" b="1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6" y="2571744"/>
            <a:ext cx="7472386" cy="3739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MOTIVATION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5429288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After teaching for several years an introductory</a:t>
            </a:r>
            <a:r>
              <a:rPr lang="en-US" sz="2400" b="1" dirty="0" smtClean="0">
                <a:solidFill>
                  <a:schemeClr val="tx2"/>
                </a:solidFill>
              </a:rPr>
              <a:t> Computer Programming </a:t>
            </a:r>
            <a:r>
              <a:rPr lang="en-US" sz="2400" dirty="0" smtClean="0">
                <a:solidFill>
                  <a:schemeClr val="tx2"/>
                </a:solidFill>
              </a:rPr>
              <a:t>(imperative-procedural, based on C)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course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at the Technology Management Department at the University of Macedonia it was clear that </a:t>
            </a:r>
            <a:r>
              <a:rPr lang="en-US" sz="2400" b="1" dirty="0" smtClean="0">
                <a:solidFill>
                  <a:schemeClr val="tx2"/>
                </a:solidFill>
              </a:rPr>
              <a:t>students face several difficulties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</a:p>
          <a:p>
            <a:pPr algn="just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spcAft>
                <a:spcPts val="1200"/>
              </a:spcAft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Taking into account the facts that: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Most of our </a:t>
            </a:r>
            <a:r>
              <a:rPr lang="en-US" sz="2400" i="1" dirty="0" smtClean="0">
                <a:solidFill>
                  <a:schemeClr val="tx2"/>
                </a:solidFill>
              </a:rPr>
              <a:t>students have been introduced to the main principles of procedural-imperative programming at the 3rd Grade of the Lyceum, with the use of a pseudo-language and flowcharts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008080"/>
              </a:buClr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</a:pPr>
            <a:r>
              <a:rPr lang="en-US" sz="2400" i="1" dirty="0" smtClean="0">
                <a:solidFill>
                  <a:schemeClr val="tx2"/>
                </a:solidFill>
              </a:rPr>
              <a:t>Students always ask for exemplary solved exercises.</a:t>
            </a:r>
          </a:p>
          <a:p>
            <a:pPr marL="0" indent="0" algn="just">
              <a:spcAft>
                <a:spcPts val="1200"/>
              </a:spcAft>
              <a:buClr>
                <a:srgbClr val="008080"/>
              </a:buClr>
              <a:buNone/>
              <a:tabLst>
                <a:tab pos="303845" algn="l"/>
                <a:tab pos="398886" algn="l"/>
                <a:tab pos="806412" algn="l"/>
                <a:tab pos="1213938" algn="l"/>
                <a:tab pos="1621464" algn="l"/>
                <a:tab pos="2028990" algn="l"/>
                <a:tab pos="2436516" algn="l"/>
                <a:tab pos="2844042" algn="l"/>
                <a:tab pos="3251568" algn="l"/>
                <a:tab pos="3659094" algn="l"/>
                <a:tab pos="4066620" algn="l"/>
                <a:tab pos="4474146" algn="l"/>
                <a:tab pos="4881672" algn="l"/>
                <a:tab pos="5289199" algn="l"/>
                <a:tab pos="5696724" algn="l"/>
                <a:tab pos="6104251" algn="l"/>
                <a:tab pos="6511776" algn="l"/>
                <a:tab pos="6919303" algn="l"/>
                <a:tab pos="7326828" algn="l"/>
                <a:tab pos="7734355" algn="l"/>
                <a:tab pos="8141880" algn="l"/>
              </a:tabLst>
            </a:pPr>
            <a:r>
              <a:rPr lang="en-US" sz="2400" dirty="0" smtClean="0">
                <a:solidFill>
                  <a:schemeClr val="tx2"/>
                </a:solidFill>
              </a:rPr>
              <a:t>the decision to prepare supplementary material for standalone study by students was taken.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INTRODUCTION</a:t>
            </a: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214422"/>
            <a:ext cx="8572560" cy="452596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chemeClr val="tx2"/>
                </a:solidFill>
              </a:rPr>
              <a:t>Visual formalisms </a:t>
            </a:r>
            <a:r>
              <a:rPr lang="en-US" sz="2400" dirty="0" smtClean="0">
                <a:solidFill>
                  <a:schemeClr val="tx2"/>
                </a:solidFill>
              </a:rPr>
              <a:t>have attracted great interest and have been heavily used in</a:t>
            </a:r>
            <a:r>
              <a:rPr lang="en-US" sz="2400" b="1" dirty="0" smtClean="0">
                <a:solidFill>
                  <a:schemeClr val="tx2"/>
                </a:solidFill>
              </a:rPr>
              <a:t> Computer Science and related fields. 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A characteristic example is </a:t>
            </a:r>
            <a:r>
              <a:rPr lang="en-US" sz="2400" dirty="0" err="1" smtClean="0">
                <a:solidFill>
                  <a:schemeClr val="tx2"/>
                </a:solidFill>
              </a:rPr>
              <a:t>Harel’s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</a:rPr>
              <a:t>statecharts</a:t>
            </a:r>
            <a:r>
              <a:rPr lang="en-US" sz="2400" dirty="0" smtClean="0">
                <a:solidFill>
                  <a:schemeClr val="tx2"/>
                </a:solidFill>
              </a:rPr>
              <a:t> that resulted from an effort to define diagrams that describe the behavior of reactive systems. 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err="1" smtClean="0">
                <a:solidFill>
                  <a:schemeClr val="tx2"/>
                </a:solidFill>
              </a:rPr>
              <a:t>Statecharts</a:t>
            </a:r>
            <a:r>
              <a:rPr lang="en-US" sz="2400" dirty="0" smtClean="0">
                <a:solidFill>
                  <a:schemeClr val="tx2"/>
                </a:solidFill>
              </a:rPr>
              <a:t> were initially devised for avionics, but are now used in telecommunications, hardware design, control systems and other areas, while a variant of them has become part of UML.</a:t>
            </a:r>
            <a:endParaRPr lang="el-GR" sz="2400" dirty="0" smtClean="0">
              <a:solidFill>
                <a:schemeClr val="tx2"/>
              </a:solidFill>
            </a:endParaRPr>
          </a:p>
          <a:p>
            <a:endParaRPr lang="el-GR" sz="2400" dirty="0"/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USING MULTIPLE REPRESENTATIONS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928670"/>
            <a:ext cx="8643998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The material was decided to contain a set of exemplary solved exercises using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multiple representations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 lvl="2" algn="just"/>
            <a:r>
              <a:rPr lang="en-US" i="1" dirty="0" smtClean="0">
                <a:solidFill>
                  <a:schemeClr val="tx2"/>
                </a:solidFill>
              </a:rPr>
              <a:t>pseudo-code</a:t>
            </a:r>
            <a:endParaRPr lang="en-US" dirty="0" smtClean="0">
              <a:solidFill>
                <a:schemeClr val="tx2"/>
              </a:solidFill>
            </a:endParaRPr>
          </a:p>
          <a:p>
            <a:pPr lvl="2" algn="just"/>
            <a:r>
              <a:rPr lang="en-US" i="1" dirty="0" smtClean="0">
                <a:solidFill>
                  <a:schemeClr val="tx2"/>
                </a:solidFill>
              </a:rPr>
              <a:t>flowchart</a:t>
            </a:r>
            <a:endParaRPr lang="en-US" dirty="0" smtClean="0">
              <a:solidFill>
                <a:schemeClr val="tx2"/>
              </a:solidFill>
            </a:endParaRPr>
          </a:p>
          <a:p>
            <a:pPr lvl="2" algn="just"/>
            <a:r>
              <a:rPr lang="en-US" i="1" dirty="0" smtClean="0">
                <a:solidFill>
                  <a:schemeClr val="tx2"/>
                </a:solidFill>
              </a:rPr>
              <a:t>program in C </a:t>
            </a:r>
          </a:p>
          <a:p>
            <a:pPr lvl="1" algn="just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along with methodology for solving similar problems. </a:t>
            </a:r>
          </a:p>
          <a:p>
            <a:pPr lvl="1" algn="just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2"/>
                </a:solidFill>
              </a:rPr>
              <a:t>Hypothesis: </a:t>
            </a:r>
            <a:r>
              <a:rPr lang="en-US" sz="2400" dirty="0" smtClean="0">
                <a:solidFill>
                  <a:schemeClr val="tx2"/>
                </a:solidFill>
              </a:rPr>
              <a:t>both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visual and non-visual learners, as well as experienced and non-experienced students would be able to select as a starting point the representation that better suits them for comprehending basic programming concepts.</a:t>
            </a:r>
          </a:p>
          <a:p>
            <a:pPr algn="just"/>
            <a:endParaRPr lang="en-US" sz="2400" b="1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2"/>
                </a:solidFill>
              </a:rPr>
              <a:t>RAPTOR</a:t>
            </a:r>
            <a:r>
              <a:rPr lang="en-US" sz="2400" dirty="0" smtClean="0">
                <a:solidFill>
                  <a:schemeClr val="tx2"/>
                </a:solidFill>
              </a:rPr>
              <a:t> was utilized for designing the “flowchart representation”. 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EXPERIENCE WITH RAPTOR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Basic statements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GB" sz="2400" dirty="0" smtClean="0">
                <a:solidFill>
                  <a:schemeClr val="tx2"/>
                </a:solidFill>
              </a:rPr>
              <a:t>variables, input, </a:t>
            </a:r>
            <a:r>
              <a:rPr lang="en-US" sz="2400" dirty="0" smtClean="0">
                <a:solidFill>
                  <a:schemeClr val="tx2"/>
                </a:solidFill>
              </a:rPr>
              <a:t>output, assignment, expression</a:t>
            </a:r>
            <a:endParaRPr lang="el-GR" sz="2400" dirty="0" smtClean="0">
              <a:solidFill>
                <a:schemeClr val="tx2"/>
              </a:solidFill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Selection structures</a:t>
            </a:r>
            <a:r>
              <a:rPr lang="en-GB" sz="2400" dirty="0" smtClean="0">
                <a:solidFill>
                  <a:schemeClr val="tx2"/>
                </a:solidFill>
              </a:rPr>
              <a:t>: if, if..else, if…else if, switch, nesting </a:t>
            </a:r>
            <a:endParaRPr lang="el-GR" sz="24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Repetition structures</a:t>
            </a:r>
            <a:r>
              <a:rPr lang="en-GB" sz="2400" dirty="0" smtClean="0">
                <a:solidFill>
                  <a:schemeClr val="tx2"/>
                </a:solidFill>
              </a:rPr>
              <a:t>: </a:t>
            </a:r>
            <a:r>
              <a:rPr lang="en-US" sz="2400" dirty="0" smtClean="0">
                <a:solidFill>
                  <a:schemeClr val="tx2"/>
                </a:solidFill>
              </a:rPr>
              <a:t>w</a:t>
            </a:r>
            <a:r>
              <a:rPr lang="en-GB" sz="2400" dirty="0" err="1" smtClean="0">
                <a:solidFill>
                  <a:schemeClr val="tx2"/>
                </a:solidFill>
              </a:rPr>
              <a:t>hile</a:t>
            </a:r>
            <a:r>
              <a:rPr lang="en-GB" sz="2400" dirty="0" smtClean="0">
                <a:solidFill>
                  <a:schemeClr val="tx2"/>
                </a:solidFill>
              </a:rPr>
              <a:t>, </a:t>
            </a:r>
            <a:r>
              <a:rPr lang="en-US" sz="2400" dirty="0" smtClean="0">
                <a:solidFill>
                  <a:schemeClr val="tx2"/>
                </a:solidFill>
              </a:rPr>
              <a:t>f</a:t>
            </a:r>
            <a:r>
              <a:rPr lang="en-GB" sz="2400" dirty="0" smtClean="0">
                <a:solidFill>
                  <a:schemeClr val="tx2"/>
                </a:solidFill>
              </a:rPr>
              <a:t>or, do…while, nesting</a:t>
            </a:r>
            <a:endParaRPr lang="el-GR" sz="24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Functions</a:t>
            </a:r>
            <a:r>
              <a:rPr lang="en-GB" sz="2400" dirty="0" smtClean="0">
                <a:solidFill>
                  <a:schemeClr val="tx2"/>
                </a:solidFill>
              </a:rPr>
              <a:t>: defining and calling functions, return type, parameters, arguments</a:t>
            </a:r>
            <a:endParaRPr lang="en-US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Arrays</a:t>
            </a:r>
            <a:endParaRPr lang="el-GR" sz="2400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Pointers</a:t>
            </a:r>
            <a:r>
              <a:rPr lang="en-GB" sz="2400" dirty="0" smtClean="0">
                <a:solidFill>
                  <a:schemeClr val="tx2"/>
                </a:solidFill>
              </a:rPr>
              <a:t>: using pointers as parameters</a:t>
            </a:r>
            <a:endParaRPr lang="el-GR" sz="2400" dirty="0" smtClean="0">
              <a:solidFill>
                <a:schemeClr val="tx2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Strings</a:t>
            </a:r>
            <a:r>
              <a:rPr lang="en-US" sz="2400" dirty="0" smtClean="0">
                <a:solidFill>
                  <a:schemeClr val="tx2"/>
                </a:solidFill>
              </a:rPr>
              <a:t>: strings as arrays of characters, functions for manipulating strings</a:t>
            </a:r>
          </a:p>
          <a:p>
            <a:pPr algn="just">
              <a:buNone/>
            </a:pP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EXPERIENCE WITH RAPTOR – things to be aware of…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b="1" dirty="0" smtClean="0">
                <a:solidFill>
                  <a:schemeClr val="tx2"/>
                </a:solidFill>
              </a:rPr>
              <a:t>Basic statements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r>
              <a:rPr lang="en-US" sz="2400" b="1" dirty="0" smtClean="0">
                <a:solidFill>
                  <a:schemeClr val="tx2"/>
                </a:solidFill>
              </a:rPr>
              <a:t>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variables</a:t>
            </a:r>
            <a:r>
              <a:rPr lang="en-GB" sz="2400" dirty="0" smtClean="0">
                <a:solidFill>
                  <a:schemeClr val="tx2"/>
                </a:solidFill>
              </a:rPr>
              <a:t>, input, </a:t>
            </a:r>
            <a:r>
              <a:rPr lang="en-US" sz="2400" dirty="0" smtClean="0">
                <a:solidFill>
                  <a:schemeClr val="tx2"/>
                </a:solidFill>
              </a:rPr>
              <a:t>output, assignment, expression</a:t>
            </a:r>
            <a:endParaRPr lang="el-GR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tx2"/>
              </a:solidFill>
              <a:sym typeface="Wingdings 2" pitchFamily="18" charset="2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In RAPTOR there is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no explicit variable and data type declaration</a:t>
            </a: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solidFill>
                <a:schemeClr val="tx2"/>
              </a:solidFill>
              <a:sym typeface="Wingdings 2" pitchFamily="18" charset="2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RAPTOR variables: </a:t>
            </a:r>
          </a:p>
          <a:p>
            <a:pPr marL="432000" lvl="1" indent="-432000" algn="just"/>
            <a:r>
              <a:rPr lang="en-US" sz="2000" dirty="0" smtClean="0">
                <a:solidFill>
                  <a:schemeClr val="tx2"/>
                </a:solidFill>
                <a:sym typeface="Wingdings 2" pitchFamily="18" charset="2"/>
              </a:rPr>
              <a:t>are implicitly declared on first use (assignment or input statement) </a:t>
            </a:r>
          </a:p>
          <a:p>
            <a:pPr marL="432000" lvl="1" indent="-432000" algn="just"/>
            <a:r>
              <a:rPr lang="en-US" sz="2000" dirty="0" smtClean="0">
                <a:solidFill>
                  <a:schemeClr val="tx2"/>
                </a:solidFill>
                <a:sym typeface="Wingdings 2" pitchFamily="18" charset="2"/>
              </a:rPr>
              <a:t>they must be assigned a value on first use and </a:t>
            </a:r>
          </a:p>
          <a:p>
            <a:pPr marL="432000" lvl="1" indent="-432000" algn="just"/>
            <a:r>
              <a:rPr lang="en-US" sz="2000" dirty="0" smtClean="0">
                <a:solidFill>
                  <a:schemeClr val="tx2"/>
                </a:solidFill>
                <a:sym typeface="Wingdings 2" pitchFamily="18" charset="2"/>
              </a:rPr>
              <a:t>based on that value it’s data type will be Number, String, or an Array of Numbers</a:t>
            </a:r>
          </a:p>
          <a:p>
            <a:pPr algn="just">
              <a:buNone/>
            </a:pP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el-GR" sz="2400" dirty="0" smtClean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857760"/>
            <a:ext cx="210408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2714612" y="4857760"/>
            <a:ext cx="5286412" cy="178510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Automatically generated C++ source code:</a:t>
            </a:r>
          </a:p>
          <a:p>
            <a:r>
              <a:rPr lang="en-US" b="1" dirty="0" err="1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main()</a:t>
            </a:r>
          </a:p>
          <a:p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?? b;</a:t>
            </a:r>
          </a:p>
          <a:p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?? a;</a:t>
            </a:r>
          </a:p>
          <a:p>
            <a:r>
              <a:rPr lang="en-U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…</a:t>
            </a:r>
            <a:endParaRPr lang="el-GR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EXPERIENCE WITH RAPTOR – things to be aware of…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5143504" y="2357430"/>
            <a:ext cx="3286148" cy="1384995"/>
          </a:xfr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if (GPA&gt;3)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cout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&lt;&lt; "Dean's list!" &lt;&lt;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endl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;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sym typeface="Wingdings 2" pitchFamily="18" charset="2"/>
              </a:rPr>
              <a:t>else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sym typeface="Wingdings 2" pitchFamily="18" charset="2"/>
              </a:rPr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rgbClr val="FF0000"/>
                </a:solidFill>
                <a:sym typeface="Wingdings 2" pitchFamily="18" charset="2"/>
              </a:rPr>
              <a:t>}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487542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16 - Επεξήγηση με γραμμή 1"/>
          <p:cNvSpPr/>
          <p:nvPr/>
        </p:nvSpPr>
        <p:spPr>
          <a:xfrm>
            <a:off x="4429124" y="2786058"/>
            <a:ext cx="285752" cy="214314"/>
          </a:xfrm>
          <a:prstGeom prst="borderCallout1">
            <a:avLst>
              <a:gd name="adj1" fmla="val 18750"/>
              <a:gd name="adj2" fmla="val -8333"/>
              <a:gd name="adj3" fmla="val 195616"/>
              <a:gd name="adj4" fmla="val -965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l-GR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8" name="17 - Επεξήγηση με γραμμή 1"/>
          <p:cNvSpPr/>
          <p:nvPr/>
        </p:nvSpPr>
        <p:spPr>
          <a:xfrm>
            <a:off x="8572528" y="2571744"/>
            <a:ext cx="285752" cy="214314"/>
          </a:xfrm>
          <a:prstGeom prst="borderCallout1">
            <a:avLst>
              <a:gd name="adj1" fmla="val 18750"/>
              <a:gd name="adj2" fmla="val -8333"/>
              <a:gd name="adj3" fmla="val 195616"/>
              <a:gd name="adj4" fmla="val -965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1</a:t>
            </a:r>
            <a:endParaRPr lang="el-GR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9" name="18 - Έλλειψη"/>
          <p:cNvSpPr/>
          <p:nvPr/>
        </p:nvSpPr>
        <p:spPr>
          <a:xfrm>
            <a:off x="4929190" y="3071810"/>
            <a:ext cx="928694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2 - Θέση περιεχομένου"/>
          <p:cNvSpPr txBox="1">
            <a:spLocks/>
          </p:cNvSpPr>
          <p:nvPr/>
        </p:nvSpPr>
        <p:spPr>
          <a:xfrm>
            <a:off x="5000628" y="4214818"/>
            <a:ext cx="3643338" cy="160043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if (GPA&lt;2)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{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cout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&lt;&lt; "Academic Probation" &lt;&lt;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endl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;   }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else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{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cout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&lt;&lt; "Cadet in good standing" &lt;&lt;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endl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;   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}</a:t>
            </a:r>
            <a:endParaRPr kumimoji="0" lang="en-US" sz="1400" b="0" i="0" u="none" strike="noStrike" kern="1200" cap="none" spc="0" normalizeH="0" baseline="0" noProof="0" dirty="0" smtClean="0">
              <a:ln>
                <a:solidFill>
                  <a:schemeClr val="accent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 2" pitchFamily="18" charset="2"/>
            </a:endParaRPr>
          </a:p>
        </p:txBody>
      </p:sp>
      <p:sp>
        <p:nvSpPr>
          <p:cNvPr id="23" name="22 - Επεξήγηση με γραμμή 1"/>
          <p:cNvSpPr/>
          <p:nvPr/>
        </p:nvSpPr>
        <p:spPr>
          <a:xfrm>
            <a:off x="4500562" y="3571876"/>
            <a:ext cx="285752" cy="214314"/>
          </a:xfrm>
          <a:prstGeom prst="borderCallout1">
            <a:avLst>
              <a:gd name="adj1" fmla="val 18750"/>
              <a:gd name="adj2" fmla="val -8333"/>
              <a:gd name="adj3" fmla="val 195616"/>
              <a:gd name="adj4" fmla="val -965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l-GR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23 - Επεξήγηση με γραμμή 1"/>
          <p:cNvSpPr/>
          <p:nvPr/>
        </p:nvSpPr>
        <p:spPr>
          <a:xfrm>
            <a:off x="8715404" y="3929066"/>
            <a:ext cx="285752" cy="214314"/>
          </a:xfrm>
          <a:prstGeom prst="borderCallout1">
            <a:avLst>
              <a:gd name="adj1" fmla="val 18750"/>
              <a:gd name="adj2" fmla="val -8333"/>
              <a:gd name="adj3" fmla="val 195616"/>
              <a:gd name="adj4" fmla="val -9651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2</a:t>
            </a:r>
            <a:endParaRPr lang="el-GR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6" name="2 - Θέση περιεχομένου"/>
          <p:cNvSpPr txBox="1">
            <a:spLocks/>
          </p:cNvSpPr>
          <p:nvPr/>
        </p:nvSpPr>
        <p:spPr>
          <a:xfrm>
            <a:off x="5072066" y="928670"/>
            <a:ext cx="3786214" cy="714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Selection structures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if, if..else, if…else if, switch</a:t>
            </a: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EXPERIENCE WITH RAPTOR – things to be aware of…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487542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22 - Επεξήγηση με γραμμή 1"/>
          <p:cNvSpPr/>
          <p:nvPr/>
        </p:nvSpPr>
        <p:spPr>
          <a:xfrm>
            <a:off x="4286248" y="4714884"/>
            <a:ext cx="285752" cy="214314"/>
          </a:xfrm>
          <a:prstGeom prst="borderCallout1">
            <a:avLst>
              <a:gd name="adj1" fmla="val 18750"/>
              <a:gd name="adj2" fmla="val -8333"/>
              <a:gd name="adj3" fmla="val 195616"/>
              <a:gd name="adj4" fmla="val -9651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l-GR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23 - Επεξήγηση με γραμμή 1"/>
          <p:cNvSpPr/>
          <p:nvPr/>
        </p:nvSpPr>
        <p:spPr>
          <a:xfrm>
            <a:off x="7929586" y="1000108"/>
            <a:ext cx="285752" cy="214314"/>
          </a:xfrm>
          <a:prstGeom prst="borderCallout1">
            <a:avLst>
              <a:gd name="adj1" fmla="val 18750"/>
              <a:gd name="adj2" fmla="val -8333"/>
              <a:gd name="adj3" fmla="val 195616"/>
              <a:gd name="adj4" fmla="val -9651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</a:t>
            </a:r>
            <a:endParaRPr lang="el-GR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5" name="2 - Θέση περιεχομένου"/>
          <p:cNvSpPr txBox="1">
            <a:spLocks/>
          </p:cNvSpPr>
          <p:nvPr/>
        </p:nvSpPr>
        <p:spPr>
          <a:xfrm>
            <a:off x="5000628" y="857232"/>
            <a:ext cx="2786082" cy="483209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if (GPA&gt;=3,5)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{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GPA_Grade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="A";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}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else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{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if (GPA&gt;=3)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{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  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GPA_Grade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="B";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}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else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{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   if (GPA&gt;=2)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   {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     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GPA_Grade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="C";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   }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   else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   {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     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GPA_Grade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="Fail";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   }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}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}</a:t>
            </a:r>
            <a:endParaRPr kumimoji="0" lang="en-US" sz="1400" b="0" i="0" u="none" strike="noStrike" kern="1200" cap="none" spc="0" normalizeH="0" baseline="0" noProof="0" dirty="0" smtClean="0">
              <a:ln>
                <a:solidFill>
                  <a:schemeClr val="accent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 2" pitchFamily="18" charset="2"/>
            </a:endParaRPr>
          </a:p>
        </p:txBody>
      </p:sp>
      <p:sp>
        <p:nvSpPr>
          <p:cNvPr id="14" name="2 - Θέση περιεχομένου"/>
          <p:cNvSpPr>
            <a:spLocks noGrp="1"/>
          </p:cNvSpPr>
          <p:nvPr>
            <p:ph idx="1"/>
          </p:nvPr>
        </p:nvSpPr>
        <p:spPr>
          <a:xfrm>
            <a:off x="5000628" y="5715016"/>
            <a:ext cx="3929090" cy="57150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Nested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if/else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 structures </a:t>
            </a: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are used in the generated source code</a:t>
            </a:r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EXPERIENCE WITH RAPTOR – things to be aware of…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 - Θέση περιεχομένου"/>
          <p:cNvSpPr txBox="1">
            <a:spLocks/>
          </p:cNvSpPr>
          <p:nvPr/>
        </p:nvSpPr>
        <p:spPr>
          <a:xfrm>
            <a:off x="214282" y="4357694"/>
            <a:ext cx="8643998" cy="20717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endParaRPr lang="en-GB" sz="2400" dirty="0" smtClean="0">
              <a:solidFill>
                <a:schemeClr val="tx2"/>
              </a:solidFill>
            </a:endParaRPr>
          </a:p>
          <a:p>
            <a:pPr lvl="0" algn="just"/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There is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one kind of loop </a:t>
            </a: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but with 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possibility to check the condition in different places</a:t>
            </a:r>
            <a:r>
              <a:rPr lang="en-GB" sz="2400" dirty="0" smtClean="0">
                <a:solidFill>
                  <a:schemeClr val="tx2"/>
                </a:solidFill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 </a:t>
            </a:r>
          </a:p>
          <a:p>
            <a:pPr lvl="0" algn="just"/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The RAPTOR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loops stop executing when the condition becomes true</a:t>
            </a: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!</a:t>
            </a:r>
          </a:p>
          <a:p>
            <a:pPr lvl="0" algn="just"/>
            <a:r>
              <a:rPr lang="en-US" i="1" dirty="0" smtClean="0">
                <a:solidFill>
                  <a:schemeClr val="tx2"/>
                </a:solidFill>
                <a:sym typeface="Wingdings 2" pitchFamily="18" charset="2"/>
              </a:rPr>
              <a:t>If you want to exit when the condition is false set the registry entry HKEY_LOCAL_MACHINE\Software\Raptor\</a:t>
            </a:r>
            <a:r>
              <a:rPr lang="en-US" i="1" dirty="0" err="1" smtClean="0">
                <a:solidFill>
                  <a:schemeClr val="tx2"/>
                </a:solidFill>
                <a:sym typeface="Wingdings 2" pitchFamily="18" charset="2"/>
              </a:rPr>
              <a:t>reverse_loop_logic</a:t>
            </a:r>
            <a:r>
              <a:rPr lang="en-US" i="1" dirty="0" smtClean="0">
                <a:solidFill>
                  <a:schemeClr val="tx2"/>
                </a:solidFill>
                <a:sym typeface="Wingdings 2" pitchFamily="18" charset="2"/>
              </a:rPr>
              <a:t> to true.</a:t>
            </a:r>
            <a:endParaRPr lang="en-GB" i="1" dirty="0" smtClean="0">
              <a:solidFill>
                <a:schemeClr val="tx2"/>
              </a:solidFill>
              <a:sym typeface="Wingdings 2" pitchFamily="18" charset="2"/>
            </a:endParaRPr>
          </a:p>
          <a:p>
            <a:pPr lvl="0" algn="just"/>
            <a:endParaRPr lang="en-GB" sz="2400" dirty="0" smtClean="0">
              <a:solidFill>
                <a:schemeClr val="tx2"/>
              </a:solidFill>
            </a:endParaRPr>
          </a:p>
          <a:p>
            <a:pPr lvl="0" algn="just"/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/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825" t="2083" r="2526" b="46875"/>
          <a:stretch>
            <a:fillRect/>
          </a:stretch>
        </p:blipFill>
        <p:spPr bwMode="auto">
          <a:xfrm>
            <a:off x="1785918" y="809732"/>
            <a:ext cx="5500726" cy="4022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14 - TextBox"/>
          <p:cNvSpPr txBox="1"/>
          <p:nvPr/>
        </p:nvSpPr>
        <p:spPr>
          <a:xfrm>
            <a:off x="7286644" y="1714488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RAPTOR proposal</a:t>
            </a:r>
            <a:endParaRPr lang="el-GR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EXPERIENCE WITH RAPTOR – things to be aware of…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2 - Θέση περιεχομένου"/>
          <p:cNvSpPr txBox="1">
            <a:spLocks/>
          </p:cNvSpPr>
          <p:nvPr/>
        </p:nvSpPr>
        <p:spPr>
          <a:xfrm>
            <a:off x="500034" y="4929198"/>
            <a:ext cx="7929618" cy="12858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algn="just"/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A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for loop </a:t>
            </a: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can be depicted, but the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generated source code is a middle-exit while loop</a:t>
            </a:r>
            <a:r>
              <a:rPr lang="en-GB" sz="2400" dirty="0" smtClean="0">
                <a:solidFill>
                  <a:schemeClr val="tx2"/>
                </a:solidFill>
              </a:rPr>
              <a:t>.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 </a:t>
            </a:r>
          </a:p>
          <a:p>
            <a:pPr lvl="0" algn="just"/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Wingdings 2" pitchFamily="18" charset="2"/>
            </a:endParaRPr>
          </a:p>
          <a:p>
            <a:pPr lvl="0" algn="just"/>
            <a:endParaRPr lang="en-GB" sz="2400" dirty="0" smtClean="0">
              <a:solidFill>
                <a:schemeClr val="tx2"/>
              </a:solidFill>
            </a:endParaRPr>
          </a:p>
          <a:p>
            <a:pPr lvl="0" algn="just"/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/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l-G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2 - Θέση περιεχομένου"/>
          <p:cNvSpPr txBox="1">
            <a:spLocks/>
          </p:cNvSpPr>
          <p:nvPr/>
        </p:nvSpPr>
        <p:spPr>
          <a:xfrm>
            <a:off x="5572132" y="1000108"/>
            <a:ext cx="3428992" cy="310854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int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main()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{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?? n;</a:t>
            </a:r>
          </a:p>
          <a:p>
            <a:pPr lvl="0"/>
            <a:endParaRPr lang="en-US" sz="1400" dirty="0" smtClean="0">
              <a:ln>
                <a:solidFill>
                  <a:schemeClr val="accent1"/>
                </a:solidFill>
              </a:ln>
              <a:solidFill>
                <a:schemeClr val="tx2"/>
              </a:solidFill>
              <a:sym typeface="Wingdings 2" pitchFamily="18" charset="2"/>
            </a:endParaRP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N =1;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while (1)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{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cout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&lt;&lt; N+" squared is "+N ** 2 &lt;&lt; </a:t>
            </a:r>
            <a:r>
              <a:rPr lang="en-US" sz="1400" dirty="0" err="1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endl</a:t>
            </a:r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;      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if (N==10)) break;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   N =N+1;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}</a:t>
            </a:r>
          </a:p>
          <a:p>
            <a:pPr lvl="0"/>
            <a:endParaRPr lang="en-US" sz="1400" dirty="0" smtClean="0">
              <a:ln>
                <a:solidFill>
                  <a:schemeClr val="accent1"/>
                </a:solidFill>
              </a:ln>
              <a:solidFill>
                <a:schemeClr val="tx2"/>
              </a:solidFill>
              <a:sym typeface="Wingdings 2" pitchFamily="18" charset="2"/>
            </a:endParaRP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   return 0;</a:t>
            </a:r>
          </a:p>
          <a:p>
            <a:pPr lvl="0"/>
            <a:r>
              <a:rPr lang="en-US" sz="14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}</a:t>
            </a:r>
            <a:endParaRPr kumimoji="0" lang="en-US" sz="1400" b="0" i="0" u="none" strike="noStrike" kern="1200" cap="none" spc="0" normalizeH="0" baseline="0" noProof="0" dirty="0" smtClean="0">
              <a:ln>
                <a:solidFill>
                  <a:schemeClr val="accent1"/>
                </a:solidFill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Wingdings 2" pitchFamily="18" charset="2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01" y="1000108"/>
            <a:ext cx="54402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Έλλειψη"/>
          <p:cNvSpPr/>
          <p:nvPr/>
        </p:nvSpPr>
        <p:spPr>
          <a:xfrm>
            <a:off x="5227005" y="1571612"/>
            <a:ext cx="3643338" cy="21431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EXPERIENCE WITH RAPTOR – things to be aware of…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52596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GB" sz="2400" b="1" dirty="0" smtClean="0">
                <a:solidFill>
                  <a:schemeClr val="tx2"/>
                </a:solidFill>
              </a:rPr>
              <a:t>Functions</a:t>
            </a:r>
            <a:r>
              <a:rPr lang="en-GB" sz="2400" dirty="0" smtClean="0">
                <a:solidFill>
                  <a:schemeClr val="tx2"/>
                </a:solidFill>
              </a:rPr>
              <a:t>: defining and calling functions,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return type</a:t>
            </a:r>
            <a:r>
              <a:rPr lang="en-GB" sz="2400" dirty="0" smtClean="0">
                <a:solidFill>
                  <a:schemeClr val="tx2"/>
                </a:solidFill>
              </a:rPr>
              <a:t>, parameters, arguments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RAPTOR has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built-in functions </a:t>
            </a: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(math, trigonometric, string), but it supports  only 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user-defined </a:t>
            </a:r>
            <a:r>
              <a:rPr lang="en-US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procedures</a:t>
            </a: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 and not functions</a:t>
            </a: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.</a:t>
            </a:r>
          </a:p>
          <a:p>
            <a:pPr marL="0" indent="0" algn="just">
              <a:buNone/>
            </a:pPr>
            <a:endParaRPr lang="en-US" sz="2400" dirty="0" smtClean="0">
              <a:solidFill>
                <a:schemeClr val="tx2"/>
              </a:solidFill>
              <a:sym typeface="Wingdings 2" pitchFamily="18" charset="2"/>
            </a:endParaRPr>
          </a:p>
          <a:p>
            <a:pPr marL="0" indent="0" algn="just">
              <a:buNone/>
            </a:pP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RAPTOR procedures can have:</a:t>
            </a:r>
          </a:p>
          <a:p>
            <a:pPr marL="400050" lvl="1" indent="0" algn="just">
              <a:buClr>
                <a:srgbClr val="002060"/>
              </a:buClr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 input parameters</a:t>
            </a:r>
          </a:p>
          <a:p>
            <a:pPr marL="400050" lvl="1" indent="0" algn="just">
              <a:buClr>
                <a:srgbClr val="002060"/>
              </a:buClr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 output parameters</a:t>
            </a:r>
            <a:endParaRPr lang="en-US" sz="2400" dirty="0" smtClean="0">
              <a:solidFill>
                <a:schemeClr val="tx2"/>
              </a:solidFill>
              <a:sym typeface="Wingdings 2" pitchFamily="18" charset="2"/>
            </a:endParaRPr>
          </a:p>
          <a:p>
            <a:pPr marL="400050" lvl="1" indent="0" algn="just">
              <a:buClr>
                <a:srgbClr val="002060"/>
              </a:buClr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 2" pitchFamily="18" charset="2"/>
              </a:rPr>
              <a:t> input/output parameters</a:t>
            </a: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 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el-GR" sz="2400" dirty="0" smtClean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714752"/>
            <a:ext cx="29622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EXPERIENCE WITH RAPTOR – things to be aware of…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52596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400" dirty="0" smtClean="0">
                <a:solidFill>
                  <a:schemeClr val="tx2"/>
                </a:solidFill>
                <a:sym typeface="Wingdings 2" pitchFamily="18" charset="2"/>
              </a:rPr>
              <a:t>Even when the user creates a subprogram that returns just one value (function) in RAPTOR it is created as a procedure with an output parameter:</a:t>
            </a:r>
          </a:p>
          <a:p>
            <a:pPr marL="0" indent="0" algn="just">
              <a:buNone/>
            </a:pPr>
            <a:endParaRPr lang="en-US" sz="2400" dirty="0" smtClean="0">
              <a:solidFill>
                <a:schemeClr val="tx2"/>
              </a:solidFill>
              <a:sym typeface="Wingdings 2" pitchFamily="18" charset="2"/>
            </a:endParaRPr>
          </a:p>
          <a:p>
            <a:pPr algn="just">
              <a:buNone/>
            </a:pPr>
            <a:endParaRPr lang="el-GR" sz="2400" dirty="0" smtClean="0">
              <a:solidFill>
                <a:schemeClr val="tx2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4143372" y="2571744"/>
            <a:ext cx="4643470" cy="3447098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>
                  <a:solidFill>
                    <a:schemeClr val="accent1"/>
                  </a:solidFill>
                </a:ln>
                <a:solidFill>
                  <a:schemeClr val="tx2"/>
                </a:solidFill>
                <a:sym typeface="Wingdings 2" pitchFamily="18" charset="2"/>
              </a:rPr>
              <a:t>Automatically generated C++ source code:</a:t>
            </a:r>
          </a:p>
          <a:p>
            <a:r>
              <a:rPr lang="es-E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void separation (</a:t>
            </a:r>
          </a:p>
          <a:p>
            <a:r>
              <a:rPr lang="es-E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?? i;</a:t>
            </a:r>
          </a:p>
          <a:p>
            <a:r>
              <a:rPr lang="es-E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??_Variable *y1;</a:t>
            </a:r>
          </a:p>
          <a:p>
            <a:r>
              <a:rPr lang="es-E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??_Variable *y2;</a:t>
            </a:r>
          </a:p>
          <a:p>
            <a:r>
              <a:rPr lang="es-E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    ??_Variable *y3)</a:t>
            </a:r>
          </a:p>
          <a:p>
            <a:r>
              <a:rPr lang="es-E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{</a:t>
            </a:r>
          </a:p>
          <a:p>
            <a:endParaRPr lang="es-ES" b="1" dirty="0" smtClean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s-E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y1 =i % 10;</a:t>
            </a:r>
          </a:p>
          <a:p>
            <a:r>
              <a:rPr lang="es-E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y2 =floor(i/100);</a:t>
            </a:r>
          </a:p>
          <a:p>
            <a:r>
              <a:rPr lang="es-E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   y3 =floor(i/10) % 10;</a:t>
            </a:r>
          </a:p>
          <a:p>
            <a:r>
              <a:rPr lang="es-ES" b="1" dirty="0" smtClean="0">
                <a:ln>
                  <a:solidFill>
                    <a:schemeClr val="accent1"/>
                  </a:solidFill>
                </a:ln>
                <a:solidFill>
                  <a:schemeClr val="tx2">
                    <a:lumMod val="7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endParaRPr lang="el-GR" b="1" dirty="0">
              <a:ln>
                <a:solidFill>
                  <a:schemeClr val="accent1"/>
                </a:solidFill>
              </a:ln>
              <a:solidFill>
                <a:schemeClr val="tx2">
                  <a:lumMod val="75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4643438" y="3333812"/>
            <a:ext cx="3000396" cy="121444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71744"/>
            <a:ext cx="3286148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8 - Επεξήγηση με γραμμή 1"/>
          <p:cNvSpPr/>
          <p:nvPr/>
        </p:nvSpPr>
        <p:spPr>
          <a:xfrm>
            <a:off x="7643834" y="2214554"/>
            <a:ext cx="1000132" cy="285752"/>
          </a:xfrm>
          <a:prstGeom prst="borderCallout1">
            <a:avLst>
              <a:gd name="adj1" fmla="val 56153"/>
              <a:gd name="adj2" fmla="val -4771"/>
              <a:gd name="adj3" fmla="val 399251"/>
              <a:gd name="adj4" fmla="val -6445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pointers</a:t>
            </a:r>
            <a:endParaRPr lang="el-GR" b="1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EXPERIENCE WITH RAPTOR – results…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35785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No formal evaluation </a:t>
            </a:r>
            <a:r>
              <a:rPr lang="en-US" sz="2400" dirty="0" smtClean="0">
                <a:solidFill>
                  <a:schemeClr val="tx2"/>
                </a:solidFill>
              </a:rPr>
              <a:t>of the didactical value of the material has taken place yet. </a:t>
            </a:r>
          </a:p>
          <a:p>
            <a:pPr algn="just">
              <a:spcBef>
                <a:spcPts val="0"/>
              </a:spcBef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en-US" sz="2400" i="1" dirty="0" smtClean="0">
                <a:solidFill>
                  <a:schemeClr val="tx2"/>
                </a:solidFill>
              </a:rPr>
              <a:t>However based on discussions with students, it seems </a:t>
            </a:r>
            <a:r>
              <a:rPr lang="en-US" sz="2400" i="1" dirty="0" smtClean="0">
                <a:solidFill>
                  <a:schemeClr val="tx2"/>
                </a:solidFill>
              </a:rPr>
              <a:t>that:</a:t>
            </a:r>
            <a:endParaRPr lang="en-US" sz="2400" i="1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several students find the material useful for comprehending programming concepts and carrying out their weekly assignments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students with prior experience in pseudo-language/flowcharts are supported in making the connection to the more strict syntax in C – however, it is not clear whether pseudo-language or flowcharts are more heavily utilized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students without prior experience are also supported in comprehending programming concepts and algorithms expressed in </a:t>
            </a:r>
            <a:r>
              <a:rPr lang="en-US" sz="2400" dirty="0" smtClean="0">
                <a:solidFill>
                  <a:schemeClr val="tx2"/>
                </a:solidFill>
              </a:rPr>
              <a:t>the</a:t>
            </a:r>
            <a:r>
              <a:rPr lang="en-US" sz="2400" dirty="0" smtClean="0">
                <a:solidFill>
                  <a:schemeClr val="tx2"/>
                </a:solidFill>
              </a:rPr>
              <a:t> pseudo-language</a:t>
            </a:r>
          </a:p>
          <a:p>
            <a:pPr algn="just">
              <a:spcBef>
                <a:spcPts val="0"/>
              </a:spcBef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    </a:t>
            </a:r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endParaRPr lang="el-GR" sz="2400" dirty="0" smtClean="0">
              <a:solidFill>
                <a:schemeClr val="tx2"/>
              </a:solidFill>
            </a:endParaRPr>
          </a:p>
          <a:p>
            <a:pPr marL="0" indent="0" algn="just">
              <a:buNone/>
            </a:pPr>
            <a:endParaRPr lang="en-US" sz="2400" dirty="0" smtClean="0">
              <a:solidFill>
                <a:schemeClr val="tx2"/>
              </a:solidFill>
              <a:sym typeface="Wingdings 2" pitchFamily="18" charset="2"/>
            </a:endParaRPr>
          </a:p>
          <a:p>
            <a:pPr algn="just">
              <a:buNone/>
            </a:pPr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INTRODUCTION</a:t>
            </a: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000108"/>
            <a:ext cx="857256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tx2"/>
                </a:solidFill>
              </a:rPr>
              <a:t>Flowcharts</a:t>
            </a:r>
            <a:r>
              <a:rPr lang="en-US" sz="2400" dirty="0" smtClean="0">
                <a:solidFill>
                  <a:schemeClr val="tx2"/>
                </a:solidFill>
              </a:rPr>
              <a:t> are a  type of charts that have been heavily utilized in the past as a </a:t>
            </a:r>
            <a:r>
              <a:rPr lang="en-US" sz="2400" b="1" i="1" dirty="0" smtClean="0">
                <a:solidFill>
                  <a:schemeClr val="tx2"/>
                </a:solidFill>
              </a:rPr>
              <a:t>means of introducing novices to algorithms and programming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Flowcharts can be very effective for </a:t>
            </a:r>
            <a:r>
              <a:rPr lang="en-US" sz="2400" b="1" dirty="0" smtClean="0">
                <a:solidFill>
                  <a:schemeClr val="tx2"/>
                </a:solidFill>
              </a:rPr>
              <a:t>visual learners </a:t>
            </a:r>
            <a:r>
              <a:rPr lang="en-US" sz="2400" dirty="0" smtClean="0">
                <a:solidFill>
                  <a:schemeClr val="tx2"/>
                </a:solidFill>
              </a:rPr>
              <a:t>both for writing and comprehending algorithms. 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After several years of utilizing flowcharts as a means of learning algorithms and programming, they were </a:t>
            </a:r>
            <a:r>
              <a:rPr lang="en-US" sz="2400" b="1" i="1" dirty="0" smtClean="0">
                <a:solidFill>
                  <a:schemeClr val="tx2"/>
                </a:solidFill>
              </a:rPr>
              <a:t>gradually abandoned </a:t>
            </a:r>
            <a:r>
              <a:rPr lang="en-US" sz="2400" i="1" dirty="0" smtClean="0">
                <a:solidFill>
                  <a:schemeClr val="tx2"/>
                </a:solidFill>
              </a:rPr>
              <a:t>due to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</a:rPr>
              <a:t>the fact that </a:t>
            </a:r>
            <a:r>
              <a:rPr lang="en-US" sz="2400" b="1" i="1" dirty="0" smtClean="0">
                <a:solidFill>
                  <a:schemeClr val="tx2"/>
                </a:solidFill>
              </a:rPr>
              <a:t>designing and especially modifying flowcharts using paper and pencil is an impractical, time-consuming and tedious process </a:t>
            </a:r>
            <a:r>
              <a:rPr lang="en-US" sz="2400" dirty="0" smtClean="0">
                <a:solidFill>
                  <a:schemeClr val="tx2"/>
                </a:solidFill>
              </a:rPr>
              <a:t>for novices</a:t>
            </a: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</a:rPr>
              <a:t>flowcharts in paper format are </a:t>
            </a:r>
            <a:r>
              <a:rPr lang="en-US" sz="2400" b="1" i="1" dirty="0" smtClean="0">
                <a:solidFill>
                  <a:schemeClr val="tx2"/>
                </a:solidFill>
              </a:rPr>
              <a:t>static</a:t>
            </a:r>
            <a:r>
              <a:rPr lang="en-US" sz="2400" dirty="0" smtClean="0">
                <a:solidFill>
                  <a:schemeClr val="tx2"/>
                </a:solidFill>
              </a:rPr>
              <a:t> and do not provide any help for comprehending neither the dynamic nature of program execution nor the control structures</a:t>
            </a:r>
            <a:endParaRPr lang="el-GR" sz="2400" dirty="0" smtClean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5716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r"/>
            <a:r>
              <a:rPr lang="en-US" sz="3600" b="1" dirty="0" smtClean="0">
                <a:solidFill>
                  <a:schemeClr val="tx2"/>
                </a:solidFill>
              </a:rPr>
              <a:t>PART III: CONCLUSIONS &amp;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POSSIBILITIES FOR RESEARCH</a:t>
            </a:r>
            <a:endParaRPr lang="el-GR" sz="36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CONCLUSIONS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4525963"/>
          </a:xfrm>
        </p:spPr>
        <p:txBody>
          <a:bodyPr>
            <a:noAutofit/>
          </a:bodyPr>
          <a:lstStyle/>
          <a:p>
            <a:pPr marL="432000" indent="-432000" algn="just">
              <a:buClr>
                <a:srgbClr val="002060"/>
              </a:buClr>
              <a:buNone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 Contemporary  Flowchart-based environments have advanced features:</a:t>
            </a: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Support for </a:t>
            </a:r>
            <a:r>
              <a:rPr lang="en-US" sz="2400" b="1" dirty="0" smtClean="0">
                <a:solidFill>
                  <a:schemeClr val="tx2"/>
                </a:solidFill>
              </a:rPr>
              <a:t>object-oriented programming</a:t>
            </a:r>
            <a:r>
              <a:rPr lang="en-US" sz="2400" dirty="0" smtClean="0">
                <a:solidFill>
                  <a:schemeClr val="tx2"/>
                </a:solidFill>
              </a:rPr>
              <a:t> and UML class diagrams [RAPTOR]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Running through the program automatically generated from the flowchart, and not just the flowchart [B#]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Synchronized execution of a flowchart and the corresponding source code [</a:t>
            </a:r>
            <a:r>
              <a:rPr lang="en-US" sz="2400" dirty="0" err="1" smtClean="0">
                <a:solidFill>
                  <a:schemeClr val="tx2"/>
                </a:solidFill>
              </a:rPr>
              <a:t>Progranimate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b="1" dirty="0" smtClean="0">
                <a:solidFill>
                  <a:schemeClr val="tx2"/>
                </a:solidFill>
              </a:rPr>
              <a:t>Explanatory visualization</a:t>
            </a:r>
            <a:r>
              <a:rPr lang="en-US" sz="2400" dirty="0" smtClean="0">
                <a:solidFill>
                  <a:schemeClr val="tx2"/>
                </a:solidFill>
              </a:rPr>
              <a:t> [Iconic Programmer, partially in </a:t>
            </a:r>
            <a:r>
              <a:rPr lang="en-US" sz="2400" dirty="0" err="1" smtClean="0">
                <a:solidFill>
                  <a:schemeClr val="tx2"/>
                </a:solidFill>
              </a:rPr>
              <a:t>Progranimate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Integration into a Learning Management System, or utilizing it for developing an </a:t>
            </a:r>
            <a:r>
              <a:rPr lang="en-US" sz="2400" b="1" dirty="0" smtClean="0">
                <a:solidFill>
                  <a:schemeClr val="tx2"/>
                </a:solidFill>
              </a:rPr>
              <a:t>enhanced e-learning system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en-US" sz="2400" dirty="0" err="1" smtClean="0">
                <a:solidFill>
                  <a:schemeClr val="tx2"/>
                </a:solidFill>
              </a:rPr>
              <a:t>Progranimate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Support for </a:t>
            </a:r>
            <a:r>
              <a:rPr lang="en-US" sz="2400" b="1" dirty="0" smtClean="0">
                <a:solidFill>
                  <a:schemeClr val="tx2"/>
                </a:solidFill>
              </a:rPr>
              <a:t>collaborative activities </a:t>
            </a:r>
            <a:r>
              <a:rPr lang="en-US" sz="2400" dirty="0" smtClean="0">
                <a:solidFill>
                  <a:schemeClr val="tx2"/>
                </a:solidFill>
              </a:rPr>
              <a:t>[SICAS-COL]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Usage in </a:t>
            </a:r>
            <a:r>
              <a:rPr lang="en-US" sz="2400" b="1" dirty="0" smtClean="0">
                <a:solidFill>
                  <a:schemeClr val="tx2"/>
                </a:solidFill>
              </a:rPr>
              <a:t>mobile devices </a:t>
            </a:r>
            <a:r>
              <a:rPr lang="en-US" sz="2400" dirty="0" smtClean="0">
                <a:solidFill>
                  <a:schemeClr val="tx2"/>
                </a:solidFill>
              </a:rPr>
              <a:t>[H-SICAS]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Integrating a </a:t>
            </a:r>
            <a:r>
              <a:rPr lang="en-US" sz="2400" b="1" dirty="0" smtClean="0">
                <a:solidFill>
                  <a:schemeClr val="tx2"/>
                </a:solidFill>
              </a:rPr>
              <a:t>tutoring system model </a:t>
            </a:r>
            <a:r>
              <a:rPr lang="en-US" sz="2400" dirty="0" smtClean="0">
                <a:solidFill>
                  <a:schemeClr val="tx2"/>
                </a:solidFill>
              </a:rPr>
              <a:t>[</a:t>
            </a:r>
            <a:r>
              <a:rPr lang="en-US" sz="2400" dirty="0" err="1" smtClean="0">
                <a:solidFill>
                  <a:schemeClr val="tx2"/>
                </a:solidFill>
              </a:rPr>
              <a:t>ProGuide</a:t>
            </a:r>
            <a:r>
              <a:rPr lang="en-US" sz="2400" dirty="0" smtClean="0">
                <a:solidFill>
                  <a:schemeClr val="tx2"/>
                </a:solidFill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CONCLUSIONS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71546"/>
            <a:ext cx="8643998" cy="4525963"/>
          </a:xfrm>
        </p:spPr>
        <p:txBody>
          <a:bodyPr>
            <a:noAutofit/>
          </a:bodyPr>
          <a:lstStyle/>
          <a:p>
            <a:pPr marL="432000" indent="-432000" algn="just">
              <a:buNone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 A Flowchart-based environment integrating the recorded advanced features would be even more effective: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It would be interesting to </a:t>
            </a:r>
            <a:r>
              <a:rPr lang="en-US" sz="2400" b="1" dirty="0" smtClean="0">
                <a:solidFill>
                  <a:schemeClr val="tx2"/>
                </a:solidFill>
              </a:rPr>
              <a:t>devise an environment that integrates the advanced features that appear in different environments </a:t>
            </a:r>
            <a:r>
              <a:rPr lang="en-US" sz="2400" dirty="0" smtClean="0">
                <a:solidFill>
                  <a:schemeClr val="tx2"/>
                </a:solidFill>
              </a:rPr>
              <a:t>in a way that the environment does not lose its simplicity. 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Such an environment could support: </a:t>
            </a:r>
          </a:p>
          <a:p>
            <a:pPr lvl="1" algn="just"/>
            <a:r>
              <a:rPr lang="en-US" sz="2400" i="1" dirty="0" smtClean="0">
                <a:solidFill>
                  <a:schemeClr val="tx2"/>
                </a:solidFill>
              </a:rPr>
              <a:t>procedural</a:t>
            </a:r>
            <a:r>
              <a:rPr lang="en-US" sz="2400" dirty="0" smtClean="0">
                <a:solidFill>
                  <a:schemeClr val="tx2"/>
                </a:solidFill>
              </a:rPr>
              <a:t> and </a:t>
            </a:r>
            <a:r>
              <a:rPr lang="en-US" sz="2400" i="1" dirty="0" smtClean="0">
                <a:solidFill>
                  <a:schemeClr val="tx2"/>
                </a:solidFill>
              </a:rPr>
              <a:t>object-oriented programming</a:t>
            </a:r>
            <a:endParaRPr lang="en-US" sz="2400" dirty="0" smtClean="0">
              <a:solidFill>
                <a:schemeClr val="tx2"/>
              </a:solidFill>
            </a:endParaRPr>
          </a:p>
          <a:p>
            <a:pPr lvl="1" algn="just"/>
            <a:r>
              <a:rPr lang="en-US" sz="2400" i="1" dirty="0" smtClean="0">
                <a:solidFill>
                  <a:schemeClr val="tx2"/>
                </a:solidFill>
              </a:rPr>
              <a:t>step by step execution</a:t>
            </a:r>
            <a:r>
              <a:rPr lang="en-US" sz="2400" dirty="0" smtClean="0">
                <a:solidFill>
                  <a:schemeClr val="tx2"/>
                </a:solidFill>
              </a:rPr>
              <a:t> and </a:t>
            </a:r>
            <a:r>
              <a:rPr lang="en-US" sz="2400" i="1" dirty="0" smtClean="0">
                <a:solidFill>
                  <a:schemeClr val="tx2"/>
                </a:solidFill>
              </a:rPr>
              <a:t>data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visualization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</a:rPr>
              <a:t>automatic generation of syntactically correct </a:t>
            </a:r>
            <a:r>
              <a:rPr lang="en-US" sz="2400" i="1" dirty="0" smtClean="0">
                <a:solidFill>
                  <a:schemeClr val="tx2"/>
                </a:solidFill>
              </a:rPr>
              <a:t>source code</a:t>
            </a:r>
            <a:r>
              <a:rPr lang="en-US" sz="2400" dirty="0" smtClean="0">
                <a:solidFill>
                  <a:schemeClr val="tx2"/>
                </a:solidFill>
              </a:rPr>
              <a:t> in various modern production programming languages</a:t>
            </a:r>
          </a:p>
          <a:p>
            <a:pPr lvl="1" algn="just"/>
            <a:r>
              <a:rPr lang="en-US" sz="2400" i="1" dirty="0" smtClean="0">
                <a:solidFill>
                  <a:schemeClr val="tx2"/>
                </a:solidFill>
              </a:rPr>
              <a:t>collaborative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activities</a:t>
            </a:r>
            <a:r>
              <a:rPr lang="en-US" sz="2400" dirty="0" smtClean="0">
                <a:solidFill>
                  <a:schemeClr val="tx2"/>
                </a:solidFill>
              </a:rPr>
              <a:t> and distributed pair programming and</a:t>
            </a:r>
          </a:p>
          <a:p>
            <a:pPr lvl="1" algn="just"/>
            <a:r>
              <a:rPr lang="en-US" sz="2400" dirty="0" smtClean="0">
                <a:solidFill>
                  <a:schemeClr val="tx2"/>
                </a:solidFill>
              </a:rPr>
              <a:t>ideally run on the </a:t>
            </a:r>
            <a:r>
              <a:rPr lang="en-US" sz="2400" i="1" dirty="0" smtClean="0">
                <a:solidFill>
                  <a:schemeClr val="tx2"/>
                </a:solidFill>
              </a:rPr>
              <a:t>web</a:t>
            </a:r>
            <a:r>
              <a:rPr lang="en-US" sz="2400" dirty="0" smtClean="0">
                <a:solidFill>
                  <a:schemeClr val="tx2"/>
                </a:solidFill>
              </a:rPr>
              <a:t> and </a:t>
            </a:r>
            <a:r>
              <a:rPr lang="en-US" sz="2400" i="1" dirty="0" smtClean="0">
                <a:solidFill>
                  <a:schemeClr val="tx2"/>
                </a:solidFill>
              </a:rPr>
              <a:t>mobile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i="1" dirty="0" smtClean="0">
                <a:solidFill>
                  <a:schemeClr val="tx2"/>
                </a:solidFill>
              </a:rPr>
              <a:t>devices</a:t>
            </a:r>
            <a:r>
              <a:rPr lang="en-US" sz="2400" dirty="0" smtClean="0">
                <a:solidFill>
                  <a:schemeClr val="tx2"/>
                </a:solidFill>
              </a:rPr>
              <a:t> that are currently part of students’ everyday life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CONCLUSIONS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525963"/>
          </a:xfrm>
        </p:spPr>
        <p:txBody>
          <a:bodyPr>
            <a:noAutofit/>
          </a:bodyPr>
          <a:lstStyle/>
          <a:p>
            <a:pPr marL="432000" indent="-432000" algn="just">
              <a:buNone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(3) RAPTOR supports effectively the fundamental imperative-procedural programming concepts/constructs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Input, output, assignment, selection, repetition, functions, arrays, functions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User-friendly GUI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Step by step execution with automatic data visualization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Automatic generation of source code, which however needs some interventions</a:t>
            </a:r>
          </a:p>
          <a:p>
            <a:pPr algn="just"/>
            <a:endParaRPr lang="en-US" sz="2400" i="1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i="1" dirty="0" smtClean="0">
                <a:solidFill>
                  <a:schemeClr val="tx2"/>
                </a:solidFill>
              </a:rPr>
              <a:t>It works  fully only on Windows and with some features removed on </a:t>
            </a:r>
            <a:r>
              <a:rPr lang="en-US" sz="2400" i="1" dirty="0" err="1" smtClean="0">
                <a:solidFill>
                  <a:schemeClr val="tx2"/>
                </a:solidFill>
              </a:rPr>
              <a:t>Ubuntu</a:t>
            </a:r>
            <a:r>
              <a:rPr lang="en-US" sz="2400" i="1" dirty="0" smtClean="0">
                <a:solidFill>
                  <a:schemeClr val="tx2"/>
                </a:solidFill>
              </a:rPr>
              <a:t> 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CONCLUSIONS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4525963"/>
          </a:xfrm>
        </p:spPr>
        <p:txBody>
          <a:bodyPr>
            <a:noAutofit/>
          </a:bodyPr>
          <a:lstStyle/>
          <a:p>
            <a:pPr marL="432000" indent="-432000" algn="just">
              <a:buNone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(4) Evaluation of the didactical/pedagogical value of flowchart-based programming environments is required: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The advanced features of programming environments based on an iconic, flowchart-based notation are based on technologies that have generally proven useful in the area of programming.</a:t>
            </a:r>
          </a:p>
          <a:p>
            <a:pPr algn="just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However, they have not been adequately evaluated in the context of the specific kind of programming environments. </a:t>
            </a:r>
          </a:p>
          <a:p>
            <a:pPr algn="just"/>
            <a:endParaRPr lang="en-US" sz="2400" b="1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Research on this area is required</a:t>
            </a:r>
            <a:r>
              <a:rPr lang="en-US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in order to shed light on the </a:t>
            </a: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true didactic and pedagogical value of flowchart-based programming environments </a:t>
            </a:r>
            <a:r>
              <a:rPr lang="en-US" sz="2400" dirty="0" smtClean="0">
                <a:solidFill>
                  <a:schemeClr val="tx2"/>
                </a:solidFill>
              </a:rPr>
              <a:t>in introducing novices to programming.</a:t>
            </a: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CONCLUSIONS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857232"/>
            <a:ext cx="8643998" cy="4525963"/>
          </a:xfrm>
        </p:spPr>
        <p:txBody>
          <a:bodyPr>
            <a:noAutofit/>
          </a:bodyPr>
          <a:lstStyle/>
          <a:p>
            <a:pPr marL="432000" indent="-432000" algn="just">
              <a:buNone/>
            </a:pP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(5) Investigation of potential usage of such environments for  introducing students to SE concepts</a:t>
            </a:r>
            <a:r>
              <a:rPr lang="en-US" sz="2000" i="1" dirty="0" smtClean="0">
                <a:solidFill>
                  <a:schemeClr val="tx2"/>
                </a:solidFill>
              </a:rPr>
              <a:t>: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It would be interesting to investigate at what degree such  environments could be used for </a:t>
            </a:r>
            <a:r>
              <a:rPr lang="en-US" sz="2400" b="1" dirty="0" smtClean="0">
                <a:solidFill>
                  <a:schemeClr val="tx2"/>
                </a:solidFill>
              </a:rPr>
              <a:t>introducing novices to other fields, concepts and models of software engineering in addition to programming</a:t>
            </a:r>
            <a:r>
              <a:rPr lang="en-US" sz="2400" dirty="0" smtClean="0">
                <a:solidFill>
                  <a:schemeClr val="tx2"/>
                </a:solidFill>
              </a:rPr>
              <a:t>. </a:t>
            </a: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RAPTOR, which is the most complete environment of this kind, could be used for devising special </a:t>
            </a:r>
            <a:r>
              <a:rPr lang="en-US" sz="2400" b="1" dirty="0" smtClean="0">
                <a:solidFill>
                  <a:schemeClr val="tx2"/>
                </a:solidFill>
              </a:rPr>
              <a:t>hands-on activities</a:t>
            </a:r>
            <a:r>
              <a:rPr lang="en-US" sz="2400" dirty="0" smtClean="0">
                <a:solidFill>
                  <a:schemeClr val="tx2"/>
                </a:solidFill>
              </a:rPr>
              <a:t> for familiarizing students with various software engineering topics in a simplified manner:</a:t>
            </a: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presenting the importance of software design (in the context of a problem demanding “good” design, </a:t>
            </a:r>
            <a:r>
              <a:rPr lang="en-US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 game)</a:t>
            </a: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utilization of UML diagrams (designing multiple class solutions)</a:t>
            </a: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necessity for software testing (taking into advantage program animation)</a:t>
            </a:r>
          </a:p>
          <a:p>
            <a:pPr lvl="1" algn="just"/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synergy of programming paradigms</a:t>
            </a:r>
          </a:p>
          <a:p>
            <a:pPr lvl="1" algn="just"/>
            <a:endParaRPr lang="en-US" sz="20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algn="just"/>
            <a:endParaRPr lang="el-GR" sz="20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REFERENCES</a:t>
            </a:r>
            <a:endParaRPr lang="el-GR" sz="3600" b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214282" y="1189053"/>
            <a:ext cx="8643998" cy="5240343"/>
          </a:xfrm>
        </p:spPr>
        <p:txBody>
          <a:bodyPr>
            <a:noAutofit/>
          </a:bodyPr>
          <a:lstStyle/>
          <a:p>
            <a:pPr algn="just" hangingPunct="0"/>
            <a:r>
              <a:rPr lang="en-US" sz="2400" dirty="0" smtClean="0">
                <a:solidFill>
                  <a:schemeClr val="tx2"/>
                </a:solidFill>
              </a:rPr>
              <a:t>Stelios </a:t>
            </a:r>
            <a:r>
              <a:rPr lang="en-US" sz="2400" dirty="0" err="1" smtClean="0">
                <a:solidFill>
                  <a:schemeClr val="tx2"/>
                </a:solidFill>
              </a:rPr>
              <a:t>Xinogalos</a:t>
            </a:r>
            <a:r>
              <a:rPr lang="en-US" sz="2400" dirty="0" smtClean="0">
                <a:solidFill>
                  <a:schemeClr val="tx2"/>
                </a:solidFill>
              </a:rPr>
              <a:t>. 2013. Using Flowchart-based Programming Environments for Simplifying Programming and Software Engineering Processes. In </a:t>
            </a:r>
            <a:r>
              <a:rPr lang="en-US" sz="2400" i="1" dirty="0" smtClean="0">
                <a:solidFill>
                  <a:schemeClr val="tx2"/>
                </a:solidFill>
              </a:rPr>
              <a:t>Proceedings of 4th IEEE EDUCON Conference</a:t>
            </a:r>
            <a:r>
              <a:rPr lang="en-US" sz="2400" dirty="0" smtClean="0">
                <a:solidFill>
                  <a:schemeClr val="tx2"/>
                </a:solidFill>
              </a:rPr>
              <a:t>, Berlin, Germany, 13-15 March 2013, IEEE Press, 1313-1322.</a:t>
            </a:r>
          </a:p>
          <a:p>
            <a:pPr algn="just" hangingPunct="0">
              <a:buNone/>
            </a:pPr>
            <a:r>
              <a:rPr lang="en-US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sz="2400" i="1" dirty="0" smtClean="0">
                <a:solidFill>
                  <a:schemeClr val="tx2"/>
                </a:solidFill>
              </a:rPr>
              <a:t>Presented in the Special Session “Technical Didactic Software Engineering” </a:t>
            </a:r>
          </a:p>
          <a:p>
            <a:pPr algn="just" hangingPunct="0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 hangingPunct="0"/>
            <a:r>
              <a:rPr lang="en-US" sz="2400" dirty="0" smtClean="0">
                <a:solidFill>
                  <a:schemeClr val="tx2"/>
                </a:solidFill>
              </a:rPr>
              <a:t>Stelios </a:t>
            </a:r>
            <a:r>
              <a:rPr lang="en-US" sz="2400" dirty="0" err="1" smtClean="0">
                <a:solidFill>
                  <a:schemeClr val="tx2"/>
                </a:solidFill>
              </a:rPr>
              <a:t>Xinogalos</a:t>
            </a:r>
            <a:r>
              <a:rPr lang="en-US" sz="2400" dirty="0" smtClean="0">
                <a:solidFill>
                  <a:schemeClr val="tx2"/>
                </a:solidFill>
              </a:rPr>
              <a:t>. 2012. Programming Techniques and Environments in a Technology Management Department. In </a:t>
            </a:r>
            <a:r>
              <a:rPr lang="en-US" sz="2400" i="1" dirty="0" smtClean="0">
                <a:solidFill>
                  <a:schemeClr val="tx2"/>
                </a:solidFill>
              </a:rPr>
              <a:t>Proceedings of the 5th Balkan Conference in Informatics (BCI 2012)</a:t>
            </a:r>
            <a:r>
              <a:rPr lang="en-US" sz="2400" dirty="0" smtClean="0">
                <a:solidFill>
                  <a:schemeClr val="tx2"/>
                </a:solidFill>
              </a:rPr>
              <a:t>, 16-20 September, Novi Sad, Serbia, </a:t>
            </a:r>
            <a:r>
              <a:rPr lang="en-AU" sz="2400" dirty="0" smtClean="0">
                <a:solidFill>
                  <a:schemeClr val="tx2"/>
                </a:solidFill>
              </a:rPr>
              <a:t>ACM, New York, NY, USA, 136-141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  <a:endParaRPr lang="el-GR" sz="2400" dirty="0" smtClean="0">
              <a:solidFill>
                <a:schemeClr val="tx2"/>
              </a:solidFill>
            </a:endParaRPr>
          </a:p>
          <a:p>
            <a:pPr lvl="0" algn="just" hangingPunct="0"/>
            <a:endParaRPr lang="en-US" sz="2400" dirty="0" smtClean="0">
              <a:solidFill>
                <a:schemeClr val="tx2"/>
              </a:solidFill>
            </a:endParaRPr>
          </a:p>
          <a:p>
            <a:pPr lvl="0" algn="just" hangingPunct="0">
              <a:buNone/>
            </a:pPr>
            <a:endParaRPr lang="el-GR" sz="24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endParaRPr lang="el-GR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1928794" y="2643182"/>
            <a:ext cx="5357850" cy="14287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7200" b="1" dirty="0" smtClean="0">
                <a:solidFill>
                  <a:schemeClr val="tx2"/>
                </a:solidFill>
                <a:latin typeface="Aharoni" pitchFamily="2" charset="-79"/>
                <a:cs typeface="Aharoni" pitchFamily="2" charset="-79"/>
              </a:rPr>
              <a:t>Thank you!</a:t>
            </a:r>
            <a:endParaRPr lang="el-GR" sz="7200" b="1" dirty="0" smtClean="0">
              <a:solidFill>
                <a:schemeClr val="tx2"/>
              </a:solidFill>
              <a:latin typeface="+mj-lt"/>
              <a:cs typeface="Aharoni" pitchFamily="2" charset="-79"/>
            </a:endParaRPr>
          </a:p>
          <a:p>
            <a:pPr algn="just"/>
            <a:endParaRPr lang="en-US" sz="7200" b="1" dirty="0" smtClean="0">
              <a:solidFill>
                <a:schemeClr val="tx2"/>
              </a:solidFill>
              <a:latin typeface="Aharoni" pitchFamily="2" charset="-79"/>
              <a:cs typeface="Aharoni" pitchFamily="2" charset="-79"/>
            </a:endParaRPr>
          </a:p>
          <a:p>
            <a:pPr algn="just">
              <a:buNone/>
            </a:pPr>
            <a:endParaRPr lang="el-GR" sz="7200" b="1" dirty="0" smtClean="0">
              <a:solidFill>
                <a:schemeClr val="tx2"/>
              </a:solidFill>
              <a:latin typeface="+mj-lt"/>
              <a:cs typeface="Aharoni" pitchFamily="2" charset="-79"/>
            </a:endParaRPr>
          </a:p>
          <a:p>
            <a:pPr algn="just">
              <a:buNone/>
            </a:pPr>
            <a:endParaRPr lang="en-US" sz="7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  <a:p>
            <a:pPr algn="just">
              <a:buNone/>
            </a:pPr>
            <a:endParaRPr lang="el-GR" sz="7200" b="1" dirty="0" smtClean="0">
              <a:solidFill>
                <a:schemeClr val="tx2"/>
              </a:solidFill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CONTENTS</a:t>
            </a: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85720" y="1189053"/>
            <a:ext cx="857256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 smtClean="0">
                <a:solidFill>
                  <a:schemeClr val="tx2"/>
                </a:solidFill>
              </a:rPr>
              <a:t>Comparative analysis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flowchart-based environments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 algn="just"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	Emphasis is given on </a:t>
            </a:r>
            <a:r>
              <a:rPr lang="en-US" sz="2400" b="1" dirty="0" smtClean="0">
                <a:solidFill>
                  <a:schemeClr val="tx2"/>
                </a:solidFill>
              </a:rPr>
              <a:t>fundamental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technologies</a:t>
            </a:r>
            <a:r>
              <a:rPr lang="en-US" sz="2400" dirty="0" smtClean="0">
                <a:solidFill>
                  <a:schemeClr val="tx2"/>
                </a:solidFill>
              </a:rPr>
              <a:t> and </a:t>
            </a:r>
            <a:r>
              <a:rPr lang="en-US" sz="2400" b="1" dirty="0" smtClean="0">
                <a:solidFill>
                  <a:schemeClr val="tx2"/>
                </a:solidFill>
              </a:rPr>
              <a:t>advanced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features</a:t>
            </a:r>
            <a:r>
              <a:rPr lang="en-US" sz="2400" dirty="0" smtClean="0">
                <a:solidFill>
                  <a:schemeClr val="tx2"/>
                </a:solidFill>
              </a:rPr>
              <a:t> of contemporary environments.</a:t>
            </a:r>
          </a:p>
          <a:p>
            <a:pPr algn="just">
              <a:buNone/>
            </a:pPr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b="1" dirty="0" smtClean="0">
                <a:solidFill>
                  <a:schemeClr val="tx2"/>
                </a:solidFill>
              </a:rPr>
              <a:t>Experiences on using RAPTOR</a:t>
            </a:r>
            <a:r>
              <a:rPr lang="en-US" sz="2400" dirty="0" smtClean="0">
                <a:solidFill>
                  <a:schemeClr val="tx2"/>
                </a:solidFill>
              </a:rPr>
              <a:t> </a:t>
            </a:r>
            <a:r>
              <a:rPr lang="en-US" sz="2400" b="1" dirty="0" smtClean="0">
                <a:solidFill>
                  <a:schemeClr val="tx2"/>
                </a:solidFill>
              </a:rPr>
              <a:t>for preparing educational material</a:t>
            </a:r>
            <a:r>
              <a:rPr lang="en-US" sz="2400" dirty="0" smtClean="0">
                <a:solidFill>
                  <a:schemeClr val="tx2"/>
                </a:solidFill>
              </a:rPr>
              <a:t> for an introductory programming course.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Conclusions are drawn regarding </a:t>
            </a:r>
            <a:r>
              <a:rPr lang="en-US" sz="2400" b="1" dirty="0" smtClean="0">
                <a:solidFill>
                  <a:schemeClr val="tx2"/>
                </a:solidFill>
              </a:rPr>
              <a:t>possibilities for research</a:t>
            </a:r>
            <a:r>
              <a:rPr lang="en-US" sz="2400" dirty="0" smtClean="0">
                <a:solidFill>
                  <a:schemeClr val="tx2"/>
                </a:solidFill>
              </a:rPr>
              <a:t> on the field and for utilization of such environments for a brief and </a:t>
            </a:r>
            <a:r>
              <a:rPr lang="en-US" sz="2400" b="1" dirty="0" smtClean="0">
                <a:solidFill>
                  <a:schemeClr val="tx2"/>
                </a:solidFill>
              </a:rPr>
              <a:t>simplified introduction to other fundamental fields, concepts and models of software engineering </a:t>
            </a:r>
            <a:r>
              <a:rPr lang="en-US" sz="2400" dirty="0" smtClean="0">
                <a:solidFill>
                  <a:schemeClr val="tx2"/>
                </a:solidFill>
              </a:rPr>
              <a:t>(in addition to programming).</a:t>
            </a:r>
            <a:endParaRPr lang="el-GR" sz="2400" dirty="0" smtClean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500042"/>
            <a:ext cx="9144000" cy="1571636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 fontScale="90000"/>
          </a:bodyPr>
          <a:lstStyle/>
          <a:p>
            <a:pPr algn="r"/>
            <a:r>
              <a:rPr lang="en-US" sz="3600" b="1" dirty="0" smtClean="0">
                <a:solidFill>
                  <a:schemeClr val="tx2"/>
                </a:solidFill>
              </a:rPr>
              <a:t>PART I: COMPARATIVE ANALYSIS OF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FLOWCHART-BASED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PROGRAMMING ENVIRONMENTS</a:t>
            </a:r>
            <a:endParaRPr lang="el-GR" sz="3600" b="1" dirty="0">
              <a:solidFill>
                <a:schemeClr val="tx2"/>
              </a:solidFill>
            </a:endParaRPr>
          </a:p>
        </p:txBody>
      </p:sp>
      <p:pic>
        <p:nvPicPr>
          <p:cNvPr id="7" name="6 - Εικόνα" descr="Iconic_Progra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357430"/>
            <a:ext cx="2354085" cy="2000264"/>
          </a:xfrm>
          <a:prstGeom prst="rect">
            <a:avLst/>
          </a:prstGeom>
        </p:spPr>
      </p:pic>
      <p:pic>
        <p:nvPicPr>
          <p:cNvPr id="8" name="7 - Εικόνα" descr="ProgrAnim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214554"/>
            <a:ext cx="3357586" cy="1815708"/>
          </a:xfrm>
          <a:prstGeom prst="rect">
            <a:avLst/>
          </a:prstGeom>
        </p:spPr>
      </p:pic>
      <p:pic>
        <p:nvPicPr>
          <p:cNvPr id="9" name="8 - Εικόνα" descr="S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4429132"/>
            <a:ext cx="2907201" cy="1976514"/>
          </a:xfrm>
          <a:prstGeom prst="rect">
            <a:avLst/>
          </a:prstGeom>
        </p:spPr>
      </p:pic>
      <p:pic>
        <p:nvPicPr>
          <p:cNvPr id="10" name="9 - Εικόνα" descr="RAP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714884"/>
            <a:ext cx="2428892" cy="1944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214818"/>
            <a:ext cx="2714644" cy="212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FUNDAMENTAL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b="1" dirty="0">
                <a:solidFill>
                  <a:schemeClr val="tx2"/>
                </a:solidFill>
              </a:rPr>
              <a:t>TECHNOLOGIES</a:t>
            </a: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Syntax-directed editing</a:t>
            </a:r>
          </a:p>
          <a:p>
            <a:pPr lvl="2"/>
            <a:r>
              <a:rPr lang="en-US" dirty="0" smtClean="0">
                <a:solidFill>
                  <a:schemeClr val="tx2"/>
                </a:solidFill>
              </a:rPr>
              <a:t>Structure editors</a:t>
            </a:r>
          </a:p>
          <a:p>
            <a:pPr lvl="2">
              <a:buClr>
                <a:schemeClr val="tx2"/>
              </a:buClr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Iconic programming languages </a:t>
            </a:r>
            <a:r>
              <a:rPr lang="en-US" sz="36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√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Software visualization</a:t>
            </a:r>
          </a:p>
          <a:p>
            <a:endParaRPr lang="en-US" dirty="0" smtClean="0">
              <a:solidFill>
                <a:schemeClr val="tx2"/>
              </a:solidFill>
            </a:endParaRPr>
          </a:p>
          <a:p>
            <a:r>
              <a:rPr lang="en-US" dirty="0" smtClean="0">
                <a:solidFill>
                  <a:schemeClr val="tx2"/>
                </a:solidFill>
              </a:rPr>
              <a:t>Program animation</a:t>
            </a:r>
            <a:endParaRPr lang="el-GR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COMPARATIVE ANALYSIS</a:t>
            </a:r>
            <a:endParaRPr lang="el-GR" sz="3600" b="1" dirty="0">
              <a:solidFill>
                <a:schemeClr val="tx2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Flowchart-based </a:t>
            </a:r>
            <a:r>
              <a:rPr lang="en-US" sz="2800" dirty="0">
                <a:solidFill>
                  <a:schemeClr val="tx2"/>
                </a:solidFill>
              </a:rPr>
              <a:t>programming environments that were developed for </a:t>
            </a: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</a:t>
            </a:r>
            <a:r>
              <a:rPr lang="en-US" sz="2800" dirty="0">
                <a:solidFill>
                  <a:schemeClr val="tx2"/>
                </a:solidFill>
              </a:rPr>
              <a:t> and not commercial purposes are reviewed. </a:t>
            </a:r>
            <a:endParaRPr lang="en-US" sz="2800" dirty="0" smtClean="0">
              <a:solidFill>
                <a:schemeClr val="tx2"/>
              </a:solidFill>
            </a:endParaRPr>
          </a:p>
          <a:p>
            <a:pPr algn="just"/>
            <a:endParaRPr lang="en-US" sz="2800" dirty="0">
              <a:solidFill>
                <a:schemeClr val="tx2"/>
              </a:solidFill>
            </a:endParaRPr>
          </a:p>
          <a:p>
            <a:pPr algn="just"/>
            <a:r>
              <a:rPr lang="en-US" sz="2800" dirty="0" smtClean="0">
                <a:solidFill>
                  <a:schemeClr val="tx2"/>
                </a:solidFill>
              </a:rPr>
              <a:t>For </a:t>
            </a:r>
            <a:r>
              <a:rPr lang="en-US" sz="2800" dirty="0">
                <a:solidFill>
                  <a:schemeClr val="tx2"/>
                </a:solidFill>
              </a:rPr>
              <a:t>each environment important data are presented </a:t>
            </a:r>
            <a:r>
              <a:rPr lang="en-US" sz="2800" dirty="0" smtClean="0">
                <a:solidFill>
                  <a:schemeClr val="tx2"/>
                </a:solidFill>
              </a:rPr>
              <a:t>regarding: 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availability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program </a:t>
            </a:r>
            <a:r>
              <a:rPr lang="en-US" dirty="0">
                <a:solidFill>
                  <a:schemeClr val="tx2"/>
                </a:solidFill>
              </a:rPr>
              <a:t>development </a:t>
            </a:r>
            <a:endParaRPr lang="en-US" dirty="0" smtClean="0">
              <a:solidFill>
                <a:schemeClr val="tx2"/>
              </a:solidFill>
            </a:endParaRPr>
          </a:p>
          <a:p>
            <a:pPr lvl="1" algn="just">
              <a:buFont typeface="Wingdings" pitchFamily="2" charset="2"/>
              <a:buChar char="ü"/>
            </a:pPr>
            <a:r>
              <a:rPr lang="en-US" dirty="0">
                <a:solidFill>
                  <a:schemeClr val="tx2"/>
                </a:solidFill>
              </a:rPr>
              <a:t>p</a:t>
            </a:r>
            <a:r>
              <a:rPr lang="en-US" dirty="0" smtClean="0">
                <a:solidFill>
                  <a:schemeClr val="tx2"/>
                </a:solidFill>
              </a:rPr>
              <a:t>rogram execution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automatic </a:t>
            </a:r>
            <a:r>
              <a:rPr lang="en-US" dirty="0">
                <a:solidFill>
                  <a:schemeClr val="tx2"/>
                </a:solidFill>
              </a:rPr>
              <a:t>source code </a:t>
            </a:r>
            <a:r>
              <a:rPr lang="en-US" dirty="0" smtClean="0">
                <a:solidFill>
                  <a:schemeClr val="tx2"/>
                </a:solidFill>
              </a:rPr>
              <a:t>generation</a:t>
            </a:r>
          </a:p>
          <a:p>
            <a:pPr lvl="1" algn="just">
              <a:buFont typeface="Wingdings" pitchFamily="2" charset="2"/>
              <a:buChar char="ü"/>
            </a:pPr>
            <a:r>
              <a:rPr lang="en-US" dirty="0" smtClean="0">
                <a:solidFill>
                  <a:schemeClr val="tx2"/>
                </a:solidFill>
              </a:rPr>
              <a:t>evaluation </a:t>
            </a:r>
          </a:p>
          <a:p>
            <a:pPr lvl="1" algn="just">
              <a:buFont typeface="Wingdings" pitchFamily="2" charset="2"/>
              <a:buChar char="ü"/>
            </a:pPr>
            <a:endParaRPr lang="el-GR" dirty="0">
              <a:solidFill>
                <a:schemeClr val="tx2"/>
              </a:solidFill>
            </a:endParaRPr>
          </a:p>
          <a:p>
            <a:pPr algn="just"/>
            <a:endParaRPr lang="en-US" sz="2800" dirty="0" smtClean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COMPARATIVE ANALYSIS - </a:t>
            </a:r>
            <a:r>
              <a:rPr lang="en-US" sz="3600" b="1" i="1" dirty="0" smtClean="0">
                <a:solidFill>
                  <a:schemeClr val="tx2"/>
                </a:solidFill>
              </a:rPr>
              <a:t>availability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6 - Πίνακας"/>
          <p:cNvGraphicFramePr>
            <a:graphicFrameLocks noGrp="1"/>
          </p:cNvGraphicFramePr>
          <p:nvPr/>
        </p:nvGraphicFramePr>
        <p:xfrm>
          <a:off x="142844" y="1214422"/>
          <a:ext cx="3286148" cy="3708280"/>
        </p:xfrm>
        <a:graphic>
          <a:graphicData uri="http://schemas.openxmlformats.org/drawingml/2006/table">
            <a:tbl>
              <a:tblPr>
                <a:effectLst>
                  <a:reflection blurRad="6350" stA="50000" endA="300" endPos="38500" dist="50800" dir="5400000" sy="-100000" algn="bl" rotWithShape="0"/>
                </a:effectLst>
              </a:tblPr>
              <a:tblGrid>
                <a:gridCol w="2000264"/>
                <a:gridCol w="1285884"/>
              </a:tblGrid>
              <a:tr h="340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Environment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Available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BACCII/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BACII++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FLINT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SFC Editor</a:t>
                      </a:r>
                      <a:endParaRPr lang="el-G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RAPTOR</a:t>
                      </a:r>
                      <a:endParaRPr lang="el-G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SICAS-COL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19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H-SICAS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1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ProGuide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213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B#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Iconic Programmer</a:t>
                      </a:r>
                      <a:endParaRPr lang="el-G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l-GR" sz="1800" dirty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2382"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b="1" kern="120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Progranimate</a:t>
                      </a:r>
                      <a:endParaRPr lang="el-GR" sz="18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8898" marR="488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 smtClean="0">
                          <a:solidFill>
                            <a:schemeClr val="tx2"/>
                          </a:solidFill>
                          <a:latin typeface="Times New Roman"/>
                          <a:ea typeface="SimSun"/>
                          <a:cs typeface="Times New Roman"/>
                        </a:rPr>
                        <a:t>√</a:t>
                      </a:r>
                      <a:endParaRPr lang="el-GR" sz="1800" dirty="0">
                        <a:solidFill>
                          <a:schemeClr val="tx2"/>
                        </a:solidFill>
                        <a:latin typeface="Times New Roman"/>
                        <a:ea typeface="SimSun"/>
                        <a:cs typeface="Times New Roman"/>
                      </a:endParaRPr>
                    </a:p>
                  </a:txBody>
                  <a:tcPr marL="48898" marR="4889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2 - Θέση περιεχομένου"/>
          <p:cNvSpPr>
            <a:spLocks noGrp="1"/>
          </p:cNvSpPr>
          <p:nvPr>
            <p:ph idx="1"/>
          </p:nvPr>
        </p:nvSpPr>
        <p:spPr>
          <a:xfrm>
            <a:off x="3500430" y="1071546"/>
            <a:ext cx="5357850" cy="4525963"/>
          </a:xfrm>
        </p:spPr>
        <p:txBody>
          <a:bodyPr>
            <a:noAutofit/>
          </a:bodyPr>
          <a:lstStyle/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Several programming environments based on an iconic, flowchart-based notation have been developed, starting back from 1994 with BACCII.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>
              <a:buClr>
                <a:schemeClr val="tx2"/>
              </a:buClr>
              <a:buFont typeface="Calibri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Four</a:t>
            </a:r>
            <a:r>
              <a:rPr lang="en-US" sz="2400" dirty="0" smtClean="0">
                <a:solidFill>
                  <a:schemeClr val="tx2"/>
                </a:solidFill>
              </a:rPr>
              <a:t> out of the eleven most referenced environments reviewed are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available</a:t>
            </a:r>
            <a:r>
              <a:rPr lang="en-US" sz="2400" dirty="0" smtClean="0">
                <a:solidFill>
                  <a:schemeClr val="tx2"/>
                </a:solidFill>
              </a:rPr>
              <a:t>.</a:t>
            </a: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  <a:p>
            <a:pPr algn="just"/>
            <a:r>
              <a:rPr lang="en-US" sz="2400" dirty="0" smtClean="0">
                <a:solidFill>
                  <a:schemeClr val="tx2"/>
                </a:solidFill>
              </a:rPr>
              <a:t>This </a:t>
            </a:r>
            <a:r>
              <a:rPr lang="en-US" sz="2400" dirty="0">
                <a:solidFill>
                  <a:schemeClr val="tx2"/>
                </a:solidFill>
              </a:rPr>
              <a:t>kind of programming environments has attracted so much interest that even nowadays the development of new environments is announced.</a:t>
            </a:r>
          </a:p>
          <a:p>
            <a:pPr algn="just"/>
            <a:endParaRPr lang="en-US" sz="2400" dirty="0">
              <a:solidFill>
                <a:schemeClr val="tx2"/>
              </a:solidFill>
            </a:endParaRPr>
          </a:p>
          <a:p>
            <a:pPr algn="just"/>
            <a:endParaRPr lang="en-US" sz="240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5794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/>
                </a:solidFill>
              </a:rPr>
              <a:t>COMPARATIVE ANALYSIS - </a:t>
            </a:r>
            <a:r>
              <a:rPr lang="en-US" sz="3600" b="1" i="1" dirty="0" smtClean="0">
                <a:solidFill>
                  <a:schemeClr val="tx2"/>
                </a:solidFill>
              </a:rPr>
              <a:t>availability</a:t>
            </a:r>
            <a:endParaRPr lang="el-GR" sz="3600" b="1" i="1" dirty="0">
              <a:solidFill>
                <a:schemeClr val="tx2"/>
              </a:solidFill>
            </a:endParaRPr>
          </a:p>
        </p:txBody>
      </p:sp>
      <p:cxnSp>
        <p:nvCxnSpPr>
          <p:cNvPr id="5" name="4 - Ευθεία γραμμή σύνδεσης"/>
          <p:cNvCxnSpPr/>
          <p:nvPr/>
        </p:nvCxnSpPr>
        <p:spPr>
          <a:xfrm>
            <a:off x="0" y="785794"/>
            <a:ext cx="9144000" cy="1588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9 - Εικόνα" descr="Iconic_Programm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142984"/>
            <a:ext cx="3071834" cy="2610135"/>
          </a:xfrm>
          <a:prstGeom prst="rect">
            <a:avLst/>
          </a:prstGeom>
        </p:spPr>
      </p:pic>
      <p:pic>
        <p:nvPicPr>
          <p:cNvPr id="11" name="10 - Εικόνα" descr="ProgrAnim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1934" y="1142984"/>
            <a:ext cx="4857752" cy="2626964"/>
          </a:xfrm>
          <a:prstGeom prst="rect">
            <a:avLst/>
          </a:prstGeom>
        </p:spPr>
      </p:pic>
      <p:pic>
        <p:nvPicPr>
          <p:cNvPr id="13" name="12 - Εικόνα" descr="SF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43372" y="4211579"/>
            <a:ext cx="3857652" cy="2622695"/>
          </a:xfrm>
          <a:prstGeom prst="rect">
            <a:avLst/>
          </a:prstGeom>
        </p:spPr>
      </p:pic>
      <p:pic>
        <p:nvPicPr>
          <p:cNvPr id="14" name="13 - Εικόνα" descr="RAPTOR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238568"/>
            <a:ext cx="3214710" cy="2574163"/>
          </a:xfrm>
          <a:prstGeom prst="rect">
            <a:avLst/>
          </a:prstGeom>
        </p:spPr>
      </p:pic>
      <p:sp>
        <p:nvSpPr>
          <p:cNvPr id="15" name="14 - TextBox"/>
          <p:cNvSpPr txBox="1"/>
          <p:nvPr/>
        </p:nvSpPr>
        <p:spPr>
          <a:xfrm>
            <a:off x="142844" y="78579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Iconic Programmer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4000496" y="78579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Progranimate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142844" y="391692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RAPTOR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4071934" y="3916924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SFC Editor</a:t>
            </a:r>
            <a:endParaRPr lang="el-G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2713</Words>
  <Application>Microsoft Office PowerPoint</Application>
  <PresentationFormat>Προβολή στην οθόνη (4:3)</PresentationFormat>
  <Paragraphs>476</Paragraphs>
  <Slides>37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Using Flowchart-based Programming Environments for Simplifying Programming and Software Engineering Processes  </vt:lpstr>
      <vt:lpstr>INTRODUCTION</vt:lpstr>
      <vt:lpstr>INTRODUCTION</vt:lpstr>
      <vt:lpstr>CONTENTS</vt:lpstr>
      <vt:lpstr>PART I: COMPARATIVE ANALYSIS OF  FLOWCHART-BASED PROGRAMMING ENVIRONMENTS</vt:lpstr>
      <vt:lpstr>FUNDAMENTAL TECHNOLOGIES</vt:lpstr>
      <vt:lpstr>COMPARATIVE ANALYSIS</vt:lpstr>
      <vt:lpstr>COMPARATIVE ANALYSIS - availability</vt:lpstr>
      <vt:lpstr>COMPARATIVE ANALYSIS - availability</vt:lpstr>
      <vt:lpstr>COMPARATIVE ANALYSIS - notation</vt:lpstr>
      <vt:lpstr>COMPARATIVE ANALYSIS – programming paradigm</vt:lpstr>
      <vt:lpstr>COMPARATIVE ANALYSIS - execution</vt:lpstr>
      <vt:lpstr>COMPARATIVE ANALYSIS - execution</vt:lpstr>
      <vt:lpstr>COMPARATIVE ANALYSIS – automatic  source code generation</vt:lpstr>
      <vt:lpstr>COMPARATIVE ANALYSIS – automatic source code generation</vt:lpstr>
      <vt:lpstr>COMPARATIVE ANALYSIS - evaluation</vt:lpstr>
      <vt:lpstr>COMPARATIVE ANALYSIS – special features</vt:lpstr>
      <vt:lpstr>PART II: EXPERIENCE IN  PREPARING EDUCATIONAL MATERIAL WITH RAPTOR</vt:lpstr>
      <vt:lpstr>MOTIVATION</vt:lpstr>
      <vt:lpstr>USING MULTIPLE REPRESENTATIONS</vt:lpstr>
      <vt:lpstr>EXPERIENCE WITH RAPTOR</vt:lpstr>
      <vt:lpstr>EXPERIENCE WITH RAPTOR – things to be aware of…</vt:lpstr>
      <vt:lpstr>EXPERIENCE WITH RAPTOR – things to be aware of…</vt:lpstr>
      <vt:lpstr>EXPERIENCE WITH RAPTOR – things to be aware of…</vt:lpstr>
      <vt:lpstr>EXPERIENCE WITH RAPTOR – things to be aware of…</vt:lpstr>
      <vt:lpstr>EXPERIENCE WITH RAPTOR – things to be aware of…</vt:lpstr>
      <vt:lpstr>EXPERIENCE WITH RAPTOR – things to be aware of…</vt:lpstr>
      <vt:lpstr>EXPERIENCE WITH RAPTOR – things to be aware of…</vt:lpstr>
      <vt:lpstr>EXPERIENCE WITH RAPTOR – results…</vt:lpstr>
      <vt:lpstr>PART III: CONCLUSIONS &amp; POSSIBILITIES FOR RESEARCH</vt:lpstr>
      <vt:lpstr>CONCLUSIONS</vt:lpstr>
      <vt:lpstr>CONCLUSIONS</vt:lpstr>
      <vt:lpstr>CONCLUSIONS</vt:lpstr>
      <vt:lpstr>CONCLUSIONS</vt:lpstr>
      <vt:lpstr>CONCLUSIONS</vt:lpstr>
      <vt:lpstr>REFERENCES</vt:lpstr>
      <vt:lpstr>Διαφάνεια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Flowchart-based Programming Environments for Simplifying Programming and Software Engineering Processes</dc:title>
  <dc:creator>Stelios</dc:creator>
  <cp:lastModifiedBy>Stelios</cp:lastModifiedBy>
  <cp:revision>136</cp:revision>
  <dcterms:created xsi:type="dcterms:W3CDTF">2013-03-08T20:33:44Z</dcterms:created>
  <dcterms:modified xsi:type="dcterms:W3CDTF">2013-08-29T19:29:42Z</dcterms:modified>
</cp:coreProperties>
</file>