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9"/>
  </p:notesMasterIdLst>
  <p:sldIdLst>
    <p:sldId id="256" r:id="rId3"/>
    <p:sldId id="289" r:id="rId4"/>
    <p:sldId id="257" r:id="rId5"/>
    <p:sldId id="259" r:id="rId6"/>
    <p:sldId id="260" r:id="rId7"/>
    <p:sldId id="261" r:id="rId8"/>
    <p:sldId id="263" r:id="rId9"/>
    <p:sldId id="290" r:id="rId10"/>
    <p:sldId id="264" r:id="rId11"/>
    <p:sldId id="265" r:id="rId12"/>
    <p:sldId id="266" r:id="rId13"/>
    <p:sldId id="291" r:id="rId14"/>
    <p:sldId id="267" r:id="rId15"/>
    <p:sldId id="268" r:id="rId16"/>
    <p:sldId id="269" r:id="rId17"/>
    <p:sldId id="292" r:id="rId18"/>
    <p:sldId id="270" r:id="rId19"/>
    <p:sldId id="271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3" r:id="rId34"/>
    <p:sldId id="286" r:id="rId35"/>
    <p:sldId id="287" r:id="rId36"/>
    <p:sldId id="288" r:id="rId37"/>
    <p:sldId id="29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4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D0017-959C-4B88-9F33-AA4A6AE03D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248275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474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732431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‹#›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1">
                <a:solidFill>
                  <a:schemeClr val="tx1"/>
                </a:solidFill>
              </a:defRPr>
            </a:lvl1pPr>
          </a:lstStyle>
          <a:p>
            <a:fld id="{3D400980-0F80-4000-A959-D0872B92FB41}" type="slidenum">
              <a:rPr lang="en-US" smtClean="0"/>
              <a:pPr/>
              <a:t>‹#›</a:t>
            </a:fld>
            <a:r>
              <a:rPr lang="en-US" dirty="0" smtClean="0"/>
              <a:t>/36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789040"/>
            <a:ext cx="3398912" cy="1266800"/>
          </a:xfrm>
        </p:spPr>
        <p:txBody>
          <a:bodyPr/>
          <a:lstStyle/>
          <a:p>
            <a:r>
              <a:rPr lang="en-US" dirty="0" smtClean="0"/>
              <a:t>On gender issues in informatics – the next edition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248275"/>
            <a:ext cx="4407024" cy="1349077"/>
          </a:xfrm>
        </p:spPr>
        <p:txBody>
          <a:bodyPr/>
          <a:lstStyle/>
          <a:p>
            <a:r>
              <a:rPr lang="en-US" dirty="0" smtClean="0"/>
              <a:t>Mirjana Ivanovi</a:t>
            </a:r>
            <a:r>
              <a:rPr lang="sl-SI" dirty="0" smtClean="0"/>
              <a:t>ć</a:t>
            </a:r>
            <a:endParaRPr lang="en-US" dirty="0" smtClean="0"/>
          </a:p>
          <a:p>
            <a:r>
              <a:rPr lang="en-US" sz="1800" dirty="0" smtClean="0"/>
              <a:t>Department of Mathematics and Informatics, Faculty of </a:t>
            </a:r>
            <a:r>
              <a:rPr lang="en-US" sz="1800" dirty="0" smtClean="0"/>
              <a:t>Sciences</a:t>
            </a:r>
            <a:endParaRPr lang="en-US" sz="1800" dirty="0" smtClean="0"/>
          </a:p>
          <a:p>
            <a:r>
              <a:rPr lang="en-US" sz="1800" dirty="0" smtClean="0"/>
              <a:t>University of Novi Sad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is a huge inequality in numbers comparing female and male students, all over the world. For 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Department of Mathematics and Informatics at the University of Novi Sad is following this depressing trend.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Just between years 2006 and 2010, the number of female students dropped from around </a:t>
            </a:r>
            <a:r>
              <a:rPr lang="en-US" dirty="0" smtClean="0">
                <a:solidFill>
                  <a:srgbClr val="FF0000"/>
                </a:solidFill>
              </a:rPr>
              <a:t>35%</a:t>
            </a:r>
            <a:r>
              <a:rPr lang="en-US" dirty="0" smtClean="0"/>
              <a:t>, to the mere </a:t>
            </a:r>
            <a:r>
              <a:rPr lang="en-US" dirty="0" smtClean="0">
                <a:solidFill>
                  <a:srgbClr val="FF0000"/>
                </a:solidFill>
              </a:rPr>
              <a:t>20%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Unfortunately this trend is continued in the following years,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10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main reasons that are most often reported in literature for a decreasing number of women in computer science are:</a:t>
            </a:r>
          </a:p>
          <a:p>
            <a:pPr lvl="1"/>
            <a:r>
              <a:rPr lang="en-US" dirty="0" smtClean="0"/>
              <a:t>negative stereotypes and </a:t>
            </a:r>
          </a:p>
          <a:p>
            <a:pPr lvl="1"/>
            <a:r>
              <a:rPr lang="en-US" dirty="0" smtClean="0"/>
              <a:t>low confidence regarding the field.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even claimed that </a:t>
            </a:r>
          </a:p>
          <a:p>
            <a:pPr lvl="1"/>
            <a:r>
              <a:rPr lang="en-US" dirty="0" smtClean="0"/>
              <a:t>women </a:t>
            </a:r>
            <a:r>
              <a:rPr lang="en-US" b="1" dirty="0" smtClean="0"/>
              <a:t>often do </a:t>
            </a:r>
            <a:r>
              <a:rPr lang="en-US" b="1" i="1" dirty="0" smtClean="0"/>
              <a:t>not</a:t>
            </a:r>
            <a:r>
              <a:rPr lang="en-US" b="1" dirty="0" smtClean="0"/>
              <a:t> receive the same level of support as men</a:t>
            </a:r>
            <a:r>
              <a:rPr lang="en-US" dirty="0" smtClean="0"/>
              <a:t> for entering and persisting in the field, and that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parents, friends and classmates </a:t>
            </a:r>
            <a:r>
              <a:rPr lang="en-US" b="1" dirty="0" smtClean="0"/>
              <a:t>seldom encourage women </a:t>
            </a:r>
            <a:r>
              <a:rPr lang="en-US" dirty="0" smtClean="0"/>
              <a:t>to choose and continue in the field of information technology”.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11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4592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Basics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Structure of the Survey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Most Interesting Findings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12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Questionnaire consisted of more than 100 options dispersed over 33 questions, of either nominal scale questions (yes/no), or ordinal scale questions (1 to 5, Lickert scale). </a:t>
            </a:r>
          </a:p>
          <a:p>
            <a:endParaRPr lang="en-US" dirty="0" smtClean="0"/>
          </a:p>
          <a:p>
            <a:r>
              <a:rPr lang="en-US" dirty="0" smtClean="0"/>
              <a:t>The questionnaire is divided into three main sections: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General </a:t>
            </a:r>
            <a:r>
              <a:rPr lang="en-US" b="1" dirty="0" smtClean="0"/>
              <a:t>data</a:t>
            </a:r>
            <a:r>
              <a:rPr lang="en-US" dirty="0" smtClean="0"/>
              <a:t>: average grade of study, grade for some characteristic courses, rating of the quality of studies on various points, rating of their skills on listed aspects of their studies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13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"Motivation for enrollment”:</a:t>
            </a:r>
            <a:r>
              <a:rPr lang="en-US" dirty="0" smtClean="0"/>
              <a:t> questions about role models, influence of some listed factors on their enrollment into studies, opinion on the coverage of certain listed fields within studies, and so on;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"Ambitions regarding future career”: </a:t>
            </a:r>
            <a:r>
              <a:rPr lang="en-US" dirty="0" smtClean="0"/>
              <a:t>job position they see themselves in </a:t>
            </a:r>
            <a:r>
              <a:rPr lang="en-US" i="1" dirty="0" smtClean="0"/>
              <a:t>after the completion</a:t>
            </a:r>
            <a:r>
              <a:rPr lang="en-US" dirty="0" smtClean="0"/>
              <a:t> of their studies, and </a:t>
            </a:r>
            <a:r>
              <a:rPr lang="en-US" i="1" dirty="0" smtClean="0"/>
              <a:t>ten years later</a:t>
            </a:r>
            <a:r>
              <a:rPr lang="en-US" dirty="0" smtClean="0"/>
              <a:t>, or opinion about the most promising fields of computer science…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14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14456" cy="470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interpretation of gathered statistical data, we used the following methodology: </a:t>
            </a:r>
          </a:p>
          <a:p>
            <a:pPr lvl="1"/>
            <a:r>
              <a:rPr lang="en-US" dirty="0" smtClean="0"/>
              <a:t>Data processing was performed using the open-source “</a:t>
            </a:r>
            <a:r>
              <a:rPr lang="en-US" b="1" dirty="0" smtClean="0"/>
              <a:t>R software environment”, appropriate for statistical computing and graphical presentation of results</a:t>
            </a:r>
            <a:r>
              <a:rPr lang="en-US" dirty="0" smtClean="0"/>
              <a:t>,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Also, the following </a:t>
            </a:r>
            <a:r>
              <a:rPr lang="en-US" b="1" dirty="0" smtClean="0"/>
              <a:t>non-parametric methodologies </a:t>
            </a:r>
            <a:r>
              <a:rPr lang="en-US" dirty="0" smtClean="0"/>
              <a:t>were applied:</a:t>
            </a:r>
          </a:p>
          <a:p>
            <a:pPr lvl="2"/>
            <a:r>
              <a:rPr lang="en-US" dirty="0" smtClean="0"/>
              <a:t>Nominal scale data was analyzed using Fisher exact test and Phi correlation coefficient;</a:t>
            </a:r>
          </a:p>
          <a:p>
            <a:pPr lvl="2"/>
            <a:r>
              <a:rPr lang="en-US" dirty="0" smtClean="0"/>
              <a:t>Lickert scale data was analyzed using Mann–Whitney–</a:t>
            </a:r>
            <a:r>
              <a:rPr lang="en-US" dirty="0" err="1" smtClean="0"/>
              <a:t>Wilcoxon</a:t>
            </a:r>
            <a:r>
              <a:rPr lang="en-US" dirty="0" smtClean="0"/>
              <a:t> test and Freemans Theta coefficient;</a:t>
            </a:r>
          </a:p>
          <a:p>
            <a:pPr lvl="2"/>
            <a:r>
              <a:rPr lang="en-US" dirty="0" smtClean="0"/>
              <a:t>For "yes/no" questions "Fourfold" graphic charts were used;</a:t>
            </a:r>
          </a:p>
          <a:p>
            <a:pPr lvl="2"/>
            <a:r>
              <a:rPr lang="en-US" dirty="0" smtClean="0"/>
              <a:t>For Lickert scale questions the standard bar-charts were used.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Emphasis was put </a:t>
            </a:r>
            <a:r>
              <a:rPr lang="en-US" b="1" dirty="0" smtClean="0"/>
              <a:t>on finding correlations between gender and some other </a:t>
            </a:r>
            <a:r>
              <a:rPr lang="en-US" b="1" dirty="0" smtClean="0"/>
              <a:t>questions.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15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4592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Basics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Structure of the Survey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Most Interesting Findings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16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Interesting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233936" cy="4525963"/>
          </a:xfrm>
        </p:spPr>
        <p:txBody>
          <a:bodyPr/>
          <a:lstStyle/>
          <a:p>
            <a:r>
              <a:rPr lang="en-US" sz="2800" dirty="0" smtClean="0"/>
              <a:t>On some points, both genders have the same view: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548" t="40101" r="20834" b="22200"/>
          <a:stretch>
            <a:fillRect/>
          </a:stretch>
        </p:blipFill>
        <p:spPr bwMode="auto">
          <a:xfrm>
            <a:off x="3923928" y="1556791"/>
            <a:ext cx="5220072" cy="48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17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Interesting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233936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… preparation for the future life, or job positions immediately after finishing their studies, also very similar: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457" t="41741" r="20746" b="44391"/>
          <a:stretch>
            <a:fillRect/>
          </a:stretch>
        </p:blipFill>
        <p:spPr bwMode="auto">
          <a:xfrm>
            <a:off x="3971498" y="1937984"/>
            <a:ext cx="5040000" cy="169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3466" t="63130" r="20631" b="18978"/>
          <a:stretch>
            <a:fillRect/>
          </a:stretch>
        </p:blipFill>
        <p:spPr bwMode="auto">
          <a:xfrm>
            <a:off x="3985146" y="3712189"/>
            <a:ext cx="5040000" cy="21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18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opinions were </a:t>
            </a:r>
            <a:r>
              <a:rPr lang="en-US" sz="3600" i="1" dirty="0" smtClean="0"/>
              <a:t>not</a:t>
            </a:r>
            <a:r>
              <a:rPr lang="en-US" sz="3600" dirty="0" smtClean="0"/>
              <a:t> that similar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certain points, male students were pretty sure on themselves … on their knowledge, success in life and so 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you think studies positively influence your intellectual development?</a:t>
            </a:r>
          </a:p>
          <a:p>
            <a:pPr lvl="2"/>
            <a:r>
              <a:rPr lang="en-US" dirty="0" smtClean="0"/>
              <a:t>Only about 2% of females say they didn't, </a:t>
            </a:r>
          </a:p>
          <a:p>
            <a:pPr lvl="2"/>
            <a:r>
              <a:rPr lang="en-US" dirty="0" smtClean="0"/>
              <a:t>More than 10% of males claim that!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you feel worried about your future career in the CS field?</a:t>
            </a:r>
          </a:p>
          <a:p>
            <a:pPr lvl="2"/>
            <a:r>
              <a:rPr lang="en-US" dirty="0" smtClean="0"/>
              <a:t>More than 45% of female say they are worried,</a:t>
            </a:r>
          </a:p>
          <a:p>
            <a:pPr lvl="2"/>
            <a:r>
              <a:rPr lang="en-US" dirty="0" smtClean="0"/>
              <a:t>Only about 30% of males say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19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4592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Basics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Structure of the Survey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Most Interesting Findings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opinions were </a:t>
            </a:r>
            <a:r>
              <a:rPr lang="en-US" sz="3600" i="1" dirty="0" smtClean="0"/>
              <a:t>not</a:t>
            </a:r>
            <a:r>
              <a:rPr lang="en-US" sz="3600" dirty="0" smtClean="0"/>
              <a:t> that similar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525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certain points, male students show that they have difficulties to fit in: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you satisfied with the quality of communication with the faculty staff?</a:t>
            </a:r>
          </a:p>
          <a:p>
            <a:pPr lvl="2"/>
            <a:r>
              <a:rPr lang="en-US" dirty="0" smtClean="0"/>
              <a:t>More than 70% of females are satisfied with the communication, </a:t>
            </a:r>
          </a:p>
          <a:p>
            <a:pPr lvl="2"/>
            <a:r>
              <a:rPr lang="en-US" dirty="0" smtClean="0"/>
              <a:t>Yet only 55% males.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During your studies, have you felt as part of academic community?</a:t>
            </a:r>
          </a:p>
          <a:p>
            <a:pPr lvl="2"/>
            <a:r>
              <a:rPr lang="en-US" dirty="0" smtClean="0"/>
              <a:t>85% of females felt as a part of an academic community, </a:t>
            </a:r>
          </a:p>
          <a:p>
            <a:pPr lvl="2"/>
            <a:r>
              <a:rPr lang="en-US" dirty="0" smtClean="0"/>
              <a:t>But only 70% males!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20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opinions were </a:t>
            </a:r>
            <a:r>
              <a:rPr lang="en-US" sz="3600" i="1" dirty="0" smtClean="0"/>
              <a:t>not</a:t>
            </a:r>
            <a:r>
              <a:rPr lang="en-US" sz="3600" dirty="0" smtClean="0"/>
              <a:t> that similar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2592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certain points, male students are so different, </a:t>
            </a:r>
            <a:r>
              <a:rPr lang="en-US" dirty="0" smtClean="0"/>
              <a:t>it </a:t>
            </a:r>
            <a:r>
              <a:rPr lang="en-US" dirty="0" smtClean="0"/>
              <a:t>seems they are </a:t>
            </a:r>
            <a:r>
              <a:rPr lang="en-US" i="1" dirty="0" smtClean="0"/>
              <a:t>not</a:t>
            </a:r>
            <a:r>
              <a:rPr lang="en-US" dirty="0" smtClean="0"/>
              <a:t> satisfied with their studies:</a:t>
            </a:r>
          </a:p>
          <a:p>
            <a:pPr lvl="1"/>
            <a:r>
              <a:rPr lang="en-US" dirty="0" smtClean="0"/>
              <a:t>Are you satisfied with the quality of mathematical courses during studies?</a:t>
            </a:r>
          </a:p>
          <a:p>
            <a:pPr lvl="2"/>
            <a:r>
              <a:rPr lang="en-US" dirty="0" smtClean="0"/>
              <a:t>Around 60% of females are satisfied with math courses, </a:t>
            </a:r>
          </a:p>
          <a:p>
            <a:pPr lvl="2"/>
            <a:r>
              <a:rPr lang="en-US" dirty="0" smtClean="0"/>
              <a:t>While only about 40% of males claim the same.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Or questions about "</a:t>
            </a:r>
            <a:r>
              <a:rPr lang="en-US" i="1" dirty="0" smtClean="0"/>
              <a:t>Please rate if you're satisfied with skills gained in each of the following aspects</a:t>
            </a:r>
            <a:r>
              <a:rPr lang="en-US" dirty="0" smtClean="0"/>
              <a:t>”: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002" t="61570" r="47994" b="15821"/>
          <a:stretch>
            <a:fillRect/>
          </a:stretch>
        </p:blipFill>
        <p:spPr bwMode="auto">
          <a:xfrm>
            <a:off x="1868243" y="3853927"/>
            <a:ext cx="6088133" cy="23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21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opinions were </a:t>
            </a:r>
            <a:r>
              <a:rPr lang="en-US" sz="3600" i="1" dirty="0" smtClean="0"/>
              <a:t>not</a:t>
            </a:r>
            <a:r>
              <a:rPr lang="en-US" sz="3600" dirty="0" smtClean="0"/>
              <a:t> that similar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112568"/>
          </a:xfrm>
        </p:spPr>
        <p:txBody>
          <a:bodyPr lIns="36000" rIns="36000"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Considering their future career, everyone is satisfied with the choice of profession (more than 95%),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And everyone thinks CS is a good field for men (99%).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About some other points, genders disagree: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“Is computer science a good field for women” 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Answer was </a:t>
            </a:r>
            <a:r>
              <a:rPr lang="en-US" sz="1800" i="1" dirty="0" smtClean="0"/>
              <a:t>yes</a:t>
            </a:r>
            <a:r>
              <a:rPr lang="en-US" sz="1800" dirty="0" smtClean="0"/>
              <a:t> by 95% of females, 		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And by 81% of males;</a:t>
            </a:r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“Is there a lack of women in the field”: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Answer was </a:t>
            </a:r>
            <a:r>
              <a:rPr lang="en-US" sz="1800" i="1" dirty="0" smtClean="0"/>
              <a:t>yes</a:t>
            </a:r>
            <a:r>
              <a:rPr lang="en-US" sz="1800" dirty="0" smtClean="0"/>
              <a:t> by 67% of females, 		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And just 45% of males;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22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opinions were </a:t>
            </a:r>
            <a:r>
              <a:rPr lang="en-US" sz="3600" i="1" dirty="0" smtClean="0"/>
              <a:t>not</a:t>
            </a:r>
            <a:r>
              <a:rPr lang="en-US" sz="3600" dirty="0" smtClean="0"/>
              <a:t> that similar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Now we come to the … insulting part?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“Are women better in computer science than men” :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About half of female students (51%) say they </a:t>
            </a:r>
            <a:r>
              <a:rPr lang="en-US" sz="2000" i="1" dirty="0" smtClean="0"/>
              <a:t>are</a:t>
            </a:r>
            <a:r>
              <a:rPr lang="en-US" sz="2000" dirty="0" smtClean="0"/>
              <a:t>,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Disappointing 8% of male thinks the same.</a:t>
            </a:r>
          </a:p>
          <a:p>
            <a:pPr lvl="2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Why? What are the reasons for such opinion?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499" t="54881" r="10569" b="28577"/>
          <a:stretch>
            <a:fillRect/>
          </a:stretch>
        </p:blipFill>
        <p:spPr bwMode="auto">
          <a:xfrm>
            <a:off x="595893" y="3984163"/>
            <a:ext cx="8080563" cy="232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23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 they study?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What were the reasons for their enrollment into the field of CS?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Low risk of unemployment?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74% of female		Only 62% male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Financial security?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59% of female		Just 46% male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Potential high income?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59% of female		51% male</a:t>
            </a:r>
          </a:p>
          <a:p>
            <a:pPr lvl="2"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What then?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“Interest in computers” – says 90% of males!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24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842448" cy="808038"/>
          </a:xfrm>
        </p:spPr>
        <p:txBody>
          <a:bodyPr>
            <a:noAutofit/>
          </a:bodyPr>
          <a:lstStyle/>
          <a:p>
            <a:r>
              <a:rPr lang="en-US" sz="3600" dirty="0" smtClean="0"/>
              <a:t>Yet, some things are true all over West Balkans!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495" t="39396" r="46501" b="22200"/>
          <a:stretch>
            <a:fillRect/>
          </a:stretch>
        </p:blipFill>
        <p:spPr bwMode="auto">
          <a:xfrm>
            <a:off x="971600" y="1772816"/>
            <a:ext cx="7272808" cy="45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25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24315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And opinions on the importance of certain </a:t>
            </a:r>
            <a:r>
              <a:rPr lang="en-US" sz="3600" dirty="0" smtClean="0"/>
              <a:t>topics also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425355"/>
          </a:xfrm>
        </p:spPr>
        <p:txBody>
          <a:bodyPr/>
          <a:lstStyle/>
          <a:p>
            <a:r>
              <a:rPr lang="en-US" dirty="0" smtClean="0"/>
              <a:t>Pretty same: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24128" y="3573016"/>
            <a:ext cx="2734072" cy="2553147"/>
          </a:xfrm>
        </p:spPr>
        <p:txBody>
          <a:bodyPr/>
          <a:lstStyle/>
          <a:p>
            <a:r>
              <a:rPr lang="en-US" dirty="0" smtClean="0"/>
              <a:t>Fairly same: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047" t="32675" r="48550" b="45606"/>
          <a:stretch>
            <a:fillRect/>
          </a:stretch>
        </p:blipFill>
        <p:spPr bwMode="auto">
          <a:xfrm>
            <a:off x="395536" y="2273228"/>
            <a:ext cx="5268035" cy="20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958" t="57607" r="48490" b="23191"/>
          <a:stretch>
            <a:fillRect/>
          </a:stretch>
        </p:blipFill>
        <p:spPr bwMode="auto">
          <a:xfrm>
            <a:off x="2843809" y="4254539"/>
            <a:ext cx="6300192" cy="21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26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about their grades?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827584" y="2492896"/>
          <a:ext cx="76962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65594"/>
                <a:gridCol w="1323833"/>
                <a:gridCol w="13067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grade</a:t>
                      </a:r>
                    </a:p>
                    <a:p>
                      <a:pPr algn="ctr"/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grade</a:t>
                      </a:r>
                    </a:p>
                    <a:p>
                      <a:pPr algn="ctr"/>
                      <a:r>
                        <a:rPr lang="en-US" baseline="0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to programming – I year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Structures and Algorithms </a:t>
                      </a:r>
                      <a:r>
                        <a:rPr lang="en-US" dirty="0" smtClean="0"/>
                        <a:t> – I year course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Data bases</a:t>
                      </a:r>
                      <a:r>
                        <a:rPr lang="en-US" dirty="0" smtClean="0"/>
                        <a:t> – II year course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Software Engineering – Final year course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Mathematical Analysis</a:t>
                      </a:r>
                      <a:r>
                        <a:rPr lang="en-US" dirty="0" smtClean="0"/>
                        <a:t> – I year course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Algebra</a:t>
                      </a:r>
                      <a:r>
                        <a:rPr lang="en-US" dirty="0" smtClean="0"/>
                        <a:t> – I year course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1600" y="169209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Things change as they “grow up”!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27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should be added to your studies?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Also similar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3453" t="54895" r="9584" b="16900"/>
          <a:stretch>
            <a:fillRect/>
          </a:stretch>
        </p:blipFill>
        <p:spPr bwMode="auto">
          <a:xfrm>
            <a:off x="1101679" y="2708920"/>
            <a:ext cx="7039863" cy="33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28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who were their role-models?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We already mentioned that parents were </a:t>
            </a:r>
            <a:r>
              <a:rPr lang="en-US" i="1" dirty="0" smtClean="0"/>
              <a:t>not</a:t>
            </a:r>
            <a:r>
              <a:rPr lang="en-US" dirty="0" smtClean="0"/>
              <a:t> their role-models. Who was?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899592" y="2908528"/>
          <a:ext cx="76962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7807"/>
                <a:gridCol w="1146412"/>
                <a:gridCol w="9219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Role-model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</a:t>
                      </a:r>
                    </a:p>
                    <a:p>
                      <a:pPr algn="ctr"/>
                      <a:r>
                        <a:rPr lang="en-US" baseline="0" dirty="0" smtClean="0"/>
                        <a:t>males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 teachers from previous schools – not too much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teachers from previous schools – look at the difference!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Older male colleagues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Older female colleagues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29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Analysis of </a:t>
            </a:r>
            <a:r>
              <a:rPr lang="en-US" i="1" dirty="0" smtClean="0">
                <a:solidFill>
                  <a:srgbClr val="FF0000"/>
                </a:solidFill>
              </a:rPr>
              <a:t>gender related</a:t>
            </a:r>
            <a:r>
              <a:rPr lang="en-US" dirty="0" smtClean="0"/>
              <a:t> influences for students of computer science in </a:t>
            </a:r>
            <a:r>
              <a:rPr lang="en-US" dirty="0" smtClean="0">
                <a:solidFill>
                  <a:srgbClr val="FF0000"/>
                </a:solidFill>
              </a:rPr>
              <a:t>several countries</a:t>
            </a:r>
            <a:r>
              <a:rPr lang="en-US" dirty="0" smtClean="0"/>
              <a:t> of the west Balkan region was conducted.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offered a large survey with about 120 different options (within 33 questions) and interviewed about 350 students.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they rate others?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is that? What do they think about knowledge of others?</a:t>
            </a: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827584" y="2202904"/>
          <a:ext cx="7696200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6544"/>
                <a:gridCol w="1440160"/>
                <a:gridCol w="13594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Rate the knowledge of: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dirty="0" smtClean="0"/>
                        <a:t>females</a:t>
                      </a:r>
                    </a:p>
                    <a:p>
                      <a:pPr algn="ctr"/>
                      <a:r>
                        <a:rPr lang="en-US" sz="1600" dirty="0" smtClean="0"/>
                        <a:t>vote GOOD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of males v</a:t>
                      </a:r>
                      <a:r>
                        <a:rPr lang="en-US" sz="1600" dirty="0" smtClean="0"/>
                        <a:t>ote GOOD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 professors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relatively high graded by both gender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Female professors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huge difference, almost insulting!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Parents – with CS being a relatively young field, and with the degree of the development of west Balkan countries, this is something to be expected.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Older male colleagues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some vanity of males?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Older female colleagues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again the same (male chauvinist) consideration, as with some previous questions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30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 to “similar answers”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Final group of questions was about their opinion on “future position in a society”.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175" t="53301" r="48504" b="9113"/>
          <a:stretch>
            <a:fillRect/>
          </a:stretch>
        </p:blipFill>
        <p:spPr bwMode="auto">
          <a:xfrm>
            <a:off x="1547664" y="2049527"/>
            <a:ext cx="6408712" cy="42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31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4592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Basics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Structure of the Survey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Most Interesting Findings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32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696200" cy="808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488832" cy="51125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So – why did we claimed that “males show vanity”? Let’s group some of the results for male students: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more than 10% of them thinks that studies did </a:t>
            </a:r>
            <a:r>
              <a:rPr lang="en-US" i="1" dirty="0" smtClean="0"/>
              <a:t>not</a:t>
            </a:r>
            <a:r>
              <a:rPr lang="en-US" dirty="0" smtClean="0"/>
              <a:t> positively influence their intellectual development;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much more than females, males are dissatisfied with mathematical and general courses, and communication with the faculty staff;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males rate the knowledge of their lecturers much lower than females </a:t>
            </a:r>
          </a:p>
          <a:p>
            <a:pPr lvl="2"/>
            <a:r>
              <a:rPr lang="en-US" dirty="0" smtClean="0"/>
              <a:t>specially female lecturers are graded lower;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males do not have anyone as a role-model </a:t>
            </a:r>
          </a:p>
          <a:p>
            <a:pPr lvl="2"/>
            <a:r>
              <a:rPr lang="en-US" dirty="0" smtClean="0"/>
              <a:t>especially females are low graded as a possible reasons for their studies;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33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1125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Males rate the knowledge of their colleagues drastically lower than females, Their grades of female colleagues are embarrassing: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37% male has positive opinion about female colleagues,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their opinion about their computing skills is even lower – only 12% positive.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Males think that there is </a:t>
            </a:r>
            <a:r>
              <a:rPr lang="en-US" i="1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lack </a:t>
            </a:r>
            <a:r>
              <a:rPr lang="en-US" dirty="0" smtClean="0"/>
              <a:t>of women in computer science, that </a:t>
            </a:r>
            <a:r>
              <a:rPr lang="en-US" dirty="0" smtClean="0">
                <a:solidFill>
                  <a:srgbClr val="FF0000"/>
                </a:solidFill>
              </a:rPr>
              <a:t>stereotypes</a:t>
            </a:r>
            <a:r>
              <a:rPr lang="en-US" dirty="0" smtClean="0"/>
              <a:t> about women </a:t>
            </a:r>
            <a:r>
              <a:rPr lang="en-US" i="1" dirty="0" smtClean="0">
                <a:solidFill>
                  <a:srgbClr val="FF0000"/>
                </a:solidFill>
              </a:rPr>
              <a:t>are</a:t>
            </a:r>
            <a:r>
              <a:rPr lang="en-US" dirty="0" smtClean="0">
                <a:solidFill>
                  <a:srgbClr val="FF0000"/>
                </a:solidFill>
              </a:rPr>
              <a:t> justified</a:t>
            </a:r>
            <a:r>
              <a:rPr lang="en-US" dirty="0" smtClean="0"/>
              <a:t>, that women </a:t>
            </a:r>
            <a:r>
              <a:rPr lang="en-US" i="1" dirty="0" smtClean="0"/>
              <a:t>are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more careful </a:t>
            </a:r>
            <a:r>
              <a:rPr lang="en-US" dirty="0" smtClean="0"/>
              <a:t>than men in computer science, and specially </a:t>
            </a:r>
            <a:r>
              <a:rPr lang="en-US" i="1" dirty="0" smtClean="0"/>
              <a:t>are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better workers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34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Since for females we might claim pretty much the opposite considering the mentioned statements, we will not repeat them, but perhaps just sum it up to a few words – more mature.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/>
            <a:r>
              <a:rPr lang="en-US" sz="2800" dirty="0" smtClean="0"/>
              <a:t>Or is it just another stereotype?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35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smtClean="0"/>
              <a:t>Thank </a:t>
            </a:r>
            <a:r>
              <a:rPr lang="en-US" sz="4000" b="1" dirty="0" smtClean="0"/>
              <a:t>you for </a:t>
            </a:r>
            <a:r>
              <a:rPr lang="en-US" sz="4000" b="1" dirty="0" smtClean="0"/>
              <a:t>attention</a:t>
            </a: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36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696200" cy="47133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Survey data was available for students from: </a:t>
            </a:r>
          </a:p>
          <a:p>
            <a:pPr lvl="1"/>
            <a:r>
              <a:rPr lang="en-US" dirty="0" smtClean="0"/>
              <a:t>Serbia, </a:t>
            </a:r>
          </a:p>
          <a:p>
            <a:pPr lvl="1"/>
            <a:r>
              <a:rPr lang="en-US" dirty="0" smtClean="0"/>
              <a:t>FYR of Macedonia, </a:t>
            </a:r>
          </a:p>
          <a:p>
            <a:pPr lvl="1"/>
            <a:r>
              <a:rPr lang="en-US" dirty="0" smtClean="0"/>
              <a:t>Bosnia and Herzegovina, and </a:t>
            </a:r>
          </a:p>
          <a:p>
            <a:pPr lvl="1"/>
            <a:r>
              <a:rPr lang="en-US" dirty="0" smtClean="0"/>
              <a:t>Albania.</a:t>
            </a:r>
          </a:p>
          <a:p>
            <a:endParaRPr lang="en-US" dirty="0" smtClean="0"/>
          </a:p>
          <a:p>
            <a:r>
              <a:rPr lang="en-US" dirty="0" smtClean="0"/>
              <a:t>In short, our analysis shows: </a:t>
            </a:r>
          </a:p>
          <a:p>
            <a:pPr lvl="1"/>
            <a:r>
              <a:rPr lang="en-US" dirty="0" smtClean="0"/>
              <a:t>more maturity within the female population </a:t>
            </a:r>
          </a:p>
          <a:p>
            <a:pPr lvl="1"/>
            <a:r>
              <a:rPr lang="en-US" dirty="0" smtClean="0"/>
              <a:t>more vanity within male population. </a:t>
            </a:r>
          </a:p>
          <a:p>
            <a:endParaRPr lang="en-US" dirty="0" smtClean="0"/>
          </a:p>
          <a:p>
            <a:r>
              <a:rPr lang="en-US" dirty="0" smtClean="0"/>
              <a:t>Yet </a:t>
            </a:r>
            <a:r>
              <a:rPr lang="en-US" dirty="0" smtClean="0"/>
              <a:t>in general, both genders are: </a:t>
            </a:r>
          </a:p>
          <a:p>
            <a:pPr lvl="1"/>
            <a:r>
              <a:rPr lang="en-US" dirty="0" smtClean="0"/>
              <a:t>quite satisfied with their choice of profession, and </a:t>
            </a:r>
          </a:p>
          <a:p>
            <a:pPr lvl="1"/>
            <a:r>
              <a:rPr lang="en-US" dirty="0" smtClean="0"/>
              <a:t>look into the bright future, by their opinion.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4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6489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Previously, we published several papers on gender issues:</a:t>
            </a:r>
          </a:p>
          <a:p>
            <a:pPr lvl="1"/>
            <a:r>
              <a:rPr lang="en-US" i="1" dirty="0" smtClean="0"/>
              <a:t>at </a:t>
            </a:r>
            <a:r>
              <a:rPr lang="en-US" i="1" dirty="0" smtClean="0">
                <a:solidFill>
                  <a:srgbClr val="FF0000"/>
                </a:solidFill>
              </a:rPr>
              <a:t>SISY’08</a:t>
            </a:r>
            <a:r>
              <a:rPr lang="en-US" i="1" dirty="0" smtClean="0"/>
              <a:t> (International Symposium on Intelligent Systems and Informatics) </a:t>
            </a:r>
            <a:r>
              <a:rPr lang="en-US" dirty="0" smtClean="0"/>
              <a:t>we researched general gender issues about our computer science students.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CSEDU’09</a:t>
            </a:r>
            <a:r>
              <a:rPr lang="en-US" dirty="0" smtClean="0"/>
              <a:t> (</a:t>
            </a:r>
            <a:r>
              <a:rPr lang="en-US" i="1" dirty="0" smtClean="0"/>
              <a:t>International Conference on Computer Supported Education)</a:t>
            </a:r>
            <a:r>
              <a:rPr lang="en-US" dirty="0" smtClean="0"/>
              <a:t> and in </a:t>
            </a:r>
            <a:r>
              <a:rPr lang="en-US" i="1" dirty="0" smtClean="0">
                <a:solidFill>
                  <a:srgbClr val="FF0000"/>
                </a:solidFill>
              </a:rPr>
              <a:t>ITALICS</a:t>
            </a:r>
            <a:r>
              <a:rPr lang="en-US" i="1" dirty="0" smtClean="0"/>
              <a:t> e-journal (2010), (The Higher Education Academy, Information and Computer Sciences)</a:t>
            </a:r>
            <a:r>
              <a:rPr lang="en-US" dirty="0" smtClean="0"/>
              <a:t> we investigated results of the </a:t>
            </a:r>
            <a:br>
              <a:rPr lang="en-US" dirty="0" smtClean="0"/>
            </a:br>
            <a:r>
              <a:rPr lang="en-US" dirty="0" smtClean="0"/>
              <a:t>female population at DMI, 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TOJDE</a:t>
            </a:r>
            <a:r>
              <a:rPr lang="en-US" i="1" dirty="0" smtClean="0"/>
              <a:t> (2010) (The Turkish Online Journal of Distance Education) </a:t>
            </a:r>
            <a:r>
              <a:rPr lang="en-US" dirty="0" smtClean="0"/>
              <a:t>we extended earlier research with the new generations and higher number of female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5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648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issues needed further exploration, some questions were still unanswered. For 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is an obvious and considerable lack of female students at west Balkan universities, particularly in the field of computer science. </a:t>
            </a:r>
            <a:r>
              <a:rPr lang="en-US" i="1" dirty="0" smtClean="0"/>
              <a:t>Why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are the reasons for inadequate involvement of women in IT industry and research in west Balkan region?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6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involved students from various countries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3004" t="30403" r="14990" b="29592"/>
          <a:stretch>
            <a:fillRect/>
          </a:stretch>
        </p:blipFill>
        <p:spPr bwMode="auto">
          <a:xfrm>
            <a:off x="683568" y="2391808"/>
            <a:ext cx="7848872" cy="37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7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4592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Basics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Related Work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Structure of the Survey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Most Interesting Findings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8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is a huge inequality in numbers comparing female and male students, all over the world. For 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the 1980s, around </a:t>
            </a:r>
            <a:r>
              <a:rPr lang="en-US" dirty="0" smtClean="0">
                <a:solidFill>
                  <a:srgbClr val="FF0000"/>
                </a:solidFill>
              </a:rPr>
              <a:t>35%</a:t>
            </a:r>
            <a:r>
              <a:rPr lang="en-US" dirty="0" smtClean="0"/>
              <a:t> of applicants for CS degrees in UK were female, around 2000, percentage is close to </a:t>
            </a:r>
            <a:r>
              <a:rPr lang="en-US" dirty="0" smtClean="0">
                <a:solidFill>
                  <a:srgbClr val="FF0000"/>
                </a:solidFill>
              </a:rPr>
              <a:t>10%</a:t>
            </a:r>
            <a:r>
              <a:rPr lang="en-US" dirty="0" smtClean="0"/>
              <a:t>, still monotonically decreasing.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USA, the situation is very similar – the percentage of bachelor’s degrees in CS for women is declining from </a:t>
            </a:r>
            <a:r>
              <a:rPr lang="en-US" dirty="0" smtClean="0">
                <a:solidFill>
                  <a:srgbClr val="FF0000"/>
                </a:solidFill>
              </a:rPr>
              <a:t>37.1%</a:t>
            </a:r>
            <a:r>
              <a:rPr lang="en-US" dirty="0" smtClean="0"/>
              <a:t> in 1983/84 to </a:t>
            </a:r>
            <a:r>
              <a:rPr lang="en-US" dirty="0" smtClean="0">
                <a:solidFill>
                  <a:srgbClr val="FF0000"/>
                </a:solidFill>
              </a:rPr>
              <a:t>26.7%</a:t>
            </a:r>
            <a:r>
              <a:rPr lang="en-US" dirty="0" smtClean="0"/>
              <a:t> in 1997/98.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Italy, around 2000, only </a:t>
            </a:r>
            <a:r>
              <a:rPr lang="en-US" dirty="0" smtClean="0">
                <a:solidFill>
                  <a:srgbClr val="FF0000"/>
                </a:solidFill>
              </a:rPr>
              <a:t>15%</a:t>
            </a:r>
            <a:r>
              <a:rPr lang="en-US" dirty="0" smtClean="0"/>
              <a:t> of CS students are female, while the overall percentage of females enrolled at Universities is about </a:t>
            </a:r>
            <a:r>
              <a:rPr lang="en-US" dirty="0" smtClean="0">
                <a:solidFill>
                  <a:srgbClr val="FF0000"/>
                </a:solidFill>
              </a:rPr>
              <a:t>55%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0980-0F80-4000-A959-D0872B92FB41}" type="slidenum">
              <a:rPr lang="en-US" smtClean="0"/>
              <a:pPr/>
              <a:t>9</a:t>
            </a:fld>
            <a:r>
              <a:rPr lang="en-US" smtClean="0"/>
              <a:t>/36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getherne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4B7B8CA-ACE5-4621-96FE-F7E86E8F4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Togetherness</Template>
  <TotalTime>1046</TotalTime>
  <Words>1893</Words>
  <Application>Microsoft Office PowerPoint</Application>
  <PresentationFormat>On-screen Show (4:3)</PresentationFormat>
  <Paragraphs>339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Togetherness</vt:lpstr>
      <vt:lpstr>On gender issues in informatics – the next edition</vt:lpstr>
      <vt:lpstr>Agenda</vt:lpstr>
      <vt:lpstr>Basics</vt:lpstr>
      <vt:lpstr>Basics</vt:lpstr>
      <vt:lpstr>Preliminaries</vt:lpstr>
      <vt:lpstr>Preliminaries</vt:lpstr>
      <vt:lpstr>Preliminaries</vt:lpstr>
      <vt:lpstr>Agenda</vt:lpstr>
      <vt:lpstr>Related Work</vt:lpstr>
      <vt:lpstr>Related Work</vt:lpstr>
      <vt:lpstr>Related Work</vt:lpstr>
      <vt:lpstr>Agenda</vt:lpstr>
      <vt:lpstr>Structure of the Survey</vt:lpstr>
      <vt:lpstr>Structure of the Survey</vt:lpstr>
      <vt:lpstr>Statistical Analysis</vt:lpstr>
      <vt:lpstr>Agenda</vt:lpstr>
      <vt:lpstr>The Most Interesting Findings</vt:lpstr>
      <vt:lpstr>The Most Interesting Findings</vt:lpstr>
      <vt:lpstr>Some opinions were not that similar</vt:lpstr>
      <vt:lpstr>Some opinions were not that similar</vt:lpstr>
      <vt:lpstr>Some opinions were not that similar</vt:lpstr>
      <vt:lpstr>Some opinions were not that similar</vt:lpstr>
      <vt:lpstr>Some opinions were not that similar</vt:lpstr>
      <vt:lpstr>Why do they study? </vt:lpstr>
      <vt:lpstr>Yet, some things are true all over West Balkans!</vt:lpstr>
      <vt:lpstr>And opinions on the importance of certain topics also</vt:lpstr>
      <vt:lpstr>What about their grades?</vt:lpstr>
      <vt:lpstr>What should be added to your studies?</vt:lpstr>
      <vt:lpstr>And who were their role-models?</vt:lpstr>
      <vt:lpstr>How do they rate others?</vt:lpstr>
      <vt:lpstr>Back to “similar answers”</vt:lpstr>
      <vt:lpstr>Agenda</vt:lpstr>
      <vt:lpstr>Conclusions</vt:lpstr>
      <vt:lpstr>Conclusions</vt:lpstr>
      <vt:lpstr>Conclusions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gender issues in informatics – the next edition</dc:title>
  <dc:creator>Putnik</dc:creator>
  <cp:lastModifiedBy>Mirjana</cp:lastModifiedBy>
  <cp:revision>35</cp:revision>
  <dcterms:created xsi:type="dcterms:W3CDTF">2013-07-21T11:40:44Z</dcterms:created>
  <dcterms:modified xsi:type="dcterms:W3CDTF">2013-08-27T04:26:12Z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TC103368199990</vt:lpwstr>
  </property>
</Properties>
</file>