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6" r:id="rId3"/>
    <p:sldId id="466" r:id="rId4"/>
    <p:sldId id="452" r:id="rId5"/>
    <p:sldId id="454" r:id="rId6"/>
    <p:sldId id="460" r:id="rId7"/>
    <p:sldId id="443" r:id="rId8"/>
    <p:sldId id="457" r:id="rId9"/>
    <p:sldId id="472" r:id="rId10"/>
    <p:sldId id="458" r:id="rId11"/>
    <p:sldId id="468" r:id="rId12"/>
    <p:sldId id="461" r:id="rId13"/>
    <p:sldId id="469" r:id="rId14"/>
    <p:sldId id="455" r:id="rId15"/>
    <p:sldId id="459" r:id="rId16"/>
    <p:sldId id="470" r:id="rId17"/>
    <p:sldId id="456" r:id="rId18"/>
    <p:sldId id="462" r:id="rId19"/>
    <p:sldId id="471" r:id="rId20"/>
    <p:sldId id="441" r:id="rId21"/>
    <p:sldId id="446" r:id="rId22"/>
    <p:sldId id="319" r:id="rId23"/>
    <p:sldId id="435" r:id="rId2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00"/>
    <a:srgbClr val="C1FFEF"/>
    <a:srgbClr val="00E4A8"/>
    <a:srgbClr val="FFFFCC"/>
    <a:srgbClr val="0000CC"/>
    <a:srgbClr val="CCECFF"/>
    <a:srgbClr val="69F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7" autoAdjust="0"/>
    <p:restoredTop sz="99573" autoAdjust="0"/>
  </p:normalViewPr>
  <p:slideViewPr>
    <p:cSldViewPr>
      <p:cViewPr varScale="1">
        <p:scale>
          <a:sx n="58" d="100"/>
          <a:sy n="58" d="100"/>
        </p:scale>
        <p:origin x="-784" y="-48"/>
      </p:cViewPr>
      <p:guideLst>
        <p:guide orient="horz" pos="346"/>
        <p:guide pos="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9" y="0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1"/>
            <a:ext cx="2946576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9" y="9431341"/>
            <a:ext cx="2946576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0363399-3ADC-402A-89DE-2BD65D17CE9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28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6464"/>
            <a:ext cx="498539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Klicken Sie, um die Formate des Vorlagentextes zu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1"/>
            <a:ext cx="2946576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431341"/>
            <a:ext cx="2946576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2BE47FA-8540-4223-AF56-AFD99DE0F06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88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FF9D1B-731D-4574-B0C4-83D0CD507B5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Reihenfolge der DA</a:t>
            </a:r>
          </a:p>
          <a:p>
            <a:pPr eaLnBrk="1" hangingPunct="1"/>
            <a:r>
              <a:rPr lang="en-US" smtClean="0"/>
              <a:t>Tabelle nicht anfassen: FETT</a:t>
            </a:r>
          </a:p>
          <a:p>
            <a:pPr eaLnBrk="1" hangingPunct="1"/>
            <a:r>
              <a:rPr lang="en-US" smtClean="0"/>
              <a:t>Agenda nicht animiert? </a:t>
            </a:r>
          </a:p>
          <a:p>
            <a:pPr eaLnBrk="1" hangingPunct="1"/>
            <a:r>
              <a:rPr lang="en-US" smtClean="0"/>
              <a:t>Seitennummmern auch bei weißem blatt?</a:t>
            </a:r>
          </a:p>
          <a:p>
            <a:pPr eaLnBrk="1" hangingPunct="1"/>
            <a:r>
              <a:rPr lang="en-US" smtClean="0"/>
              <a:t>Gesamtstatistik S. 30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27680-783E-4E93-96D2-B9AF47D2C9F8}" type="slidenum">
              <a:rPr lang="de-DE" smtClean="0"/>
              <a:pPr/>
              <a:t>21</a:t>
            </a:fld>
            <a:endParaRPr lang="de-D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696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076D30-4369-4C63-9F3C-3995F10F28A9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706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9387D9-58CC-475E-8CA4-AB821B734A82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27680-783E-4E93-96D2-B9AF47D2C9F8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C65B5-F935-4F04-8320-6228C19F71B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C65B5-F935-4F04-8320-6228C19F71B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27680-783E-4E93-96D2-B9AF47D2C9F8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27680-783E-4E93-96D2-B9AF47D2C9F8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C65B5-F935-4F04-8320-6228C19F71B8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C65B5-F935-4F04-8320-6228C19F71B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27680-783E-4E93-96D2-B9AF47D2C9F8}" type="slidenum">
              <a:rPr lang="de-DE" smtClean="0"/>
              <a:pPr/>
              <a:t>18</a:t>
            </a:fld>
            <a:endParaRPr lang="de-D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14" name="Picture 17" descr="husiegel_b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325" y="260350"/>
            <a:ext cx="968375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8"/>
          <p:cNvSpPr>
            <a:spLocks noChangeArrowheads="1"/>
          </p:cNvSpPr>
          <p:nvPr userDrawn="1"/>
        </p:nvSpPr>
        <p:spPr bwMode="gray">
          <a:xfrm>
            <a:off x="442913" y="64008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b="0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it-IT" smtClean="0"/>
              <a:t>Bansko, Bulgaria, 26 – 31 August 2013</a:t>
            </a:r>
            <a:endParaRPr lang="de-DE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5BDED31-3D71-4440-A38F-9D38B290AC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88FE6-6786-4E45-A2B6-E684292966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72CCA-993C-493B-A904-97BFDC95F2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9A4E6-3129-4497-8826-35FF3E7548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5A07F-3D65-4835-9F64-81691B9C06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80D9C-3EF4-4606-AD95-BBD45CFE66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9FCCA-A4FE-4E80-A996-DD4DD881FD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EABF3-1862-4B3F-9191-FED5C8197E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7AF90-3EE2-46BC-9CE6-DADF3E5A85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43D94-87E8-4938-B517-C0262FBCB5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27423-A837-48E9-9D43-7F0F031713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husiegel_bw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34325" y="260350"/>
            <a:ext cx="968375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b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b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b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b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b="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b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b="0"/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5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3FD74D6-2977-445E-9BF0-E1DB7E7CF2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135" name="Rectangle 15"/>
          <p:cNvSpPr>
            <a:spLocks noChangeArrowheads="1"/>
          </p:cNvSpPr>
          <p:nvPr userDrawn="1"/>
        </p:nvSpPr>
        <p:spPr bwMode="gray">
          <a:xfrm>
            <a:off x="442913" y="64008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1232756"/>
            <a:ext cx="7902575" cy="1961530"/>
          </a:xfrm>
        </p:spPr>
        <p:txBody>
          <a:bodyPr/>
          <a:lstStyle/>
          <a:p>
            <a:pPr algn="ctr" eaLnBrk="1" hangingPunct="1"/>
            <a:r>
              <a:rPr lang="en-US" sz="4000" dirty="0"/>
              <a:t>New results from examinations based on multiple-choice </a:t>
            </a:r>
            <a:r>
              <a:rPr lang="en-US" sz="4000" dirty="0" smtClean="0"/>
              <a:t>questions (MCQs)</a:t>
            </a:r>
            <a:endParaRPr lang="en-US" sz="4000" b="1" dirty="0" smtClean="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46088" y="3757613"/>
            <a:ext cx="83248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800" b="0" dirty="0" smtClean="0"/>
              <a:t>Klaus Bothe, Michael </a:t>
            </a:r>
            <a:r>
              <a:rPr lang="en-US" sz="2800" b="0" dirty="0" err="1"/>
              <a:t>Ritzschke</a:t>
            </a:r>
            <a:endParaRPr lang="en-US" sz="2800" b="0" dirty="0">
              <a:solidFill>
                <a:schemeClr val="tx2"/>
              </a:solidFill>
            </a:endParaRPr>
          </a:p>
        </p:txBody>
      </p:sp>
      <p:sp>
        <p:nvSpPr>
          <p:cNvPr id="3076" name="Textfeld 3"/>
          <p:cNvSpPr txBox="1">
            <a:spLocks noChangeArrowheads="1"/>
          </p:cNvSpPr>
          <p:nvPr/>
        </p:nvSpPr>
        <p:spPr bwMode="auto">
          <a:xfrm>
            <a:off x="2051050" y="5842000"/>
            <a:ext cx="5340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0" dirty="0" smtClean="0"/>
              <a:t>14th </a:t>
            </a:r>
            <a:r>
              <a:rPr lang="en-US" sz="1200" b="0" dirty="0"/>
              <a:t>Workshop “Software Engineering Education and Reverse Engineering” </a:t>
            </a:r>
          </a:p>
          <a:p>
            <a:pPr algn="ctr"/>
            <a:r>
              <a:rPr lang="en-US" sz="1200" b="0" dirty="0" err="1" smtClean="0"/>
              <a:t>Sinaia</a:t>
            </a:r>
            <a:r>
              <a:rPr lang="en-US" sz="1200" b="0" dirty="0" smtClean="0"/>
              <a:t>, Romania, 24 – 30 August 2014</a:t>
            </a:r>
            <a:endParaRPr lang="en-US" sz="1200" b="0" dirty="0"/>
          </a:p>
        </p:txBody>
      </p:sp>
      <p:sp>
        <p:nvSpPr>
          <p:cNvPr id="3077" name="Textfeld 4"/>
          <p:cNvSpPr txBox="1">
            <a:spLocks noChangeArrowheads="1"/>
          </p:cNvSpPr>
          <p:nvPr/>
        </p:nvSpPr>
        <p:spPr bwMode="auto">
          <a:xfrm>
            <a:off x="1943100" y="4473575"/>
            <a:ext cx="51847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800" b="0">
                <a:solidFill>
                  <a:srgbClr val="002060"/>
                </a:solidFill>
              </a:rPr>
              <a:t>Humboldt-Universität zu Berlin </a:t>
            </a:r>
            <a:br>
              <a:rPr lang="de-DE" sz="1800" b="0">
                <a:solidFill>
                  <a:srgbClr val="002060"/>
                </a:solidFill>
              </a:rPr>
            </a:br>
            <a:r>
              <a:rPr lang="de-DE" sz="1800" b="0">
                <a:solidFill>
                  <a:srgbClr val="002060"/>
                </a:solidFill>
              </a:rPr>
              <a:t>Department of Computer Science</a:t>
            </a:r>
            <a:br>
              <a:rPr lang="de-DE" sz="1800" b="0">
                <a:solidFill>
                  <a:srgbClr val="002060"/>
                </a:solidFill>
              </a:rPr>
            </a:br>
            <a:r>
              <a:rPr lang="de-DE" sz="1800" b="0">
                <a:solidFill>
                  <a:srgbClr val="002060"/>
                </a:solidFill>
              </a:rPr>
              <a:t>Software Engineering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52" y="2420888"/>
            <a:ext cx="8746498" cy="34563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043608" y="629816"/>
            <a:ext cx="8353610" cy="1143000"/>
          </a:xfrm>
        </p:spPr>
        <p:txBody>
          <a:bodyPr/>
          <a:lstStyle/>
          <a:p>
            <a:r>
              <a:rPr lang="de-DE" sz="3200" dirty="0" err="1" smtClean="0"/>
              <a:t>Example</a:t>
            </a:r>
            <a:r>
              <a:rPr lang="de-DE" sz="3200" dirty="0" smtClean="0"/>
              <a:t> (WS 13/14): </a:t>
            </a:r>
            <a:br>
              <a:rPr lang="de-DE" sz="3200" dirty="0" smtClean="0"/>
            </a:br>
            <a:r>
              <a:rPr lang="de-DE" sz="3200" dirty="0" smtClean="0"/>
              <a:t>  MC </a:t>
            </a:r>
            <a:r>
              <a:rPr lang="de-DE" sz="3200" dirty="0" err="1" smtClean="0"/>
              <a:t>question</a:t>
            </a:r>
            <a:r>
              <a:rPr lang="de-DE" sz="3200" dirty="0" smtClean="0"/>
              <a:t> </a:t>
            </a:r>
            <a:r>
              <a:rPr lang="de-DE" sz="3200" dirty="0" err="1" smtClean="0"/>
              <a:t>replacing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free</a:t>
            </a:r>
            <a:r>
              <a:rPr lang="de-DE" sz="3200" dirty="0" smtClean="0"/>
              <a:t> </a:t>
            </a:r>
            <a:r>
              <a:rPr lang="de-DE" sz="3200" dirty="0" err="1" smtClean="0"/>
              <a:t>answer</a:t>
            </a:r>
            <a:r>
              <a:rPr lang="de-DE" sz="3200" dirty="0" smtClean="0"/>
              <a:t>    </a:t>
            </a:r>
            <a:br>
              <a:rPr lang="de-DE" sz="3200" dirty="0" smtClean="0"/>
            </a:br>
            <a:r>
              <a:rPr lang="de-DE" sz="3200" dirty="0" smtClean="0"/>
              <a:t>  </a:t>
            </a:r>
            <a:r>
              <a:rPr lang="de-DE" sz="3200" dirty="0" err="1" smtClean="0"/>
              <a:t>question</a:t>
            </a:r>
            <a:r>
              <a:rPr lang="de-DE" sz="3200" dirty="0" smtClean="0"/>
              <a:t> </a:t>
            </a:r>
            <a:r>
              <a:rPr lang="de-DE" sz="3200" dirty="0" err="1" smtClean="0"/>
              <a:t>from</a:t>
            </a:r>
            <a:r>
              <a:rPr lang="de-DE" sz="3200" dirty="0" smtClean="0"/>
              <a:t> WS 2011/12 </a:t>
            </a:r>
            <a:endParaRPr lang="de-DE" sz="3200" dirty="0"/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431540" y="1961964"/>
            <a:ext cx="6588732" cy="42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de-DE" sz="2000" kern="0" dirty="0" smtClean="0"/>
              <a:t>Relation </a:t>
            </a:r>
            <a:r>
              <a:rPr lang="de-DE" sz="2000" kern="0" dirty="0" err="1" smtClean="0"/>
              <a:t>between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structured</a:t>
            </a:r>
            <a:r>
              <a:rPr lang="de-DE" sz="2000" kern="0" dirty="0" smtClean="0"/>
              <a:t> </a:t>
            </a:r>
            <a:r>
              <a:rPr lang="de-DE" sz="2000" kern="0" dirty="0" smtClean="0"/>
              <a:t>vs. </a:t>
            </a:r>
            <a:r>
              <a:rPr lang="de-DE" sz="2000" kern="0" dirty="0" err="1" smtClean="0"/>
              <a:t>functional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testing</a:t>
            </a:r>
            <a:endParaRPr lang="de-DE" sz="2000" kern="0" dirty="0"/>
          </a:p>
        </p:txBody>
      </p:sp>
    </p:spTree>
    <p:extLst>
      <p:ext uri="{BB962C8B-B14F-4D97-AF65-F5344CB8AC3E}">
        <p14:creationId xmlns:p14="http://schemas.microsoft.com/office/powerpoint/2010/main" val="1153509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52" y="2420888"/>
            <a:ext cx="8746498" cy="34563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043608" y="629816"/>
            <a:ext cx="8353610" cy="1143000"/>
          </a:xfrm>
        </p:spPr>
        <p:txBody>
          <a:bodyPr/>
          <a:lstStyle/>
          <a:p>
            <a:r>
              <a:rPr lang="de-DE" sz="3200" dirty="0" err="1" smtClean="0"/>
              <a:t>Example</a:t>
            </a:r>
            <a:r>
              <a:rPr lang="de-DE" sz="3200" dirty="0" smtClean="0"/>
              <a:t> (WS 13/14): </a:t>
            </a:r>
            <a:br>
              <a:rPr lang="de-DE" sz="3200" dirty="0" smtClean="0"/>
            </a:br>
            <a:r>
              <a:rPr lang="de-DE" sz="3200" dirty="0" smtClean="0"/>
              <a:t>  MC </a:t>
            </a:r>
            <a:r>
              <a:rPr lang="de-DE" sz="3200" dirty="0" err="1" smtClean="0"/>
              <a:t>question</a:t>
            </a:r>
            <a:r>
              <a:rPr lang="de-DE" sz="3200" dirty="0" smtClean="0"/>
              <a:t> </a:t>
            </a:r>
            <a:r>
              <a:rPr lang="de-DE" sz="3200" dirty="0" err="1" smtClean="0"/>
              <a:t>replacing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free</a:t>
            </a:r>
            <a:r>
              <a:rPr lang="de-DE" sz="3200" dirty="0" smtClean="0"/>
              <a:t> </a:t>
            </a:r>
            <a:r>
              <a:rPr lang="de-DE" sz="3200" dirty="0" err="1" smtClean="0"/>
              <a:t>answer</a:t>
            </a:r>
            <a:r>
              <a:rPr lang="de-DE" sz="3200" dirty="0" smtClean="0"/>
              <a:t>    </a:t>
            </a:r>
            <a:br>
              <a:rPr lang="de-DE" sz="3200" dirty="0" smtClean="0"/>
            </a:br>
            <a:r>
              <a:rPr lang="de-DE" sz="3200" dirty="0" smtClean="0"/>
              <a:t>  </a:t>
            </a:r>
            <a:r>
              <a:rPr lang="de-DE" sz="3200" dirty="0" err="1" smtClean="0"/>
              <a:t>question</a:t>
            </a:r>
            <a:r>
              <a:rPr lang="de-DE" sz="3200" dirty="0" smtClean="0"/>
              <a:t> </a:t>
            </a:r>
            <a:r>
              <a:rPr lang="de-DE" sz="3200" dirty="0" err="1" smtClean="0"/>
              <a:t>from</a:t>
            </a:r>
            <a:r>
              <a:rPr lang="de-DE" sz="3200" dirty="0" smtClean="0"/>
              <a:t> WS 2011/12 </a:t>
            </a:r>
            <a:endParaRPr lang="de-DE" sz="3200" dirty="0"/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431540" y="1961964"/>
            <a:ext cx="6588732" cy="42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de-DE" sz="2000" kern="0" dirty="0" smtClean="0"/>
              <a:t>Relation </a:t>
            </a:r>
            <a:r>
              <a:rPr lang="de-DE" sz="2000" kern="0" dirty="0" err="1" smtClean="0"/>
              <a:t>between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structured</a:t>
            </a:r>
            <a:r>
              <a:rPr lang="de-DE" sz="2000" kern="0" dirty="0" smtClean="0"/>
              <a:t> </a:t>
            </a:r>
            <a:r>
              <a:rPr lang="de-DE" sz="2000" kern="0" dirty="0" smtClean="0"/>
              <a:t>vs. </a:t>
            </a:r>
            <a:r>
              <a:rPr lang="de-DE" sz="2000" kern="0" dirty="0" err="1" smtClean="0"/>
              <a:t>functional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testing</a:t>
            </a:r>
            <a:endParaRPr lang="de-DE" sz="2000" kern="0" dirty="0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 rot="661564">
            <a:off x="4854499" y="3328576"/>
            <a:ext cx="3726438" cy="3247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More to be read by students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Faster to answer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No misunderstandings of answers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000" b="0" kern="0" dirty="0">
                <a:solidFill>
                  <a:srgbClr val="C00000"/>
                </a:solidFill>
                <a:latin typeface="+mn-lt"/>
              </a:rPr>
              <a:t>A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</a:rPr>
              <a:t>spects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</a:rPr>
              <a:t> to be assessed by the students are the same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Faster to correct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</a:rPr>
              <a:t>No technical knowledge of the corrector necessary</a:t>
            </a:r>
          </a:p>
        </p:txBody>
      </p:sp>
    </p:spTree>
    <p:extLst>
      <p:ext uri="{BB962C8B-B14F-4D97-AF65-F5344CB8AC3E}">
        <p14:creationId xmlns:p14="http://schemas.microsoft.com/office/powerpoint/2010/main" val="95311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31540" y="3448422"/>
            <a:ext cx="8424936" cy="628650"/>
          </a:xfrm>
          <a:prstGeom prst="rect">
            <a:avLst/>
          </a:prstGeom>
          <a:gradFill rotWithShape="1">
            <a:gsLst>
              <a:gs pos="0">
                <a:srgbClr val="FFCC00">
                  <a:alpha val="50000"/>
                </a:srgbClr>
              </a:gs>
              <a:gs pos="100000">
                <a:srgbClr val="765E00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2"/>
            <a:ext cx="8028384" cy="3441700"/>
          </a:xfrm>
        </p:spPr>
        <p:txBody>
          <a:bodyPr/>
          <a:lstStyle/>
          <a:p>
            <a:pPr eaLnBrk="1" hangingPunct="1"/>
            <a:r>
              <a:rPr lang="en-US" dirty="0" smtClean="0"/>
              <a:t>Overview: MCQs over the years at HU </a:t>
            </a:r>
            <a:endParaRPr lang="en-US" dirty="0"/>
          </a:p>
          <a:p>
            <a:pPr eaLnBrk="1" hangingPunct="1"/>
            <a:r>
              <a:rPr lang="en-GB" dirty="0"/>
              <a:t>MCQs – advantages for correctors</a:t>
            </a:r>
          </a:p>
          <a:p>
            <a:pPr eaLnBrk="1" hangingPunct="1"/>
            <a:r>
              <a:rPr lang="en-GB" dirty="0" smtClean="0"/>
              <a:t>MCQs – different kinds</a:t>
            </a:r>
            <a:endParaRPr lang="en-GB" dirty="0"/>
          </a:p>
          <a:p>
            <a:pPr eaLnBrk="1" hangingPunct="1"/>
            <a:r>
              <a:rPr lang="en-GB" dirty="0" smtClean="0"/>
              <a:t>Only MCQs?</a:t>
            </a:r>
          </a:p>
          <a:p>
            <a:pPr eaLnBrk="1" hangingPunct="1"/>
            <a:r>
              <a:rPr lang="en-GB" dirty="0" err="1" smtClean="0"/>
              <a:t>Conlusions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221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52" y="2420888"/>
            <a:ext cx="8746498" cy="34563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59632" y="1088740"/>
            <a:ext cx="7020780" cy="684076"/>
          </a:xfrm>
        </p:spPr>
        <p:txBody>
          <a:bodyPr/>
          <a:lstStyle/>
          <a:p>
            <a:r>
              <a:rPr lang="de-DE" sz="3200" dirty="0" smtClean="0"/>
              <a:t>MCQs </a:t>
            </a:r>
            <a:r>
              <a:rPr lang="de-DE" sz="3200" dirty="0" smtClean="0"/>
              <a:t>at HU </a:t>
            </a:r>
            <a:r>
              <a:rPr lang="de-DE" sz="3200" dirty="0" err="1" smtClean="0"/>
              <a:t>are</a:t>
            </a:r>
            <a:r>
              <a:rPr lang="de-DE" sz="3200" dirty="0" smtClean="0"/>
              <a:t> </a:t>
            </a:r>
            <a:r>
              <a:rPr lang="de-DE" sz="3200" dirty="0" err="1" smtClean="0"/>
              <a:t>only</a:t>
            </a:r>
            <a:r>
              <a:rPr lang="de-DE" sz="3200" dirty="0" smtClean="0"/>
              <a:t> </a:t>
            </a:r>
            <a:r>
              <a:rPr lang="de-DE" sz="3200" dirty="0" err="1" smtClean="0"/>
              <a:t>binary</a:t>
            </a:r>
            <a:r>
              <a:rPr lang="de-DE" sz="3200" dirty="0" smtClean="0"/>
              <a:t> </a:t>
            </a:r>
            <a:r>
              <a:rPr lang="de-DE" sz="3200" dirty="0" err="1" smtClean="0"/>
              <a:t>questions</a:t>
            </a:r>
            <a:endParaRPr lang="de-DE" sz="3200" dirty="0"/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431540" y="1961964"/>
            <a:ext cx="6588732" cy="42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de-DE" sz="2000" kern="0" dirty="0" smtClean="0"/>
              <a:t>Relation </a:t>
            </a:r>
            <a:r>
              <a:rPr lang="de-DE" sz="2000" kern="0" dirty="0" err="1" smtClean="0"/>
              <a:t>between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structured</a:t>
            </a:r>
            <a:r>
              <a:rPr lang="de-DE" sz="2000" kern="0" dirty="0" smtClean="0"/>
              <a:t> </a:t>
            </a:r>
            <a:r>
              <a:rPr lang="de-DE" sz="2000" kern="0" dirty="0" smtClean="0"/>
              <a:t>vs. </a:t>
            </a:r>
            <a:r>
              <a:rPr lang="de-DE" sz="2000" kern="0" dirty="0" err="1" smtClean="0"/>
              <a:t>functional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testing</a:t>
            </a:r>
            <a:endParaRPr lang="de-DE" sz="2000" kern="0" dirty="0"/>
          </a:p>
        </p:txBody>
      </p:sp>
    </p:spTree>
    <p:extLst>
      <p:ext uri="{BB962C8B-B14F-4D97-AF65-F5344CB8AC3E}">
        <p14:creationId xmlns:p14="http://schemas.microsoft.com/office/powerpoint/2010/main" val="2655392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200900" cy="1143000"/>
          </a:xfrm>
        </p:spPr>
        <p:txBody>
          <a:bodyPr/>
          <a:lstStyle/>
          <a:p>
            <a:r>
              <a:rPr lang="en-US" sz="3600" dirty="0" smtClean="0"/>
              <a:t>MC: Theory </a:t>
            </a:r>
            <a:endParaRPr lang="en-GB" sz="36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451521" y="2120355"/>
            <a:ext cx="8443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0" dirty="0" err="1" smtClean="0"/>
              <a:t>If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we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look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the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theory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of</a:t>
            </a:r>
            <a:r>
              <a:rPr lang="de-DE" sz="2000" b="0" dirty="0" smtClean="0"/>
              <a:t> MC </a:t>
            </a:r>
            <a:r>
              <a:rPr lang="de-DE" sz="2000" b="0" dirty="0" err="1" smtClean="0"/>
              <a:t>we</a:t>
            </a:r>
            <a:r>
              <a:rPr lang="de-DE" sz="2000" b="0" dirty="0" smtClean="0"/>
              <a:t> find </a:t>
            </a:r>
            <a:r>
              <a:rPr lang="de-DE" sz="2000" b="0" dirty="0" err="1" smtClean="0"/>
              <a:t>many</a:t>
            </a:r>
            <a:r>
              <a:rPr lang="de-DE" sz="2000" b="0" dirty="0" smtClean="0"/>
              <a:t> different </a:t>
            </a:r>
            <a:r>
              <a:rPr lang="de-DE" sz="2000" b="0" dirty="0" err="1" smtClean="0"/>
              <a:t>compositions</a:t>
            </a:r>
            <a:r>
              <a:rPr lang="de-DE" sz="2000" b="0" dirty="0" smtClean="0"/>
              <a:t>: </a:t>
            </a:r>
            <a:br>
              <a:rPr lang="de-DE" sz="2000" b="0" dirty="0" smtClean="0"/>
            </a:br>
            <a:r>
              <a:rPr lang="de-DE" sz="2000" b="0" dirty="0" smtClean="0"/>
              <a:t>MC </a:t>
            </a:r>
            <a:r>
              <a:rPr lang="de-DE" sz="2000" b="0" dirty="0" err="1" smtClean="0"/>
              <a:t>choice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select</a:t>
            </a:r>
            <a:r>
              <a:rPr lang="de-DE" sz="2000" b="0" dirty="0" smtClean="0"/>
              <a:t>, MC </a:t>
            </a:r>
            <a:r>
              <a:rPr lang="de-DE" sz="2000" b="0" dirty="0" err="1" smtClean="0"/>
              <a:t>choose</a:t>
            </a:r>
            <a:r>
              <a:rPr lang="de-DE" sz="2000" b="0" dirty="0" smtClean="0"/>
              <a:t>, MC check, MC </a:t>
            </a:r>
            <a:r>
              <a:rPr lang="de-DE" sz="2000" b="0" dirty="0" err="1" smtClean="0"/>
              <a:t>binary</a:t>
            </a:r>
            <a:r>
              <a:rPr lang="de-DE" sz="2000" b="0" dirty="0" smtClean="0"/>
              <a:t>, MC </a:t>
            </a:r>
            <a:r>
              <a:rPr lang="de-DE" sz="2000" b="0" dirty="0" err="1" smtClean="0"/>
              <a:t>combined</a:t>
            </a:r>
            <a:r>
              <a:rPr lang="de-DE" sz="2000" b="0" dirty="0" smtClean="0"/>
              <a:t> …</a:t>
            </a:r>
            <a:endParaRPr lang="de-DE" sz="2000" b="0" i="1" dirty="0"/>
          </a:p>
        </p:txBody>
      </p:sp>
      <p:sp>
        <p:nvSpPr>
          <p:cNvPr id="14" name="Fußzeilenplatzhalter 3"/>
          <p:cNvSpPr txBox="1">
            <a:spLocks/>
          </p:cNvSpPr>
          <p:nvPr/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20" y="4329100"/>
            <a:ext cx="1343025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85047" y="3501008"/>
            <a:ext cx="1957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0" dirty="0" err="1"/>
              <a:t>w</a:t>
            </a:r>
            <a:r>
              <a:rPr lang="de-DE" sz="2000" b="0" dirty="0" err="1" smtClean="0"/>
              <a:t>hich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answers</a:t>
            </a:r>
            <a:r>
              <a:rPr lang="de-DE" sz="2000" b="0" dirty="0" smtClean="0"/>
              <a:t> </a:t>
            </a:r>
            <a:br>
              <a:rPr lang="de-DE" sz="2000" b="0" dirty="0" smtClean="0"/>
            </a:br>
            <a:r>
              <a:rPr lang="de-DE" sz="2000" b="0" dirty="0" err="1" smtClean="0"/>
              <a:t>are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accurate</a:t>
            </a:r>
            <a:r>
              <a:rPr lang="de-DE" sz="2000" b="0" dirty="0" smtClean="0"/>
              <a:t>?</a:t>
            </a:r>
            <a:endParaRPr lang="de-DE" sz="2000" b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493" y="4346173"/>
            <a:ext cx="1336015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2580508" y="3501008"/>
            <a:ext cx="1957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0" dirty="0" err="1"/>
              <a:t>w</a:t>
            </a:r>
            <a:r>
              <a:rPr lang="de-DE" sz="2000" b="0" dirty="0" err="1" smtClean="0"/>
              <a:t>hich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answer</a:t>
            </a:r>
            <a:r>
              <a:rPr lang="de-DE" sz="2000" b="0" dirty="0" smtClean="0"/>
              <a:t> </a:t>
            </a:r>
            <a:br>
              <a:rPr lang="de-DE" sz="2000" b="0" dirty="0" smtClean="0"/>
            </a:br>
            <a:r>
              <a:rPr lang="de-DE" sz="2000" b="0" dirty="0" err="1" smtClean="0"/>
              <a:t>are</a:t>
            </a:r>
            <a:r>
              <a:rPr lang="de-DE" sz="2000" b="0" dirty="0" smtClean="0"/>
              <a:t> </a:t>
            </a:r>
            <a:r>
              <a:rPr lang="de-DE" sz="2000" b="0" dirty="0" err="1"/>
              <a:t>c</a:t>
            </a:r>
            <a:r>
              <a:rPr lang="de-DE" sz="2000" b="0" dirty="0" err="1" smtClean="0"/>
              <a:t>orrect</a:t>
            </a:r>
            <a:r>
              <a:rPr lang="de-DE" sz="2000" b="0" dirty="0" smtClean="0"/>
              <a:t>?</a:t>
            </a:r>
            <a:endParaRPr lang="de-DE" sz="2000" b="0" dirty="0"/>
          </a:p>
        </p:txBody>
      </p:sp>
      <p:sp>
        <p:nvSpPr>
          <p:cNvPr id="5" name="Rechteck 4"/>
          <p:cNvSpPr/>
          <p:nvPr/>
        </p:nvSpPr>
        <p:spPr>
          <a:xfrm>
            <a:off x="682670" y="3039343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0" dirty="0" smtClean="0"/>
              <a:t>check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2828874" y="3039342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0" dirty="0" err="1" smtClean="0"/>
              <a:t>choose</a:t>
            </a:r>
            <a:endParaRPr lang="de-DE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702" y="4329100"/>
            <a:ext cx="1343025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4654529" y="350100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0" dirty="0"/>
              <a:t>f</a:t>
            </a:r>
            <a:r>
              <a:rPr lang="de-DE" sz="2000" b="0" dirty="0" smtClean="0"/>
              <a:t>ind </a:t>
            </a:r>
            <a:r>
              <a:rPr lang="de-DE" sz="2000" b="0" dirty="0" err="1" smtClean="0"/>
              <a:t>the</a:t>
            </a:r>
            <a:r>
              <a:rPr lang="de-DE" sz="2000" b="0" dirty="0" smtClean="0"/>
              <a:t> 2  </a:t>
            </a:r>
            <a:r>
              <a:rPr lang="de-DE" sz="2000" b="0" dirty="0" err="1" smtClean="0"/>
              <a:t>accurate</a:t>
            </a:r>
            <a:r>
              <a:rPr lang="de-DE" sz="2000" b="0" dirty="0"/>
              <a:t> </a:t>
            </a:r>
            <a:r>
              <a:rPr lang="de-DE" sz="2000" b="0" dirty="0" err="1" smtClean="0"/>
              <a:t>answers</a:t>
            </a:r>
            <a:endParaRPr lang="de-DE" sz="2000" b="0" dirty="0"/>
          </a:p>
        </p:txBody>
      </p:sp>
      <p:sp>
        <p:nvSpPr>
          <p:cNvPr id="18" name="Rechteck 17"/>
          <p:cNvSpPr/>
          <p:nvPr/>
        </p:nvSpPr>
        <p:spPr>
          <a:xfrm>
            <a:off x="5052152" y="3039343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0" dirty="0" err="1" smtClean="0"/>
              <a:t>select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6909990" y="3486233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0" dirty="0" err="1" smtClean="0"/>
              <a:t>are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the</a:t>
            </a:r>
            <a:r>
              <a:rPr lang="de-DE" sz="2000" b="0" dirty="0" smtClean="0"/>
              <a:t> </a:t>
            </a:r>
            <a:r>
              <a:rPr lang="de-DE" sz="2000" b="0" dirty="0" err="1"/>
              <a:t>answers</a:t>
            </a:r>
            <a:endParaRPr lang="de-DE" sz="2000" b="0" dirty="0"/>
          </a:p>
          <a:p>
            <a:r>
              <a:rPr lang="de-DE" sz="2000" b="0" dirty="0" err="1"/>
              <a:t>a</a:t>
            </a:r>
            <a:r>
              <a:rPr lang="de-DE" sz="2000" b="0" dirty="0" err="1" smtClean="0"/>
              <a:t>ccurate</a:t>
            </a:r>
            <a:r>
              <a:rPr lang="de-DE" sz="2000" b="0" dirty="0" smtClean="0"/>
              <a:t>?</a:t>
            </a:r>
            <a:endParaRPr lang="de-DE" sz="2000" b="0" dirty="0"/>
          </a:p>
        </p:txBody>
      </p:sp>
      <p:sp>
        <p:nvSpPr>
          <p:cNvPr id="22" name="Rechteck 21"/>
          <p:cNvSpPr/>
          <p:nvPr/>
        </p:nvSpPr>
        <p:spPr>
          <a:xfrm>
            <a:off x="7307613" y="3024568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0" dirty="0" err="1" smtClean="0"/>
              <a:t>binary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75" y="4346173"/>
            <a:ext cx="1722112" cy="1659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687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08" y="2960948"/>
            <a:ext cx="6408712" cy="1800200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/>
              <a:t>IEEE Computer Society Real-World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Software </a:t>
            </a:r>
            <a:r>
              <a:rPr lang="de-DE" sz="1600" dirty="0"/>
              <a:t>Engineering Problems: A </a:t>
            </a:r>
            <a:r>
              <a:rPr lang="de-DE" sz="1600" dirty="0" err="1"/>
              <a:t>Self</a:t>
            </a:r>
            <a:r>
              <a:rPr lang="de-DE" sz="1600" dirty="0"/>
              <a:t>-Study Guide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Today's</a:t>
            </a:r>
            <a:r>
              <a:rPr lang="de-DE" sz="1600" dirty="0"/>
              <a:t> Software </a:t>
            </a:r>
            <a:r>
              <a:rPr lang="de-DE" sz="1600" dirty="0" smtClean="0"/>
              <a:t>Professional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J. Fernando </a:t>
            </a:r>
            <a:r>
              <a:rPr lang="de-DE" sz="1600" dirty="0" err="1"/>
              <a:t>Naveda</a:t>
            </a:r>
            <a:r>
              <a:rPr lang="de-DE" sz="1600" dirty="0"/>
              <a:t>, Stephen B. </a:t>
            </a:r>
            <a:r>
              <a:rPr lang="de-DE" sz="1600" dirty="0" err="1"/>
              <a:t>Seidman</a:t>
            </a:r>
            <a:r>
              <a:rPr lang="de-DE" sz="1600" dirty="0"/>
              <a:t> </a:t>
            </a:r>
          </a:p>
          <a:p>
            <a:pPr marL="0" indent="0">
              <a:buNone/>
            </a:pPr>
            <a:r>
              <a:rPr lang="de-DE" sz="1600" dirty="0"/>
              <a:t>ISBN: </a:t>
            </a:r>
            <a:r>
              <a:rPr lang="de-DE" sz="1600" dirty="0" smtClean="0"/>
              <a:t>978-0-471-71051-6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328 </a:t>
            </a:r>
            <a:r>
              <a:rPr lang="de-DE" sz="1600" dirty="0" err="1" smtClean="0"/>
              <a:t>pages</a:t>
            </a:r>
            <a:r>
              <a:rPr lang="de-DE" sz="1600" dirty="0" smtClean="0"/>
              <a:t>, August </a:t>
            </a:r>
            <a:r>
              <a:rPr lang="de-DE" sz="1600" dirty="0"/>
              <a:t>2006, </a:t>
            </a:r>
            <a:r>
              <a:rPr lang="de-DE" sz="1600" dirty="0" err="1"/>
              <a:t>Wiley</a:t>
            </a:r>
            <a:r>
              <a:rPr lang="de-DE" sz="1600" dirty="0"/>
              <a:t>-IEEE Computer Society Press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1475656" y="908720"/>
            <a:ext cx="7561522" cy="707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sz="3600" b="0" kern="0" dirty="0" smtClean="0"/>
              <a:t>MCQ: combined </a:t>
            </a:r>
            <a:r>
              <a:rPr lang="en-US" sz="3600" b="0" kern="0" dirty="0" smtClean="0"/>
              <a:t>answers</a:t>
            </a:r>
            <a:endParaRPr lang="en-GB" sz="3600" b="0" kern="0" dirty="0" smtClean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60948"/>
            <a:ext cx="2566545" cy="366160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827584" y="2348880"/>
            <a:ext cx="2004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0" dirty="0" smtClean="0"/>
              <a:t>An </a:t>
            </a:r>
            <a:r>
              <a:rPr lang="de-DE" sz="1800" b="0" dirty="0" err="1" smtClean="0"/>
              <a:t>example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from</a:t>
            </a:r>
            <a:r>
              <a:rPr lang="de-DE" sz="1800" b="0" dirty="0" smtClean="0"/>
              <a:t>:</a:t>
            </a:r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4179993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31640" y="1916832"/>
            <a:ext cx="6408712" cy="1800200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/>
              <a:t>IEEE Computer Society Real-World Software Engineering Problems: A </a:t>
            </a:r>
            <a:r>
              <a:rPr lang="de-DE" sz="1600" dirty="0" err="1"/>
              <a:t>Self</a:t>
            </a:r>
            <a:r>
              <a:rPr lang="de-DE" sz="1600" dirty="0"/>
              <a:t>-Study Guide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Today's</a:t>
            </a:r>
            <a:r>
              <a:rPr lang="de-DE" sz="1600" dirty="0"/>
              <a:t> Software </a:t>
            </a:r>
            <a:r>
              <a:rPr lang="de-DE" sz="1600" dirty="0" smtClean="0"/>
              <a:t>Professional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J. Fernando </a:t>
            </a:r>
            <a:r>
              <a:rPr lang="de-DE" sz="1600" dirty="0" err="1"/>
              <a:t>Naveda</a:t>
            </a:r>
            <a:r>
              <a:rPr lang="de-DE" sz="1600" dirty="0"/>
              <a:t>, Stephen B. </a:t>
            </a:r>
            <a:r>
              <a:rPr lang="de-DE" sz="1600" dirty="0" err="1"/>
              <a:t>Seidman</a:t>
            </a:r>
            <a:r>
              <a:rPr lang="de-DE" sz="1600" dirty="0"/>
              <a:t> </a:t>
            </a:r>
          </a:p>
          <a:p>
            <a:pPr marL="0" indent="0">
              <a:buNone/>
            </a:pPr>
            <a:r>
              <a:rPr lang="de-DE" sz="1600" dirty="0"/>
              <a:t>ISBN: </a:t>
            </a:r>
            <a:r>
              <a:rPr lang="de-DE" sz="1600" dirty="0" smtClean="0"/>
              <a:t>978-0-471-71051-6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328 </a:t>
            </a:r>
            <a:r>
              <a:rPr lang="de-DE" sz="1600" dirty="0" err="1" smtClean="0"/>
              <a:t>pages</a:t>
            </a:r>
            <a:r>
              <a:rPr lang="de-DE" sz="1600" dirty="0" smtClean="0"/>
              <a:t>, August </a:t>
            </a:r>
            <a:r>
              <a:rPr lang="de-DE" sz="1600" dirty="0"/>
              <a:t>2006, </a:t>
            </a:r>
            <a:r>
              <a:rPr lang="de-DE" sz="1600" dirty="0" err="1"/>
              <a:t>Wiley</a:t>
            </a:r>
            <a:r>
              <a:rPr lang="de-DE" sz="1600" dirty="0"/>
              <a:t>-IEEE Computer Society Press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362342" y="3415264"/>
            <a:ext cx="7602146" cy="3323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800000"/>
                </a:solidFill>
              </a:rPr>
              <a:t>Key problems for the IEEE Computer Society Certified </a:t>
            </a:r>
            <a:r>
              <a:rPr lang="en-US" sz="1400" dirty="0" smtClean="0">
                <a:solidFill>
                  <a:srgbClr val="800000"/>
                </a:solidFill>
              </a:rPr>
              <a:t/>
            </a:r>
            <a:br>
              <a:rPr lang="en-US" sz="1400" dirty="0" smtClean="0">
                <a:solidFill>
                  <a:srgbClr val="800000"/>
                </a:solidFill>
              </a:rPr>
            </a:br>
            <a:r>
              <a:rPr lang="en-US" sz="1400" dirty="0" smtClean="0">
                <a:solidFill>
                  <a:srgbClr val="800000"/>
                </a:solidFill>
              </a:rPr>
              <a:t>Software </a:t>
            </a:r>
            <a:r>
              <a:rPr lang="en-US" sz="1400" dirty="0">
                <a:solidFill>
                  <a:srgbClr val="800000"/>
                </a:solidFill>
              </a:rPr>
              <a:t>Development Professional </a:t>
            </a:r>
            <a:r>
              <a:rPr lang="en-US" sz="1400" dirty="0" smtClean="0">
                <a:solidFill>
                  <a:srgbClr val="800000"/>
                </a:solidFill>
              </a:rPr>
              <a:t>(</a:t>
            </a:r>
            <a:r>
              <a:rPr lang="en-US" sz="1400" dirty="0">
                <a:solidFill>
                  <a:srgbClr val="800000"/>
                </a:solidFill>
              </a:rPr>
              <a:t>CSDP) Certification Program</a:t>
            </a:r>
          </a:p>
          <a:p>
            <a:endParaRPr lang="en-US" sz="1400" b="0" dirty="0"/>
          </a:p>
          <a:p>
            <a:r>
              <a:rPr lang="en-US" sz="1400" b="0" dirty="0" smtClean="0"/>
              <a:t>IEEE </a:t>
            </a:r>
            <a:r>
              <a:rPr lang="en-US" sz="1400" b="0" dirty="0"/>
              <a:t>Computer Society Real-World Software Engineering Problems helps prepare </a:t>
            </a: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>software </a:t>
            </a:r>
            <a:r>
              <a:rPr lang="en-US" sz="1400" b="0" dirty="0"/>
              <a:t>engineering professionals for the </a:t>
            </a: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>IEEE </a:t>
            </a:r>
            <a:r>
              <a:rPr lang="en-US" sz="1400" b="0" dirty="0"/>
              <a:t>Computer Society Certified Software Development Professional (CSDP) </a:t>
            </a: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>Certification </a:t>
            </a:r>
            <a:r>
              <a:rPr lang="en-US" sz="1400" b="0" dirty="0"/>
              <a:t>Program. </a:t>
            </a:r>
            <a:r>
              <a:rPr lang="en-US" sz="1400" dirty="0">
                <a:solidFill>
                  <a:srgbClr val="800000"/>
                </a:solidFill>
              </a:rPr>
              <a:t>The book offers workable, real-world sample problems </a:t>
            </a:r>
            <a:r>
              <a:rPr lang="en-US" sz="1400" dirty="0" smtClean="0">
                <a:solidFill>
                  <a:srgbClr val="800000"/>
                </a:solidFill>
              </a:rPr>
              <a:t/>
            </a:r>
            <a:br>
              <a:rPr lang="en-US" sz="1400" dirty="0" smtClean="0">
                <a:solidFill>
                  <a:srgbClr val="800000"/>
                </a:solidFill>
              </a:rPr>
            </a:br>
            <a:r>
              <a:rPr lang="en-US" sz="1400" dirty="0" smtClean="0">
                <a:solidFill>
                  <a:srgbClr val="800000"/>
                </a:solidFill>
              </a:rPr>
              <a:t>with </a:t>
            </a:r>
            <a:r>
              <a:rPr lang="en-US" sz="1400" dirty="0">
                <a:solidFill>
                  <a:srgbClr val="800000"/>
                </a:solidFill>
              </a:rPr>
              <a:t>solutions to help readers solve common problems. </a:t>
            </a: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>In </a:t>
            </a:r>
            <a:r>
              <a:rPr lang="en-US" sz="1400" b="0" dirty="0"/>
              <a:t>addition to its role as the definitive preparation guide for the IEEE Computer Society </a:t>
            </a: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>Certified </a:t>
            </a:r>
            <a:r>
              <a:rPr lang="en-US" sz="1400" b="0" dirty="0"/>
              <a:t>Software Development Professional (CSDP) Certification Program, this resource also </a:t>
            </a: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>serves </a:t>
            </a:r>
            <a:r>
              <a:rPr lang="en-US" sz="1400" b="0" dirty="0"/>
              <a:t>as an appropriate guide for graduate-level courses in software engineering or for </a:t>
            </a: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>professionals </a:t>
            </a:r>
            <a:r>
              <a:rPr lang="en-US" sz="1400" b="0" dirty="0"/>
              <a:t>interested in sharpening or refreshing their skills.</a:t>
            </a:r>
          </a:p>
          <a:p>
            <a:endParaRPr lang="en-US" sz="1400" b="0" dirty="0"/>
          </a:p>
          <a:p>
            <a:r>
              <a:rPr lang="en-US" sz="1400" b="0" dirty="0" smtClean="0"/>
              <a:t>The </a:t>
            </a:r>
            <a:r>
              <a:rPr lang="en-US" sz="1400" b="0" dirty="0"/>
              <a:t>book includes a comprehensive collection of sample problems, </a:t>
            </a: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>each </a:t>
            </a:r>
            <a:r>
              <a:rPr lang="en-US" sz="1400" b="0" dirty="0"/>
              <a:t>of which includes the problem's statement, the solution, an explanation, and references</a:t>
            </a:r>
            <a:r>
              <a:rPr lang="en-US" sz="1400" b="0" dirty="0" smtClean="0"/>
              <a:t>.</a:t>
            </a:r>
            <a:endParaRPr lang="en-US" sz="1400" b="0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1475656" y="908720"/>
            <a:ext cx="7561522" cy="707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sz="3600" b="0" kern="0" dirty="0" smtClean="0"/>
              <a:t>MCQ: combined </a:t>
            </a:r>
            <a:r>
              <a:rPr lang="en-US" sz="3600" b="0" kern="0" dirty="0" smtClean="0"/>
              <a:t>answers</a:t>
            </a:r>
            <a:endParaRPr lang="en-GB" sz="3600" b="0" kern="0" dirty="0" smtClean="0"/>
          </a:p>
        </p:txBody>
      </p:sp>
      <p:sp>
        <p:nvSpPr>
          <p:cNvPr id="7" name="Textfeld 6"/>
          <p:cNvSpPr txBox="1"/>
          <p:nvPr/>
        </p:nvSpPr>
        <p:spPr>
          <a:xfrm rot="20489231">
            <a:off x="60154" y="3173947"/>
            <a:ext cx="1220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0" dirty="0" err="1" smtClean="0"/>
              <a:t>From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the</a:t>
            </a:r>
            <a:r>
              <a:rPr lang="de-DE" sz="1800" b="0" dirty="0" smtClean="0"/>
              <a:t> </a:t>
            </a:r>
            <a:br>
              <a:rPr lang="de-DE" sz="1800" b="0" dirty="0" smtClean="0"/>
            </a:br>
            <a:r>
              <a:rPr lang="de-DE" sz="1800" dirty="0" err="1" smtClean="0">
                <a:solidFill>
                  <a:srgbClr val="800000"/>
                </a:solidFill>
              </a:rPr>
              <a:t>abstract</a:t>
            </a:r>
            <a:r>
              <a:rPr lang="de-DE" sz="1800" b="0" dirty="0" smtClean="0"/>
              <a:t>:</a:t>
            </a:r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3790215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150938" y="1052736"/>
            <a:ext cx="7561522" cy="707802"/>
          </a:xfrm>
        </p:spPr>
        <p:txBody>
          <a:bodyPr/>
          <a:lstStyle/>
          <a:p>
            <a:r>
              <a:rPr lang="en-US" sz="3200" dirty="0" smtClean="0"/>
              <a:t>MCQ: Combined </a:t>
            </a:r>
            <a:r>
              <a:rPr lang="en-US" sz="3200" dirty="0" smtClean="0"/>
              <a:t>answers</a:t>
            </a:r>
            <a:endParaRPr lang="en-GB" sz="32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15516" y="2158950"/>
            <a:ext cx="87849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0" dirty="0" err="1" smtClean="0"/>
              <a:t>Question</a:t>
            </a:r>
            <a:r>
              <a:rPr lang="de-DE" sz="2000" b="0" dirty="0" smtClean="0"/>
              <a:t>: The </a:t>
            </a:r>
            <a:r>
              <a:rPr lang="de-DE" sz="2000" b="0" dirty="0" err="1" smtClean="0"/>
              <a:t>use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of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capture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replay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tools</a:t>
            </a:r>
            <a:r>
              <a:rPr lang="de-DE" sz="2000" b="0" dirty="0" smtClean="0"/>
              <a:t> GUI </a:t>
            </a:r>
            <a:r>
              <a:rPr lang="de-DE" sz="2000" b="0" dirty="0" err="1" smtClean="0"/>
              <a:t>interface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testing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suffers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from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which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of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the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following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problems</a:t>
            </a:r>
            <a:r>
              <a:rPr lang="de-DE" sz="2000" b="0" dirty="0" smtClean="0"/>
              <a:t>:</a:t>
            </a:r>
            <a:r>
              <a:rPr lang="de-DE" sz="2000" b="0" dirty="0"/>
              <a:t>	</a:t>
            </a:r>
            <a:endParaRPr lang="de-DE" sz="2000" b="0" dirty="0" smtClean="0"/>
          </a:p>
          <a:p>
            <a:endParaRPr lang="de-DE" sz="2000" b="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de-DE" sz="2000" b="0" i="1" dirty="0" smtClean="0"/>
              <a:t>The </a:t>
            </a:r>
            <a:r>
              <a:rPr lang="de-DE" sz="2000" b="0" i="1" dirty="0" err="1" smtClean="0"/>
              <a:t>execution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of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the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test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cases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cannot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be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automated</a:t>
            </a:r>
            <a:r>
              <a:rPr lang="de-DE" sz="2000" b="0" i="1" dirty="0" smtClean="0"/>
              <a:t>.</a:t>
            </a:r>
          </a:p>
          <a:p>
            <a:pPr marL="971550" lvl="1" indent="-514350">
              <a:buFont typeface="+mj-lt"/>
              <a:buAutoNum type="romanUcPeriod"/>
            </a:pPr>
            <a:r>
              <a:rPr lang="de-DE" sz="2000" b="0" i="1" dirty="0" smtClean="0"/>
              <a:t>Test </a:t>
            </a:r>
            <a:r>
              <a:rPr lang="de-DE" sz="2000" b="0" i="1" dirty="0" err="1" smtClean="0"/>
              <a:t>cases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may</a:t>
            </a:r>
            <a:r>
              <a:rPr lang="de-DE" sz="2000" b="0" i="1" dirty="0" smtClean="0"/>
              <a:t> break </a:t>
            </a:r>
            <a:r>
              <a:rPr lang="de-DE" sz="2000" b="0" i="1" dirty="0" err="1" smtClean="0"/>
              <a:t>if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widgets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are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moved</a:t>
            </a:r>
            <a:r>
              <a:rPr lang="de-DE" sz="2000" b="0" i="1" dirty="0" smtClean="0"/>
              <a:t> in </a:t>
            </a:r>
            <a:r>
              <a:rPr lang="de-DE" sz="2000" b="0" i="1" dirty="0" err="1" smtClean="0"/>
              <a:t>the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interface</a:t>
            </a:r>
            <a:r>
              <a:rPr lang="de-DE" sz="2000" b="0" i="1" dirty="0" smtClean="0"/>
              <a:t>.</a:t>
            </a:r>
          </a:p>
          <a:p>
            <a:pPr marL="971550" lvl="1" indent="-514350">
              <a:buFont typeface="+mj-lt"/>
              <a:buAutoNum type="romanUcPeriod"/>
            </a:pPr>
            <a:r>
              <a:rPr lang="de-DE" sz="2000" b="0" i="1" dirty="0" err="1" smtClean="0"/>
              <a:t>Good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test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cases</a:t>
            </a:r>
            <a:r>
              <a:rPr lang="de-DE" sz="2000" b="0" i="1" dirty="0" smtClean="0"/>
              <a:t> must </a:t>
            </a:r>
            <a:r>
              <a:rPr lang="de-DE" sz="2000" b="0" i="1" dirty="0" err="1" smtClean="0"/>
              <a:t>be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created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and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recorded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manually</a:t>
            </a:r>
            <a:r>
              <a:rPr lang="de-DE" sz="2000" b="0" i="1" dirty="0" smtClean="0"/>
              <a:t>.</a:t>
            </a:r>
          </a:p>
          <a:p>
            <a:pPr marL="971550" lvl="1" indent="-514350">
              <a:buFont typeface="+mj-lt"/>
              <a:buAutoNum type="romanUcPeriod"/>
            </a:pPr>
            <a:r>
              <a:rPr lang="de-DE" sz="2000" b="0" i="1" dirty="0" smtClean="0"/>
              <a:t>The </a:t>
            </a:r>
            <a:r>
              <a:rPr lang="de-DE" sz="2000" b="0" i="1" dirty="0" err="1" smtClean="0"/>
              <a:t>test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cases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cannot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be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reused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if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the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implementation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of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the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application</a:t>
            </a:r>
            <a:r>
              <a:rPr lang="de-DE" sz="2000" b="0" i="1" dirty="0" smtClean="0"/>
              <a:t> ist </a:t>
            </a:r>
            <a:r>
              <a:rPr lang="de-DE" sz="2000" b="0" i="1" dirty="0" err="1" smtClean="0"/>
              <a:t>changed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while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leaving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the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interface</a:t>
            </a:r>
            <a:r>
              <a:rPr lang="de-DE" sz="2000" b="0" i="1" dirty="0" smtClean="0"/>
              <a:t> </a:t>
            </a:r>
            <a:r>
              <a:rPr lang="de-DE" sz="2000" b="0" i="1" dirty="0" err="1" smtClean="0"/>
              <a:t>unchanged</a:t>
            </a:r>
            <a:r>
              <a:rPr lang="de-DE" sz="2000" b="0" i="1" dirty="0" smtClean="0"/>
              <a:t>.                               </a:t>
            </a:r>
            <a:endParaRPr lang="de-DE" sz="2000" b="0" i="1" dirty="0"/>
          </a:p>
        </p:txBody>
      </p:sp>
      <p:sp>
        <p:nvSpPr>
          <p:cNvPr id="14" name="Fußzeilenplatzhalter 3"/>
          <p:cNvSpPr txBox="1">
            <a:spLocks/>
          </p:cNvSpPr>
          <p:nvPr/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359532" y="4869159"/>
            <a:ext cx="2700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de-DE" sz="2000" b="0" dirty="0" smtClean="0"/>
              <a:t>I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III </a:t>
            </a:r>
            <a:r>
              <a:rPr lang="de-DE" sz="2000" b="0" dirty="0" err="1" smtClean="0"/>
              <a:t>only</a:t>
            </a:r>
            <a:endParaRPr lang="de-DE" sz="2000" b="0" dirty="0" smtClean="0"/>
          </a:p>
          <a:p>
            <a:pPr marL="457200" indent="-457200">
              <a:buFont typeface="+mj-lt"/>
              <a:buAutoNum type="alphaLcParenR"/>
            </a:pPr>
            <a:r>
              <a:rPr lang="de-DE" sz="2000" b="0" dirty="0" smtClean="0"/>
              <a:t>I, II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III </a:t>
            </a:r>
            <a:r>
              <a:rPr lang="de-DE" sz="2000" b="0" dirty="0" err="1" smtClean="0"/>
              <a:t>only</a:t>
            </a:r>
            <a:endParaRPr lang="de-DE" sz="2000" b="0" dirty="0" smtClean="0"/>
          </a:p>
          <a:p>
            <a:pPr marL="457200" indent="-457200">
              <a:buFont typeface="+mj-lt"/>
              <a:buAutoNum type="alphaLcParenR"/>
            </a:pPr>
            <a:r>
              <a:rPr lang="de-DE" sz="2000" b="0" dirty="0" smtClean="0"/>
              <a:t>II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III </a:t>
            </a:r>
            <a:r>
              <a:rPr lang="de-DE" sz="2000" b="0" dirty="0" err="1" smtClean="0"/>
              <a:t>only</a:t>
            </a:r>
            <a:endParaRPr lang="de-DE" sz="2000" b="0" dirty="0" smtClean="0"/>
          </a:p>
          <a:p>
            <a:pPr marL="457200" indent="-457200">
              <a:buFont typeface="+mj-lt"/>
              <a:buAutoNum type="alphaLcParenR"/>
            </a:pPr>
            <a:r>
              <a:rPr lang="de-DE" sz="2000" b="0" dirty="0" smtClean="0"/>
              <a:t>III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IV </a:t>
            </a:r>
            <a:r>
              <a:rPr lang="de-DE" sz="2000" b="0" dirty="0" err="1" smtClean="0"/>
              <a:t>only</a:t>
            </a:r>
            <a:r>
              <a:rPr lang="de-DE" sz="2000" b="0" dirty="0" smtClean="0"/>
              <a:t>         </a:t>
            </a:r>
            <a:endParaRPr lang="de-DE" sz="2000" b="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3615426" y="5026037"/>
            <a:ext cx="4351548" cy="779227"/>
          </a:xfrm>
          <a:prstGeom prst="rect">
            <a:avLst/>
          </a:prstGeom>
        </p:spPr>
        <p:txBody>
          <a:bodyPr/>
          <a:lstStyle/>
          <a:p>
            <a:pPr lvl="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b="0" kern="0" dirty="0" smtClean="0">
                <a:solidFill>
                  <a:srgbClr val="C00000"/>
                </a:solidFill>
                <a:latin typeface="+mn-lt"/>
              </a:rPr>
              <a:t>Problem: </a:t>
            </a:r>
            <a:br>
              <a:rPr lang="en-US" b="0" kern="0" dirty="0" smtClean="0">
                <a:solidFill>
                  <a:srgbClr val="C00000"/>
                </a:solidFill>
                <a:latin typeface="+mn-lt"/>
              </a:rPr>
            </a:br>
            <a:r>
              <a:rPr lang="en-US" b="0" kern="0" dirty="0">
                <a:solidFill>
                  <a:srgbClr val="C00000"/>
                </a:solidFill>
                <a:latin typeface="+mn-lt"/>
              </a:rPr>
              <a:t>h</a:t>
            </a:r>
            <a:r>
              <a:rPr lang="en-US" b="0" kern="0" dirty="0" smtClean="0">
                <a:solidFill>
                  <a:srgbClr val="C00000"/>
                </a:solidFill>
                <a:latin typeface="+mn-lt"/>
              </a:rPr>
              <a:t>igher challenges to students</a:t>
            </a:r>
            <a:endParaRPr lang="en-US" b="0" kern="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042631" y="1328574"/>
            <a:ext cx="2957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0" dirty="0" smtClean="0"/>
              <a:t>Source: </a:t>
            </a:r>
            <a:br>
              <a:rPr lang="de-DE" sz="2000" b="0" dirty="0" smtClean="0"/>
            </a:br>
            <a:r>
              <a:rPr lang="de-DE" sz="2000" b="0" dirty="0" err="1" smtClean="0"/>
              <a:t>Naveda</a:t>
            </a:r>
            <a:r>
              <a:rPr lang="de-DE" sz="2000" b="0" dirty="0"/>
              <a:t>, </a:t>
            </a:r>
            <a:r>
              <a:rPr lang="de-DE" sz="2000" b="0" dirty="0" err="1" smtClean="0"/>
              <a:t>Seidman</a:t>
            </a:r>
            <a:r>
              <a:rPr lang="de-DE" sz="2000" b="0" dirty="0" smtClean="0"/>
              <a:t> (IEEE)</a:t>
            </a:r>
            <a:endParaRPr lang="de-DE" sz="2000" b="0" dirty="0"/>
          </a:p>
        </p:txBody>
      </p:sp>
    </p:spTree>
    <p:extLst>
      <p:ext uri="{BB962C8B-B14F-4D97-AF65-F5344CB8AC3E}">
        <p14:creationId xmlns:p14="http://schemas.microsoft.com/office/powerpoint/2010/main" val="2162363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31540" y="4060490"/>
            <a:ext cx="8424936" cy="628650"/>
          </a:xfrm>
          <a:prstGeom prst="rect">
            <a:avLst/>
          </a:prstGeom>
          <a:gradFill rotWithShape="1">
            <a:gsLst>
              <a:gs pos="0">
                <a:srgbClr val="FFCC00">
                  <a:alpha val="50000"/>
                </a:srgbClr>
              </a:gs>
              <a:gs pos="100000">
                <a:srgbClr val="765E00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2"/>
            <a:ext cx="8028384" cy="3441700"/>
          </a:xfrm>
        </p:spPr>
        <p:txBody>
          <a:bodyPr/>
          <a:lstStyle/>
          <a:p>
            <a:pPr eaLnBrk="1" hangingPunct="1"/>
            <a:r>
              <a:rPr lang="en-US" dirty="0" smtClean="0"/>
              <a:t>Overview: MCQs over the years at HU </a:t>
            </a:r>
            <a:endParaRPr lang="en-US" dirty="0"/>
          </a:p>
          <a:p>
            <a:pPr eaLnBrk="1" hangingPunct="1"/>
            <a:r>
              <a:rPr lang="en-GB" dirty="0"/>
              <a:t>MCQs – advantages for correctors</a:t>
            </a:r>
          </a:p>
          <a:p>
            <a:pPr eaLnBrk="1" hangingPunct="1"/>
            <a:r>
              <a:rPr lang="en-GB" dirty="0" smtClean="0"/>
              <a:t>MCQs – different kinds</a:t>
            </a:r>
            <a:endParaRPr lang="en-GB" dirty="0"/>
          </a:p>
          <a:p>
            <a:pPr eaLnBrk="1" hangingPunct="1"/>
            <a:r>
              <a:rPr lang="en-GB" dirty="0" smtClean="0"/>
              <a:t>Only MCQs?</a:t>
            </a:r>
          </a:p>
          <a:p>
            <a:pPr eaLnBrk="1" hangingPunct="1"/>
            <a:r>
              <a:rPr lang="en-GB" dirty="0" err="1" smtClean="0"/>
              <a:t>Conlusions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34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8353610" cy="1143000"/>
          </a:xfrm>
        </p:spPr>
        <p:txBody>
          <a:bodyPr/>
          <a:lstStyle/>
          <a:p>
            <a:r>
              <a:rPr lang="de-DE" sz="4000" dirty="0" err="1" smtClean="0"/>
              <a:t>Exams</a:t>
            </a:r>
            <a:r>
              <a:rPr lang="de-DE" sz="4000" dirty="0" smtClean="0"/>
              <a:t> </a:t>
            </a:r>
            <a:r>
              <a:rPr lang="de-DE" sz="4000" dirty="0" err="1" smtClean="0"/>
              <a:t>completely</a:t>
            </a:r>
            <a:r>
              <a:rPr lang="de-DE" sz="4000" dirty="0" smtClean="0"/>
              <a:t> </a:t>
            </a:r>
            <a:r>
              <a:rPr lang="de-DE" sz="4000" dirty="0" err="1" smtClean="0"/>
              <a:t>based</a:t>
            </a:r>
            <a:r>
              <a:rPr lang="de-DE" sz="4000" dirty="0" smtClean="0"/>
              <a:t> on MCQs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3548" y="3680726"/>
            <a:ext cx="8352928" cy="2844316"/>
          </a:xfrm>
        </p:spPr>
        <p:txBody>
          <a:bodyPr/>
          <a:lstStyle/>
          <a:p>
            <a:r>
              <a:rPr lang="de-DE" sz="2800" dirty="0" smtClean="0"/>
              <a:t>Advantage: MCQs </a:t>
            </a:r>
            <a:r>
              <a:rPr lang="de-DE" sz="2800" dirty="0" err="1" smtClean="0"/>
              <a:t>easier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faster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correct</a:t>
            </a:r>
            <a:endParaRPr lang="de-DE" sz="2800" dirty="0" smtClean="0"/>
          </a:p>
          <a:p>
            <a:r>
              <a:rPr lang="de-DE" sz="2800" dirty="0" smtClean="0"/>
              <a:t>MCQs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corrected</a:t>
            </a:r>
            <a:r>
              <a:rPr lang="de-DE" sz="2800" dirty="0" smtClean="0"/>
              <a:t> </a:t>
            </a:r>
            <a:r>
              <a:rPr lang="de-DE" sz="2800" dirty="0" err="1" smtClean="0"/>
              <a:t>by</a:t>
            </a:r>
            <a:r>
              <a:rPr lang="de-DE" sz="2800" dirty="0" smtClean="0"/>
              <a:t> non-professionals </a:t>
            </a:r>
            <a:r>
              <a:rPr lang="de-DE" sz="2800" dirty="0" err="1" smtClean="0"/>
              <a:t>or</a:t>
            </a:r>
            <a:r>
              <a:rPr lang="de-DE" sz="2800" dirty="0" smtClean="0"/>
              <a:t> </a:t>
            </a:r>
            <a:r>
              <a:rPr lang="de-DE" sz="2800" dirty="0" err="1" smtClean="0"/>
              <a:t>automatically</a:t>
            </a:r>
            <a:endParaRPr lang="de-DE" sz="2800" dirty="0" smtClean="0"/>
          </a:p>
          <a:p>
            <a:r>
              <a:rPr lang="de-DE" sz="2800" dirty="0" err="1" smtClean="0">
                <a:solidFill>
                  <a:srgbClr val="800000"/>
                </a:solidFill>
              </a:rPr>
              <a:t>Question</a:t>
            </a:r>
            <a:r>
              <a:rPr lang="de-DE" sz="2800" dirty="0" smtClean="0">
                <a:solidFill>
                  <a:srgbClr val="800000"/>
                </a:solidFill>
              </a:rPr>
              <a:t>: Will an </a:t>
            </a:r>
            <a:r>
              <a:rPr lang="de-DE" sz="2800" dirty="0" err="1" smtClean="0">
                <a:solidFill>
                  <a:srgbClr val="800000"/>
                </a:solidFill>
              </a:rPr>
              <a:t>exam</a:t>
            </a:r>
            <a:r>
              <a:rPr lang="de-DE" sz="2800" dirty="0" smtClean="0">
                <a:solidFill>
                  <a:srgbClr val="800000"/>
                </a:solidFill>
              </a:rPr>
              <a:t> </a:t>
            </a:r>
            <a:r>
              <a:rPr lang="de-DE" sz="2800" dirty="0" err="1" smtClean="0">
                <a:solidFill>
                  <a:srgbClr val="800000"/>
                </a:solidFill>
              </a:rPr>
              <a:t>completely</a:t>
            </a:r>
            <a:r>
              <a:rPr lang="de-DE" sz="2800" dirty="0" smtClean="0">
                <a:solidFill>
                  <a:srgbClr val="800000"/>
                </a:solidFill>
              </a:rPr>
              <a:t> </a:t>
            </a:r>
            <a:r>
              <a:rPr lang="de-DE" sz="2800" dirty="0" err="1" smtClean="0">
                <a:solidFill>
                  <a:srgbClr val="800000"/>
                </a:solidFill>
              </a:rPr>
              <a:t>based</a:t>
            </a:r>
            <a:r>
              <a:rPr lang="de-DE" sz="2800" dirty="0" smtClean="0">
                <a:solidFill>
                  <a:srgbClr val="800000"/>
                </a:solidFill>
              </a:rPr>
              <a:t> on MCQs </a:t>
            </a:r>
            <a:r>
              <a:rPr lang="de-DE" sz="2800" dirty="0" err="1" smtClean="0">
                <a:solidFill>
                  <a:srgbClr val="800000"/>
                </a:solidFill>
              </a:rPr>
              <a:t>properly</a:t>
            </a:r>
            <a:r>
              <a:rPr lang="de-DE" sz="2800" dirty="0" smtClean="0">
                <a:solidFill>
                  <a:srgbClr val="800000"/>
                </a:solidFill>
              </a:rPr>
              <a:t> </a:t>
            </a:r>
            <a:r>
              <a:rPr lang="de-DE" sz="2800" dirty="0" err="1" smtClean="0">
                <a:solidFill>
                  <a:srgbClr val="800000"/>
                </a:solidFill>
              </a:rPr>
              <a:t>reflect</a:t>
            </a:r>
            <a:r>
              <a:rPr lang="de-DE" sz="2800" dirty="0" smtClean="0">
                <a:solidFill>
                  <a:srgbClr val="800000"/>
                </a:solidFill>
              </a:rPr>
              <a:t> </a:t>
            </a:r>
            <a:r>
              <a:rPr lang="de-DE" sz="2800" dirty="0" err="1" smtClean="0">
                <a:solidFill>
                  <a:srgbClr val="800000"/>
                </a:solidFill>
              </a:rPr>
              <a:t>students</a:t>
            </a:r>
            <a:r>
              <a:rPr lang="de-DE" sz="2800" dirty="0" smtClean="0">
                <a:solidFill>
                  <a:srgbClr val="800000"/>
                </a:solidFill>
              </a:rPr>
              <a:t> </a:t>
            </a:r>
            <a:r>
              <a:rPr lang="de-DE" sz="2800" dirty="0" err="1" smtClean="0">
                <a:solidFill>
                  <a:srgbClr val="800000"/>
                </a:solidFill>
              </a:rPr>
              <a:t>performance</a:t>
            </a:r>
            <a:r>
              <a:rPr lang="de-DE" sz="2800" dirty="0" smtClean="0">
                <a:solidFill>
                  <a:srgbClr val="800000"/>
                </a:solidFill>
              </a:rPr>
              <a:t>?</a:t>
            </a:r>
            <a:endParaRPr lang="de-DE" sz="2800" dirty="0">
              <a:solidFill>
                <a:srgbClr val="8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217205" y="2109826"/>
            <a:ext cx="14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0" dirty="0" err="1" smtClean="0">
                <a:solidFill>
                  <a:srgbClr val="C00000"/>
                </a:solidFill>
              </a:rPr>
              <a:t>Why</a:t>
            </a:r>
            <a:r>
              <a:rPr lang="de-DE" sz="4000" b="0" dirty="0" smtClean="0">
                <a:solidFill>
                  <a:srgbClr val="C00000"/>
                </a:solidFill>
              </a:rPr>
              <a:t>?</a:t>
            </a:r>
            <a:endParaRPr lang="de-DE" sz="4000" b="0" dirty="0">
              <a:solidFill>
                <a:srgbClr val="C00000"/>
              </a:solidFill>
            </a:endParaRPr>
          </a:p>
        </p:txBody>
      </p:sp>
      <p:sp>
        <p:nvSpPr>
          <p:cNvPr id="6" name="Fußzeilenplatzhalter 3"/>
          <p:cNvSpPr txBox="1">
            <a:spLocks/>
          </p:cNvSpPr>
          <p:nvPr/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03848" y="2096852"/>
            <a:ext cx="4928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Still </a:t>
            </a:r>
            <a:r>
              <a:rPr lang="de-DE" sz="4000" b="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more</a:t>
            </a:r>
            <a:r>
              <a:rPr lang="de-DE" sz="4000" b="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4000" b="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efficient</a:t>
            </a:r>
            <a:endParaRPr lang="de-DE" sz="4000" b="0" dirty="0">
              <a:solidFill>
                <a:srgbClr val="C0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42583" y="2960948"/>
            <a:ext cx="6947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HU in 2014: 5 </a:t>
            </a:r>
            <a:r>
              <a:rPr lang="de-DE" dirty="0" err="1" smtClean="0"/>
              <a:t>correctors</a:t>
            </a:r>
            <a:r>
              <a:rPr lang="de-DE" dirty="0" smtClean="0"/>
              <a:t>: </a:t>
            </a:r>
            <a:r>
              <a:rPr lang="de-DE" dirty="0" err="1" smtClean="0"/>
              <a:t>together</a:t>
            </a:r>
            <a:r>
              <a:rPr lang="de-DE" dirty="0" smtClean="0"/>
              <a:t> 50 </a:t>
            </a:r>
            <a:r>
              <a:rPr lang="de-DE" dirty="0" err="1" smtClean="0"/>
              <a:t>hours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2304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007604" y="2312876"/>
            <a:ext cx="7704856" cy="628650"/>
          </a:xfrm>
          <a:prstGeom prst="rect">
            <a:avLst/>
          </a:prstGeom>
          <a:gradFill rotWithShape="1">
            <a:gsLst>
              <a:gs pos="0">
                <a:srgbClr val="FFCC00">
                  <a:alpha val="50000"/>
                </a:srgbClr>
              </a:gs>
              <a:gs pos="100000">
                <a:srgbClr val="765E00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2"/>
            <a:ext cx="8028384" cy="3441700"/>
          </a:xfrm>
        </p:spPr>
        <p:txBody>
          <a:bodyPr/>
          <a:lstStyle/>
          <a:p>
            <a:pPr eaLnBrk="1" hangingPunct="1"/>
            <a:r>
              <a:rPr lang="en-US" dirty="0" smtClean="0"/>
              <a:t>Overview: MCQs over the years at HU </a:t>
            </a:r>
            <a:endParaRPr lang="en-US" dirty="0"/>
          </a:p>
          <a:p>
            <a:pPr eaLnBrk="1" hangingPunct="1"/>
            <a:r>
              <a:rPr lang="en-GB" dirty="0"/>
              <a:t>MCQs – advantages for correctors</a:t>
            </a:r>
          </a:p>
          <a:p>
            <a:pPr eaLnBrk="1" hangingPunct="1"/>
            <a:r>
              <a:rPr lang="en-GB" dirty="0" smtClean="0"/>
              <a:t>MCQs – different kinds</a:t>
            </a:r>
            <a:endParaRPr lang="en-GB" dirty="0"/>
          </a:p>
          <a:p>
            <a:pPr eaLnBrk="1" hangingPunct="1"/>
            <a:r>
              <a:rPr lang="en-GB" dirty="0" smtClean="0"/>
              <a:t>Only MCQs?</a:t>
            </a:r>
          </a:p>
          <a:p>
            <a:pPr eaLnBrk="1" hangingPunct="1"/>
            <a:r>
              <a:rPr lang="en-GB" dirty="0" err="1" smtClean="0"/>
              <a:t>Conlusions</a:t>
            </a:r>
            <a:endParaRPr lang="en-GB" dirty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373" y="2163843"/>
            <a:ext cx="4091324" cy="1818366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37" y="2168940"/>
            <a:ext cx="3989191" cy="1813269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4837" y="944724"/>
            <a:ext cx="7740860" cy="864096"/>
          </a:xfrm>
        </p:spPr>
        <p:txBody>
          <a:bodyPr/>
          <a:lstStyle/>
          <a:p>
            <a:r>
              <a:rPr lang="de-DE" sz="3600" dirty="0" err="1" smtClean="0"/>
              <a:t>What</a:t>
            </a:r>
            <a:r>
              <a:rPr lang="de-DE" sz="3600" dirty="0" smtClean="0"/>
              <a:t> </a:t>
            </a:r>
            <a:r>
              <a:rPr lang="de-DE" sz="3600" dirty="0" err="1" smtClean="0"/>
              <a:t>happens</a:t>
            </a:r>
            <a:r>
              <a:rPr lang="de-DE" sz="3600" dirty="0" smtClean="0"/>
              <a:t> </a:t>
            </a:r>
            <a:r>
              <a:rPr lang="de-DE" sz="3600" dirty="0" err="1" smtClean="0"/>
              <a:t>if</a:t>
            </a:r>
            <a:r>
              <a:rPr lang="de-DE" sz="3600" dirty="0" smtClean="0"/>
              <a:t> </a:t>
            </a:r>
            <a:r>
              <a:rPr lang="de-DE" sz="3600" dirty="0" err="1" smtClean="0"/>
              <a:t>we</a:t>
            </a:r>
            <a:r>
              <a:rPr lang="de-DE" sz="3600" dirty="0" smtClean="0"/>
              <a:t> </a:t>
            </a:r>
            <a:r>
              <a:rPr lang="de-DE" sz="3600" dirty="0" err="1" smtClean="0"/>
              <a:t>use</a:t>
            </a:r>
            <a:r>
              <a:rPr lang="de-DE" sz="3600" dirty="0" smtClean="0"/>
              <a:t> </a:t>
            </a:r>
            <a:r>
              <a:rPr lang="de-DE" sz="3600" dirty="0" err="1" smtClean="0"/>
              <a:t>only</a:t>
            </a:r>
            <a:r>
              <a:rPr lang="de-DE" sz="3600" dirty="0" smtClean="0"/>
              <a:t> MCQs?</a:t>
            </a:r>
            <a:br>
              <a:rPr lang="de-DE" sz="3600" dirty="0" smtClean="0"/>
            </a:br>
            <a:r>
              <a:rPr lang="de-DE" sz="1800" dirty="0" smtClean="0"/>
              <a:t>(Base: 16 </a:t>
            </a:r>
            <a:r>
              <a:rPr lang="de-DE" sz="1800" dirty="0" err="1" smtClean="0"/>
              <a:t>questions</a:t>
            </a:r>
            <a:r>
              <a:rPr lang="de-DE" sz="1800" dirty="0" smtClean="0"/>
              <a:t> 2014, same </a:t>
            </a:r>
            <a:r>
              <a:rPr lang="de-DE" sz="1800" dirty="0" err="1" smtClean="0"/>
              <a:t>scale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shown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all </a:t>
            </a:r>
            <a:r>
              <a:rPr lang="de-DE" sz="1800" dirty="0" err="1" smtClean="0"/>
              <a:t>questions</a:t>
            </a:r>
            <a:r>
              <a:rPr lang="de-DE" sz="1800" dirty="0" smtClean="0"/>
              <a:t>)</a:t>
            </a: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08663" y="2168940"/>
            <a:ext cx="1332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0" dirty="0" err="1" smtClean="0"/>
              <a:t>overall</a:t>
            </a:r>
            <a:endParaRPr lang="de-DE" sz="2000" b="0" dirty="0"/>
          </a:p>
        </p:txBody>
      </p:sp>
      <p:sp>
        <p:nvSpPr>
          <p:cNvPr id="11" name="Textfeld 10"/>
          <p:cNvSpPr txBox="1"/>
          <p:nvPr/>
        </p:nvSpPr>
        <p:spPr>
          <a:xfrm>
            <a:off x="1157453" y="2312956"/>
            <a:ext cx="2340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0" dirty="0" err="1"/>
              <a:t>o</a:t>
            </a:r>
            <a:r>
              <a:rPr lang="de-DE" sz="2000" b="0" dirty="0" err="1" smtClean="0"/>
              <a:t>nly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MCQ‘s</a:t>
            </a:r>
            <a:endParaRPr lang="de-DE" sz="2000" b="0" dirty="0"/>
          </a:p>
        </p:txBody>
      </p:sp>
      <p:sp>
        <p:nvSpPr>
          <p:cNvPr id="25" name="Inhaltsplatzhalter 2"/>
          <p:cNvSpPr txBox="1">
            <a:spLocks/>
          </p:cNvSpPr>
          <p:nvPr/>
        </p:nvSpPr>
        <p:spPr>
          <a:xfrm>
            <a:off x="143508" y="5373217"/>
            <a:ext cx="8856984" cy="900100"/>
          </a:xfrm>
          <a:prstGeom prst="rect">
            <a:avLst/>
          </a:prstGeom>
        </p:spPr>
        <p:txBody>
          <a:bodyPr/>
          <a:lstStyle/>
          <a:p>
            <a:pPr lvl="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b="0" kern="0" dirty="0" smtClean="0">
                <a:solidFill>
                  <a:srgbClr val="C00000"/>
                </a:solidFill>
                <a:latin typeface="+mn-lt"/>
              </a:rPr>
              <a:t>The result cannot satisfy – in each case: The mixture of 3 different kinds of questions has proved successful</a:t>
            </a: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578" y="4077072"/>
            <a:ext cx="6154257" cy="1188132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Rechteck 11"/>
          <p:cNvSpPr/>
          <p:nvPr/>
        </p:nvSpPr>
        <p:spPr bwMode="auto">
          <a:xfrm rot="5400000">
            <a:off x="5368851" y="4684952"/>
            <a:ext cx="324037" cy="836476"/>
          </a:xfrm>
          <a:prstGeom prst="rect">
            <a:avLst/>
          </a:prstGeom>
          <a:noFill/>
          <a:ln w="666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 rot="5400000">
            <a:off x="2934409" y="4678802"/>
            <a:ext cx="311734" cy="836476"/>
          </a:xfrm>
          <a:prstGeom prst="rect">
            <a:avLst/>
          </a:prstGeom>
          <a:noFill/>
          <a:ln w="666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648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935596" y="4653136"/>
            <a:ext cx="7704856" cy="540060"/>
          </a:xfrm>
          <a:prstGeom prst="rect">
            <a:avLst/>
          </a:prstGeom>
          <a:gradFill rotWithShape="1">
            <a:gsLst>
              <a:gs pos="0">
                <a:srgbClr val="FFCC00">
                  <a:alpha val="50000"/>
                </a:srgbClr>
              </a:gs>
              <a:gs pos="100000">
                <a:srgbClr val="765E00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2"/>
            <a:ext cx="8028384" cy="3441700"/>
          </a:xfrm>
        </p:spPr>
        <p:txBody>
          <a:bodyPr/>
          <a:lstStyle/>
          <a:p>
            <a:pPr eaLnBrk="1" hangingPunct="1"/>
            <a:r>
              <a:rPr lang="en-US" dirty="0"/>
              <a:t>Overview</a:t>
            </a:r>
          </a:p>
          <a:p>
            <a:pPr eaLnBrk="1" hangingPunct="1"/>
            <a:r>
              <a:rPr lang="en-US" dirty="0"/>
              <a:t>Three types of examination questions</a:t>
            </a:r>
          </a:p>
          <a:p>
            <a:pPr eaLnBrk="1" hangingPunct="1"/>
            <a:r>
              <a:rPr lang="en-GB" dirty="0"/>
              <a:t>Different assessments for MCQs </a:t>
            </a:r>
          </a:p>
          <a:p>
            <a:pPr eaLnBrk="1" hangingPunct="1"/>
            <a:r>
              <a:rPr lang="en-GB" dirty="0"/>
              <a:t>Only MCQs?</a:t>
            </a:r>
          </a:p>
          <a:p>
            <a:pPr eaLnBrk="1" hangingPunct="1"/>
            <a:r>
              <a:rPr lang="en-GB" dirty="0"/>
              <a:t>Conclusions</a:t>
            </a: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146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4860540" cy="1143000"/>
          </a:xfrm>
        </p:spPr>
        <p:txBody>
          <a:bodyPr/>
          <a:lstStyle/>
          <a:p>
            <a:r>
              <a:rPr lang="en-GB" dirty="0" smtClean="0"/>
              <a:t>Conclusions</a:t>
            </a: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140763" y="2018847"/>
            <a:ext cx="9001125" cy="44545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GB" b="0" kern="0" dirty="0" smtClean="0">
                <a:latin typeface="+mn-lt"/>
              </a:rPr>
              <a:t>There are many references about using MCQs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GB" b="0" kern="0" dirty="0">
                <a:latin typeface="+mn-lt"/>
              </a:rPr>
              <a:t>F</a:t>
            </a:r>
            <a:r>
              <a:rPr lang="en-GB" b="0" kern="0" dirty="0" smtClean="0">
                <a:latin typeface="+mn-lt"/>
              </a:rPr>
              <a:t>or instance in /2/ we find a good historical overview and some reflections for writing good multiple-choice tests, </a:t>
            </a:r>
            <a:br>
              <a:rPr lang="en-GB" b="0" kern="0" dirty="0" smtClean="0">
                <a:latin typeface="+mn-lt"/>
              </a:rPr>
            </a:br>
            <a:r>
              <a:rPr lang="en-GB" b="0" kern="0" dirty="0" smtClean="0">
                <a:latin typeface="+mn-lt"/>
              </a:rPr>
              <a:t>/3/ presents a checklist for writing effective MCQs …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GB" b="0" kern="0" dirty="0" smtClean="0"/>
              <a:t>Writing </a:t>
            </a:r>
            <a:r>
              <a:rPr lang="en-GB" b="0" kern="0" dirty="0"/>
              <a:t>good multiple-choice tests </a:t>
            </a:r>
            <a:r>
              <a:rPr lang="en-GB" b="0" kern="0" dirty="0" smtClean="0"/>
              <a:t>is difficult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GB" b="0" kern="0" smtClean="0">
                <a:solidFill>
                  <a:srgbClr val="FF0000"/>
                </a:solidFill>
                <a:latin typeface="+mn-lt"/>
              </a:rPr>
              <a:t>So we </a:t>
            </a:r>
            <a:r>
              <a:rPr lang="en-GB" b="0" kern="0" dirty="0" smtClean="0">
                <a:solidFill>
                  <a:srgbClr val="FF0000"/>
                </a:solidFill>
                <a:latin typeface="+mn-lt"/>
              </a:rPr>
              <a:t>favour a </a:t>
            </a:r>
            <a:r>
              <a:rPr lang="en-US" b="0" kern="0" dirty="0" smtClean="0">
                <a:solidFill>
                  <a:srgbClr val="FF0000"/>
                </a:solidFill>
              </a:rPr>
              <a:t>mixture of </a:t>
            </a:r>
            <a:r>
              <a:rPr lang="en-US" b="0" kern="0" dirty="0">
                <a:solidFill>
                  <a:srgbClr val="FF0000"/>
                </a:solidFill>
              </a:rPr>
              <a:t>different kinds of questions </a:t>
            </a:r>
            <a:endParaRPr lang="en-GB" b="0" kern="0" dirty="0" smtClean="0">
              <a:solidFill>
                <a:srgbClr val="FF0000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n-GB" sz="2800" b="0" kern="0" dirty="0" smtClean="0"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7EABF3-1862-4B3F-9191-FED5C8197E60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156753" y="4545124"/>
            <a:ext cx="8830493" cy="15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lang="en-US" sz="1600" b="0" dirty="0"/>
              <a:t>/1/ </a:t>
            </a:r>
            <a:r>
              <a:rPr lang="en-US" sz="1600" b="0" dirty="0" err="1"/>
              <a:t>Naveda,J.F</a:t>
            </a:r>
            <a:r>
              <a:rPr lang="en-US" sz="1600" b="0" dirty="0"/>
              <a:t>., </a:t>
            </a:r>
            <a:r>
              <a:rPr lang="en-US" sz="1600" b="0" dirty="0" err="1"/>
              <a:t>Seidman</a:t>
            </a:r>
            <a:r>
              <a:rPr lang="en-US" sz="1600" b="0" dirty="0"/>
              <a:t>, </a:t>
            </a:r>
            <a:r>
              <a:rPr lang="en-US" sz="1600" b="0" dirty="0" err="1"/>
              <a:t>St.B</a:t>
            </a:r>
            <a:r>
              <a:rPr lang="en-US" sz="1600" b="0" dirty="0"/>
              <a:t>.: IEEE Computer Society Real Word Software Engineering Problems. Jon Wiley &amp; Sons, Inc., Hoboken, New Jersey </a:t>
            </a:r>
            <a:r>
              <a:rPr lang="en-US" sz="1600" b="0" dirty="0" smtClean="0"/>
              <a:t>2006</a:t>
            </a:r>
            <a:endParaRPr lang="en-US" sz="1600" b="0" kern="0" dirty="0" smtClean="0">
              <a:latin typeface="+mn-lt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lang="en-US" sz="1600" b="0" kern="0" dirty="0" smtClean="0">
                <a:latin typeface="+mn-lt"/>
              </a:rPr>
              <a:t>/</a:t>
            </a:r>
            <a:r>
              <a:rPr lang="en-US" sz="1600" b="0" kern="0" dirty="0">
                <a:latin typeface="+mn-lt"/>
              </a:rPr>
              <a:t>2/ </a:t>
            </a:r>
            <a:r>
              <a:rPr lang="en-US" sz="1600" b="0" dirty="0" smtClean="0"/>
              <a:t>Simon: Wrong is a relative concept: part marks for multiple-choice questions. Proceedings of the 13</a:t>
            </a:r>
            <a:r>
              <a:rPr lang="en-US" sz="1600" b="0" baseline="30000" dirty="0" smtClean="0"/>
              <a:t>th</a:t>
            </a:r>
            <a:r>
              <a:rPr lang="en-US" sz="1600" b="0" dirty="0" smtClean="0"/>
              <a:t> Australasian Computing Education Conference (ACE 2011), Perth, Australia, January 2011. CRPIT, Vol. 114, S. 47-53</a:t>
            </a:r>
            <a:endParaRPr lang="en-US" sz="1600" b="0" dirty="0"/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lang="en-US" sz="1600" b="0" kern="0" dirty="0">
                <a:latin typeface="+mn-lt"/>
              </a:rPr>
              <a:t>/3/ </a:t>
            </a:r>
            <a:r>
              <a:rPr lang="de-DE" sz="1600" b="0" kern="0" dirty="0" err="1" smtClean="0">
                <a:latin typeface="+mn-lt"/>
              </a:rPr>
              <a:t>Woodfort,K</a:t>
            </a:r>
            <a:r>
              <a:rPr lang="de-DE" sz="1600" b="0" kern="0" dirty="0" smtClean="0">
                <a:latin typeface="+mn-lt"/>
              </a:rPr>
              <a:t>., </a:t>
            </a:r>
            <a:r>
              <a:rPr lang="de-DE" sz="1600" b="0" kern="0" dirty="0" err="1" smtClean="0">
                <a:latin typeface="+mn-lt"/>
              </a:rPr>
              <a:t>Bankroft,P</a:t>
            </a:r>
            <a:r>
              <a:rPr lang="de-DE" sz="1600" b="0" kern="0" dirty="0" smtClean="0">
                <a:latin typeface="+mn-lt"/>
              </a:rPr>
              <a:t>.: Multiple Choice </a:t>
            </a:r>
            <a:r>
              <a:rPr lang="de-DE" sz="1600" b="0" kern="0" dirty="0" err="1" smtClean="0">
                <a:latin typeface="+mn-lt"/>
              </a:rPr>
              <a:t>Questions</a:t>
            </a:r>
            <a:r>
              <a:rPr lang="de-DE" sz="1600" b="0" kern="0" dirty="0" smtClean="0">
                <a:latin typeface="+mn-lt"/>
              </a:rPr>
              <a:t> Not </a:t>
            </a:r>
            <a:r>
              <a:rPr lang="de-DE" sz="1600" b="0" kern="0" dirty="0" err="1" smtClean="0">
                <a:latin typeface="+mn-lt"/>
              </a:rPr>
              <a:t>Considered</a:t>
            </a:r>
            <a:r>
              <a:rPr lang="de-DE" sz="1600" b="0" kern="0" dirty="0" smtClean="0">
                <a:latin typeface="+mn-lt"/>
              </a:rPr>
              <a:t> </a:t>
            </a:r>
            <a:r>
              <a:rPr lang="de-DE" sz="1600" b="0" kern="0" dirty="0" err="1" smtClean="0">
                <a:latin typeface="+mn-lt"/>
              </a:rPr>
              <a:t>harmful</a:t>
            </a:r>
            <a:r>
              <a:rPr lang="de-DE" sz="1600" b="0" kern="0" dirty="0" smtClean="0">
                <a:latin typeface="+mn-lt"/>
              </a:rPr>
              <a:t>. </a:t>
            </a:r>
            <a:r>
              <a:rPr lang="en-US" sz="1600" b="0" dirty="0"/>
              <a:t>Proceedings of the </a:t>
            </a:r>
            <a:r>
              <a:rPr lang="en-US" sz="1600" b="0" dirty="0" smtClean="0"/>
              <a:t>7</a:t>
            </a:r>
            <a:r>
              <a:rPr lang="en-US" sz="1600" b="0" baseline="30000" dirty="0" smtClean="0"/>
              <a:t>th</a:t>
            </a:r>
            <a:r>
              <a:rPr lang="en-US" sz="1600" b="0" dirty="0" smtClean="0"/>
              <a:t> Australasian </a:t>
            </a:r>
            <a:r>
              <a:rPr lang="en-US" sz="1600" b="0" dirty="0"/>
              <a:t>Computing Education Conference (</a:t>
            </a:r>
            <a:r>
              <a:rPr lang="en-US" sz="1600" b="0" dirty="0" smtClean="0"/>
              <a:t>ACE 2005), Newcastle, Australia. </a:t>
            </a:r>
            <a:r>
              <a:rPr lang="en-US" sz="1600" b="0" dirty="0"/>
              <a:t>CRPIT, Vol. </a:t>
            </a:r>
            <a:r>
              <a:rPr lang="en-US" sz="1600" b="0" dirty="0" smtClean="0"/>
              <a:t>42, </a:t>
            </a:r>
            <a:r>
              <a:rPr lang="en-US" sz="1600" b="0" dirty="0"/>
              <a:t>S. </a:t>
            </a:r>
            <a:r>
              <a:rPr lang="en-US" sz="1600" b="0" dirty="0" smtClean="0"/>
              <a:t>109-115</a:t>
            </a:r>
            <a:endParaRPr lang="en-US" sz="16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>
          <a:xfrm>
            <a:off x="1249363" y="617538"/>
            <a:ext cx="3749675" cy="1143000"/>
          </a:xfrm>
        </p:spPr>
        <p:txBody>
          <a:bodyPr/>
          <a:lstStyle/>
          <a:p>
            <a:r>
              <a:rPr lang="en-GB" sz="4000" dirty="0" smtClean="0"/>
              <a:t>Conclusions</a:t>
            </a: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7EABF3-1862-4B3F-9191-FED5C8197E60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59532" y="2348880"/>
            <a:ext cx="81105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3600" dirty="0" err="1">
                <a:solidFill>
                  <a:srgbClr val="CC3399"/>
                </a:solidFill>
              </a:rPr>
              <a:t>Thank</a:t>
            </a:r>
            <a:r>
              <a:rPr lang="de-DE" sz="3600" dirty="0">
                <a:solidFill>
                  <a:srgbClr val="CC3399"/>
                </a:solidFill>
              </a:rPr>
              <a:t> </a:t>
            </a:r>
            <a:r>
              <a:rPr lang="de-DE" sz="3600" dirty="0" err="1">
                <a:solidFill>
                  <a:srgbClr val="CC3399"/>
                </a:solidFill>
              </a:rPr>
              <a:t>you</a:t>
            </a:r>
            <a:r>
              <a:rPr lang="de-DE" sz="3600" dirty="0">
                <a:solidFill>
                  <a:srgbClr val="CC3399"/>
                </a:solidFill>
              </a:rPr>
              <a:t> </a:t>
            </a:r>
            <a:r>
              <a:rPr lang="de-DE" sz="3600" dirty="0" err="1">
                <a:solidFill>
                  <a:srgbClr val="CC3399"/>
                </a:solidFill>
              </a:rPr>
              <a:t>for</a:t>
            </a:r>
            <a:r>
              <a:rPr lang="de-DE" sz="3600" dirty="0">
                <a:solidFill>
                  <a:srgbClr val="CC3399"/>
                </a:solidFill>
              </a:rPr>
              <a:t> </a:t>
            </a:r>
            <a:r>
              <a:rPr lang="de-DE" sz="3600" dirty="0" err="1">
                <a:solidFill>
                  <a:srgbClr val="CC3399"/>
                </a:solidFill>
              </a:rPr>
              <a:t>your</a:t>
            </a:r>
            <a:r>
              <a:rPr lang="de-DE" sz="3600" dirty="0">
                <a:solidFill>
                  <a:srgbClr val="CC3399"/>
                </a:solidFill>
              </a:rPr>
              <a:t> </a:t>
            </a:r>
            <a:r>
              <a:rPr lang="de-DE" sz="3600" dirty="0" err="1">
                <a:solidFill>
                  <a:srgbClr val="CC3399"/>
                </a:solidFill>
              </a:rPr>
              <a:t>attention</a:t>
            </a:r>
            <a:r>
              <a:rPr lang="de-DE" sz="3600" dirty="0">
                <a:solidFill>
                  <a:srgbClr val="CC3399"/>
                </a:solidFill>
              </a:rPr>
              <a:t>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421694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Software Engineering at HU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312876"/>
            <a:ext cx="8064896" cy="4114800"/>
          </a:xfrm>
        </p:spPr>
        <p:txBody>
          <a:bodyPr/>
          <a:lstStyle/>
          <a:p>
            <a:r>
              <a:rPr lang="de-DE" sz="2400" dirty="0" err="1"/>
              <a:t>Until</a:t>
            </a:r>
            <a:r>
              <a:rPr lang="de-DE" sz="2400" dirty="0"/>
              <a:t> 2010: SE </a:t>
            </a:r>
            <a:r>
              <a:rPr lang="de-DE" sz="2400" dirty="0" err="1" smtClean="0"/>
              <a:t>facultative</a:t>
            </a:r>
            <a:r>
              <a:rPr lang="de-DE" sz="2400" dirty="0" smtClean="0"/>
              <a:t> </a:t>
            </a:r>
            <a:r>
              <a:rPr lang="de-DE" sz="2400" dirty="0"/>
              <a:t>at </a:t>
            </a:r>
            <a:r>
              <a:rPr lang="de-DE" sz="2400" dirty="0" err="1"/>
              <a:t>Diploma</a:t>
            </a:r>
            <a:r>
              <a:rPr lang="de-DE" sz="2400" dirty="0"/>
              <a:t> </a:t>
            </a:r>
            <a:r>
              <a:rPr lang="de-DE" sz="2400" dirty="0" err="1" smtClean="0"/>
              <a:t>studies</a:t>
            </a:r>
            <a:r>
              <a:rPr lang="de-DE" sz="2400" dirty="0" smtClean="0"/>
              <a:t> </a:t>
            </a:r>
            <a:r>
              <a:rPr lang="de-DE" sz="2400" dirty="0"/>
              <a:t>(20 – 50 </a:t>
            </a:r>
            <a:r>
              <a:rPr lang="de-DE" sz="2400" dirty="0" err="1"/>
              <a:t>students</a:t>
            </a:r>
            <a:r>
              <a:rPr lang="de-DE" sz="2400" dirty="0"/>
              <a:t>): oral </a:t>
            </a:r>
            <a:r>
              <a:rPr lang="de-DE" sz="2400" dirty="0" err="1"/>
              <a:t>examinations</a:t>
            </a:r>
            <a:endParaRPr lang="de-DE" sz="2400" dirty="0"/>
          </a:p>
          <a:p>
            <a:r>
              <a:rPr lang="de-DE" sz="2400" dirty="0" err="1" smtClean="0"/>
              <a:t>Since</a:t>
            </a:r>
            <a:r>
              <a:rPr lang="de-DE" sz="2400" dirty="0" smtClean="0"/>
              <a:t> 2011: SE </a:t>
            </a:r>
            <a:r>
              <a:rPr lang="de-DE" sz="2400" dirty="0" err="1" smtClean="0"/>
              <a:t>obligatory</a:t>
            </a:r>
            <a:r>
              <a:rPr lang="de-DE" sz="2400" dirty="0" smtClean="0"/>
              <a:t> at Bachelor </a:t>
            </a:r>
            <a:r>
              <a:rPr lang="de-DE" sz="2400" dirty="0" err="1" smtClean="0"/>
              <a:t>studies</a:t>
            </a:r>
            <a:r>
              <a:rPr lang="de-DE" sz="2400" dirty="0" smtClean="0"/>
              <a:t> (90 – 100 </a:t>
            </a:r>
            <a:r>
              <a:rPr lang="de-DE" sz="2400" dirty="0" err="1" smtClean="0"/>
              <a:t>students</a:t>
            </a:r>
            <a:r>
              <a:rPr lang="de-DE" sz="2400" dirty="0" smtClean="0"/>
              <a:t>): </a:t>
            </a:r>
            <a:r>
              <a:rPr lang="de-DE" sz="2400" dirty="0" err="1" smtClean="0"/>
              <a:t>written</a:t>
            </a:r>
            <a:r>
              <a:rPr lang="de-DE" sz="2400" dirty="0" smtClean="0"/>
              <a:t> </a:t>
            </a:r>
            <a:r>
              <a:rPr lang="de-DE" sz="2400" dirty="0" err="1" smtClean="0"/>
              <a:t>exams</a:t>
            </a:r>
            <a:r>
              <a:rPr lang="de-DE" sz="2400" dirty="0" smtClean="0"/>
              <a:t>, </a:t>
            </a:r>
            <a:r>
              <a:rPr lang="de-DE" sz="2400" dirty="0" err="1" smtClean="0"/>
              <a:t>correction</a:t>
            </a:r>
            <a:r>
              <a:rPr lang="de-DE" sz="2400" dirty="0" smtClean="0"/>
              <a:t> time-</a:t>
            </a:r>
            <a:r>
              <a:rPr lang="de-DE" sz="2400" dirty="0" err="1" smtClean="0"/>
              <a:t>consuming</a:t>
            </a:r>
            <a:endParaRPr lang="de-DE" sz="2400" dirty="0" smtClean="0"/>
          </a:p>
          <a:p>
            <a:r>
              <a:rPr lang="de-DE" sz="2400" dirty="0" smtClean="0"/>
              <a:t>2014: 5 </a:t>
            </a:r>
            <a:r>
              <a:rPr lang="de-DE" sz="2400" dirty="0" err="1" smtClean="0"/>
              <a:t>correctors</a:t>
            </a:r>
            <a:r>
              <a:rPr lang="de-DE" sz="2400" dirty="0" smtClean="0"/>
              <a:t> (</a:t>
            </a:r>
            <a:r>
              <a:rPr lang="de-DE" sz="2400" dirty="0" err="1" smtClean="0"/>
              <a:t>staff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student</a:t>
            </a:r>
            <a:r>
              <a:rPr lang="de-DE" sz="2400" dirty="0" smtClean="0"/>
              <a:t> </a:t>
            </a:r>
            <a:r>
              <a:rPr lang="de-DE" sz="2400" dirty="0" err="1" smtClean="0"/>
              <a:t>tutors</a:t>
            </a:r>
            <a:r>
              <a:rPr lang="de-DE" sz="2400" dirty="0" smtClean="0"/>
              <a:t>) </a:t>
            </a:r>
            <a:r>
              <a:rPr lang="de-DE" sz="2400" dirty="0" err="1" smtClean="0"/>
              <a:t>each</a:t>
            </a:r>
            <a:r>
              <a:rPr lang="de-DE" sz="2400" dirty="0" smtClean="0"/>
              <a:t> 12 </a:t>
            </a:r>
            <a:r>
              <a:rPr lang="de-DE" sz="2400" dirty="0" err="1" smtClean="0"/>
              <a:t>hours</a:t>
            </a:r>
            <a:r>
              <a:rPr lang="de-DE" sz="2400" dirty="0" smtClean="0"/>
              <a:t> (1 ½ </a:t>
            </a:r>
            <a:r>
              <a:rPr lang="de-DE" sz="2400" dirty="0" err="1" smtClean="0"/>
              <a:t>days</a:t>
            </a:r>
            <a:r>
              <a:rPr lang="de-DE" sz="2400" dirty="0" smtClean="0"/>
              <a:t>)</a:t>
            </a:r>
          </a:p>
          <a:p>
            <a:r>
              <a:rPr lang="de-DE" sz="2400" dirty="0" err="1" smtClean="0"/>
              <a:t>Three</a:t>
            </a:r>
            <a:r>
              <a:rPr lang="de-DE" sz="2400" dirty="0" smtClean="0"/>
              <a:t> </a:t>
            </a:r>
            <a:r>
              <a:rPr lang="de-DE" sz="2400" dirty="0" err="1" smtClean="0"/>
              <a:t>types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questions</a:t>
            </a:r>
            <a:r>
              <a:rPr lang="de-DE" sz="2400" dirty="0" smtClean="0"/>
              <a:t> in </a:t>
            </a:r>
            <a:r>
              <a:rPr lang="de-DE" sz="2400" dirty="0" err="1" smtClean="0"/>
              <a:t>written</a:t>
            </a:r>
            <a:r>
              <a:rPr lang="de-DE" sz="2400" dirty="0" smtClean="0"/>
              <a:t> </a:t>
            </a:r>
            <a:r>
              <a:rPr lang="de-DE" sz="2400" dirty="0" err="1" smtClean="0"/>
              <a:t>exams</a:t>
            </a:r>
            <a:r>
              <a:rPr lang="de-DE" sz="2400" dirty="0" smtClean="0"/>
              <a:t>: </a:t>
            </a:r>
            <a:br>
              <a:rPr lang="de-DE" sz="2400" dirty="0" smtClean="0"/>
            </a:br>
            <a:r>
              <a:rPr lang="de-DE" sz="2400" dirty="0" err="1" smtClean="0"/>
              <a:t>knowledge</a:t>
            </a:r>
            <a:r>
              <a:rPr lang="de-DE" sz="2400" dirty="0" smtClean="0"/>
              <a:t>, </a:t>
            </a:r>
            <a:r>
              <a:rPr lang="de-DE" sz="2400" dirty="0" smtClean="0"/>
              <a:t>MCQs, </a:t>
            </a:r>
            <a:r>
              <a:rPr lang="de-DE" sz="2400" dirty="0" err="1" smtClean="0"/>
              <a:t>skills</a:t>
            </a: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65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 txBox="1">
            <a:spLocks/>
          </p:cNvSpPr>
          <p:nvPr/>
        </p:nvSpPr>
        <p:spPr bwMode="auto">
          <a:xfrm>
            <a:off x="734380" y="6513425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Bansko</a:t>
            </a:r>
            <a:r>
              <a:rPr lang="en-US" sz="1400" b="0" dirty="0"/>
              <a:t>, Bulgaria, 26 </a:t>
            </a:r>
            <a:r>
              <a:rPr lang="en-US" sz="1400" b="0" dirty="0" smtClean="0"/>
              <a:t>– </a:t>
            </a:r>
            <a:r>
              <a:rPr lang="en-US" sz="1400" b="0" dirty="0"/>
              <a:t>31 August 2013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99999"/>
            <a:ext cx="6751879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150938" y="116632"/>
            <a:ext cx="7777546" cy="1643906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Types </a:t>
            </a:r>
            <a:r>
              <a:rPr lang="en-US" sz="3200" dirty="0"/>
              <a:t>of </a:t>
            </a:r>
            <a:r>
              <a:rPr lang="en-US" sz="3200" dirty="0" smtClean="0"/>
              <a:t>questions in 2014: </a:t>
            </a:r>
            <a:br>
              <a:rPr lang="en-US" sz="3200" dirty="0" smtClean="0"/>
            </a:br>
            <a:r>
              <a:rPr lang="en-US" sz="3200" dirty="0"/>
              <a:t>A</a:t>
            </a:r>
            <a:r>
              <a:rPr lang="en-US" sz="3200" dirty="0" smtClean="0"/>
              <a:t>gain more multiple choice than in 2013</a:t>
            </a:r>
            <a:endParaRPr lang="en-US" sz="32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15" name="Rechteck 14"/>
          <p:cNvSpPr/>
          <p:nvPr/>
        </p:nvSpPr>
        <p:spPr bwMode="auto">
          <a:xfrm>
            <a:off x="3348000" y="1872000"/>
            <a:ext cx="3420380" cy="576000"/>
          </a:xfrm>
          <a:prstGeom prst="rect">
            <a:avLst/>
          </a:prstGeom>
          <a:noFill/>
          <a:ln w="666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 rot="5400000">
            <a:off x="4410053" y="2880000"/>
            <a:ext cx="1296000" cy="728464"/>
          </a:xfrm>
          <a:prstGeom prst="rect">
            <a:avLst/>
          </a:prstGeom>
          <a:noFill/>
          <a:ln w="666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 rot="5400000">
            <a:off x="4410051" y="4316225"/>
            <a:ext cx="1296000" cy="728464"/>
          </a:xfrm>
          <a:prstGeom prst="rect">
            <a:avLst/>
          </a:prstGeom>
          <a:noFill/>
          <a:ln w="666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 rot="5400000">
            <a:off x="4414282" y="5756225"/>
            <a:ext cx="1296000" cy="720000"/>
          </a:xfrm>
          <a:prstGeom prst="rect">
            <a:avLst/>
          </a:prstGeom>
          <a:noFill/>
          <a:ln w="666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1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150938" y="116632"/>
            <a:ext cx="7777546" cy="1643906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Development of using </a:t>
            </a:r>
            <a:br>
              <a:rPr lang="en-US" sz="3200" dirty="0" smtClean="0"/>
            </a:br>
            <a:r>
              <a:rPr lang="en-US" sz="3200" dirty="0" smtClean="0"/>
              <a:t>multiple choice questions</a:t>
            </a:r>
            <a:endParaRPr lang="en-US" sz="32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13" name="Fußzeilenplatzhalter 3"/>
          <p:cNvSpPr txBox="1">
            <a:spLocks/>
          </p:cNvSpPr>
          <p:nvPr/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0828"/>
            <a:ext cx="7776864" cy="44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488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31540" y="2872358"/>
            <a:ext cx="8424936" cy="628650"/>
          </a:xfrm>
          <a:prstGeom prst="rect">
            <a:avLst/>
          </a:prstGeom>
          <a:gradFill rotWithShape="1">
            <a:gsLst>
              <a:gs pos="0">
                <a:srgbClr val="FFCC00">
                  <a:alpha val="50000"/>
                </a:srgbClr>
              </a:gs>
              <a:gs pos="100000">
                <a:srgbClr val="765E00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2"/>
            <a:ext cx="8028384" cy="3441700"/>
          </a:xfrm>
        </p:spPr>
        <p:txBody>
          <a:bodyPr/>
          <a:lstStyle/>
          <a:p>
            <a:pPr eaLnBrk="1" hangingPunct="1"/>
            <a:r>
              <a:rPr lang="en-US" dirty="0" smtClean="0"/>
              <a:t>Overview: MCQs over the years at HU </a:t>
            </a:r>
            <a:endParaRPr lang="en-US" dirty="0"/>
          </a:p>
          <a:p>
            <a:pPr eaLnBrk="1" hangingPunct="1"/>
            <a:r>
              <a:rPr lang="en-GB" dirty="0"/>
              <a:t>MCQs – advantages for correctors</a:t>
            </a:r>
          </a:p>
          <a:p>
            <a:pPr eaLnBrk="1" hangingPunct="1"/>
            <a:r>
              <a:rPr lang="en-GB" dirty="0" smtClean="0"/>
              <a:t>MCQs – different kinds</a:t>
            </a:r>
            <a:endParaRPr lang="en-GB" dirty="0"/>
          </a:p>
          <a:p>
            <a:pPr eaLnBrk="1" hangingPunct="1"/>
            <a:r>
              <a:rPr lang="en-GB" dirty="0" smtClean="0"/>
              <a:t>Only MCQs?</a:t>
            </a:r>
          </a:p>
          <a:p>
            <a:pPr eaLnBrk="1" hangingPunct="1"/>
            <a:r>
              <a:rPr lang="en-GB" dirty="0" err="1" smtClean="0"/>
              <a:t>Conlusions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012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8353610" cy="1143000"/>
          </a:xfrm>
        </p:spPr>
        <p:txBody>
          <a:bodyPr/>
          <a:lstStyle/>
          <a:p>
            <a:r>
              <a:rPr lang="de-DE" sz="4000" dirty="0" smtClean="0"/>
              <a:t>Advantages </a:t>
            </a:r>
            <a:r>
              <a:rPr lang="de-DE" sz="4000" dirty="0" err="1" smtClean="0"/>
              <a:t>of</a:t>
            </a:r>
            <a:r>
              <a:rPr lang="de-DE" sz="4000" dirty="0" smtClean="0"/>
              <a:t> MCQs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3032956"/>
            <a:ext cx="8352928" cy="2844316"/>
          </a:xfrm>
        </p:spPr>
        <p:txBody>
          <a:bodyPr/>
          <a:lstStyle/>
          <a:p>
            <a:r>
              <a:rPr lang="de-DE" sz="2800" dirty="0" smtClean="0"/>
              <a:t>Advantage: MCQs </a:t>
            </a:r>
            <a:r>
              <a:rPr lang="de-DE" sz="2800" dirty="0" err="1" smtClean="0"/>
              <a:t>easier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faster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correct</a:t>
            </a:r>
            <a:endParaRPr lang="de-DE" sz="2800" dirty="0" smtClean="0"/>
          </a:p>
          <a:p>
            <a:r>
              <a:rPr lang="de-DE" sz="2800" dirty="0" smtClean="0"/>
              <a:t>MCQs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corrected</a:t>
            </a:r>
            <a:r>
              <a:rPr lang="de-DE" sz="2800" dirty="0" smtClean="0"/>
              <a:t> </a:t>
            </a:r>
            <a:r>
              <a:rPr lang="de-DE" sz="2800" dirty="0" err="1" smtClean="0"/>
              <a:t>by</a:t>
            </a:r>
            <a:r>
              <a:rPr lang="de-DE" sz="2800" dirty="0" smtClean="0"/>
              <a:t> non-professionals </a:t>
            </a:r>
            <a:r>
              <a:rPr lang="de-DE" sz="2800" dirty="0" err="1" smtClean="0"/>
              <a:t>or</a:t>
            </a:r>
            <a:r>
              <a:rPr lang="de-DE" sz="2800" dirty="0" smtClean="0"/>
              <a:t> </a:t>
            </a:r>
            <a:r>
              <a:rPr lang="de-DE" sz="2800" dirty="0" err="1" smtClean="0"/>
              <a:t>automatically</a:t>
            </a:r>
            <a:endParaRPr 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902970" y="2105227"/>
            <a:ext cx="14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0" dirty="0" err="1" smtClean="0">
                <a:solidFill>
                  <a:srgbClr val="C00000"/>
                </a:solidFill>
              </a:rPr>
              <a:t>Why</a:t>
            </a:r>
            <a:r>
              <a:rPr lang="de-DE" sz="4000" b="0" dirty="0" smtClean="0">
                <a:solidFill>
                  <a:srgbClr val="C00000"/>
                </a:solidFill>
              </a:rPr>
              <a:t>?</a:t>
            </a:r>
            <a:endParaRPr lang="de-DE" sz="4000" b="0" dirty="0">
              <a:solidFill>
                <a:srgbClr val="C00000"/>
              </a:solidFill>
            </a:endParaRPr>
          </a:p>
        </p:txBody>
      </p:sp>
      <p:sp>
        <p:nvSpPr>
          <p:cNvPr id="6" name="Fußzeilenplatzhalter 3"/>
          <p:cNvSpPr txBox="1">
            <a:spLocks/>
          </p:cNvSpPr>
          <p:nvPr/>
        </p:nvSpPr>
        <p:spPr bwMode="auto">
          <a:xfrm>
            <a:off x="914400" y="6553200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</p:spTree>
    <p:extLst>
      <p:ext uri="{BB962C8B-B14F-4D97-AF65-F5344CB8AC3E}">
        <p14:creationId xmlns:p14="http://schemas.microsoft.com/office/powerpoint/2010/main" val="62805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8353610" cy="1143000"/>
          </a:xfrm>
        </p:spPr>
        <p:txBody>
          <a:bodyPr/>
          <a:lstStyle/>
          <a:p>
            <a:r>
              <a:rPr lang="de-DE" sz="3200" dirty="0" err="1" smtClean="0"/>
              <a:t>Example</a:t>
            </a:r>
            <a:r>
              <a:rPr lang="de-DE" sz="3200" dirty="0" smtClean="0"/>
              <a:t> (WS 11/12): </a:t>
            </a:r>
            <a:br>
              <a:rPr lang="de-DE" sz="3200" dirty="0" smtClean="0"/>
            </a:br>
            <a:r>
              <a:rPr lang="de-DE" sz="3200" dirty="0" smtClean="0"/>
              <a:t>  Free </a:t>
            </a:r>
            <a:r>
              <a:rPr lang="de-DE" sz="3200" dirty="0" err="1" smtClean="0"/>
              <a:t>answer</a:t>
            </a:r>
            <a:r>
              <a:rPr lang="de-DE" sz="3200" dirty="0" smtClean="0"/>
              <a:t> </a:t>
            </a:r>
            <a:r>
              <a:rPr lang="de-DE" sz="3200" dirty="0" err="1" smtClean="0"/>
              <a:t>question</a:t>
            </a:r>
            <a:r>
              <a:rPr lang="de-DE" sz="3200" dirty="0" smtClean="0"/>
              <a:t>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br>
              <a:rPr lang="de-DE" sz="3200" dirty="0" smtClean="0"/>
            </a:br>
            <a:r>
              <a:rPr lang="de-DE" sz="3200" dirty="0" smtClean="0"/>
              <a:t>  hand-</a:t>
            </a:r>
            <a:r>
              <a:rPr lang="de-DE" sz="3200" dirty="0" err="1" smtClean="0"/>
              <a:t>written</a:t>
            </a:r>
            <a:r>
              <a:rPr lang="de-DE" sz="3200" dirty="0" smtClean="0"/>
              <a:t> </a:t>
            </a:r>
            <a:r>
              <a:rPr lang="de-DE" sz="3200" dirty="0" err="1" smtClean="0"/>
              <a:t>answers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students</a:t>
            </a:r>
            <a:r>
              <a:rPr lang="de-DE" sz="3200" dirty="0" smtClean="0"/>
              <a:t> </a:t>
            </a:r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781800" y="6728792"/>
            <a:ext cx="1905000" cy="228600"/>
          </a:xfrm>
        </p:spPr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 bwMode="auto">
          <a:xfrm>
            <a:off x="914400" y="6728792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143508" y="2312876"/>
            <a:ext cx="9325036" cy="126014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difference</a:t>
            </a:r>
            <a:r>
              <a:rPr lang="de-DE" sz="2000" dirty="0" smtClean="0"/>
              <a:t> </a:t>
            </a:r>
            <a:r>
              <a:rPr lang="de-DE" sz="2000" dirty="0" err="1" smtClean="0"/>
              <a:t>between</a:t>
            </a:r>
            <a:r>
              <a:rPr lang="de-DE" sz="20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unctional </a:t>
            </a:r>
            <a:r>
              <a:rPr lang="en-US" sz="2000" dirty="0"/>
              <a:t>testing and structured </a:t>
            </a:r>
            <a:r>
              <a:rPr lang="en-US" sz="2000" dirty="0" smtClean="0"/>
              <a:t>testing</a:t>
            </a:r>
            <a:r>
              <a:rPr lang="de-DE" sz="2000" dirty="0" smtClean="0"/>
              <a:t>?</a:t>
            </a:r>
            <a:endParaRPr lang="de-DE" sz="2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/>
              <a:t>What are the advantages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disadvanteges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approaches</a:t>
            </a:r>
            <a:r>
              <a:rPr lang="de-DE" sz="2000" dirty="0" smtClean="0"/>
              <a:t>?</a:t>
            </a:r>
            <a:endParaRPr lang="de-DE" sz="2000" dirty="0" smtClean="0"/>
          </a:p>
          <a:p>
            <a:pPr marL="514350" indent="-514350">
              <a:buFont typeface="+mj-lt"/>
              <a:buAutoNum type="alphaLcParenR"/>
            </a:pPr>
            <a:r>
              <a:rPr lang="de-DE" sz="2000" dirty="0" err="1" smtClean="0"/>
              <a:t>How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smtClean="0"/>
              <a:t>a </a:t>
            </a:r>
            <a:r>
              <a:rPr lang="de-DE" sz="2000" dirty="0" err="1" smtClean="0"/>
              <a:t>shared</a:t>
            </a:r>
            <a:r>
              <a:rPr lang="de-DE" sz="2000" dirty="0" smtClean="0"/>
              <a:t> </a:t>
            </a:r>
            <a:r>
              <a:rPr lang="de-DE" sz="2000" dirty="0" err="1" smtClean="0"/>
              <a:t>use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both</a:t>
            </a:r>
            <a:r>
              <a:rPr lang="de-DE" sz="2000" dirty="0" smtClean="0"/>
              <a:t> </a:t>
            </a:r>
            <a:r>
              <a:rPr lang="de-DE" sz="2000" dirty="0" err="1" smtClean="0"/>
              <a:t>approaches</a:t>
            </a:r>
            <a:r>
              <a:rPr lang="de-DE" sz="2000" dirty="0" smtClean="0"/>
              <a:t> </a:t>
            </a:r>
            <a:r>
              <a:rPr lang="de-DE" sz="2000" dirty="0" err="1" smtClean="0"/>
              <a:t>possible</a:t>
            </a:r>
            <a:r>
              <a:rPr lang="de-DE" sz="2000" dirty="0" smtClean="0"/>
              <a:t>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" y="3423494"/>
            <a:ext cx="5503154" cy="323230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444" y="3443115"/>
            <a:ext cx="5752500" cy="32126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itel 1"/>
          <p:cNvSpPr txBox="1">
            <a:spLocks/>
          </p:cNvSpPr>
          <p:nvPr/>
        </p:nvSpPr>
        <p:spPr bwMode="auto">
          <a:xfrm>
            <a:off x="431540" y="1961964"/>
            <a:ext cx="6588732" cy="42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de-DE" sz="2000" kern="0" dirty="0" smtClean="0"/>
              <a:t>Relation </a:t>
            </a:r>
            <a:r>
              <a:rPr lang="de-DE" sz="2000" kern="0" dirty="0" err="1" smtClean="0"/>
              <a:t>between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structured</a:t>
            </a:r>
            <a:r>
              <a:rPr lang="de-DE" sz="2000" kern="0" dirty="0" smtClean="0"/>
              <a:t> </a:t>
            </a:r>
            <a:r>
              <a:rPr lang="de-DE" sz="2000" kern="0" dirty="0" smtClean="0"/>
              <a:t>vs. </a:t>
            </a:r>
            <a:r>
              <a:rPr lang="de-DE" sz="2000" kern="0" dirty="0" err="1" smtClean="0"/>
              <a:t>functional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testing</a:t>
            </a:r>
            <a:endParaRPr lang="de-DE" sz="2000" kern="0" dirty="0"/>
          </a:p>
        </p:txBody>
      </p:sp>
    </p:spTree>
    <p:extLst>
      <p:ext uri="{BB962C8B-B14F-4D97-AF65-F5344CB8AC3E}">
        <p14:creationId xmlns:p14="http://schemas.microsoft.com/office/powerpoint/2010/main" val="3701009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8353610" cy="1143000"/>
          </a:xfrm>
        </p:spPr>
        <p:txBody>
          <a:bodyPr/>
          <a:lstStyle/>
          <a:p>
            <a:r>
              <a:rPr lang="de-DE" sz="3200" dirty="0" err="1" smtClean="0"/>
              <a:t>Example</a:t>
            </a:r>
            <a:r>
              <a:rPr lang="de-DE" sz="3200" dirty="0" smtClean="0"/>
              <a:t> (WS 11/12): </a:t>
            </a:r>
            <a:br>
              <a:rPr lang="de-DE" sz="3200" dirty="0" smtClean="0"/>
            </a:br>
            <a:r>
              <a:rPr lang="de-DE" sz="3200" dirty="0" smtClean="0"/>
              <a:t>  Free </a:t>
            </a:r>
            <a:r>
              <a:rPr lang="de-DE" sz="3200" dirty="0" err="1" smtClean="0"/>
              <a:t>answer</a:t>
            </a:r>
            <a:r>
              <a:rPr lang="de-DE" sz="3200" dirty="0" smtClean="0"/>
              <a:t> </a:t>
            </a:r>
            <a:r>
              <a:rPr lang="de-DE" sz="3200" dirty="0" err="1" smtClean="0"/>
              <a:t>question</a:t>
            </a:r>
            <a:r>
              <a:rPr lang="de-DE" sz="3200" dirty="0" smtClean="0"/>
              <a:t>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br>
              <a:rPr lang="de-DE" sz="3200" dirty="0" smtClean="0"/>
            </a:br>
            <a:r>
              <a:rPr lang="de-DE" sz="3200" dirty="0" smtClean="0"/>
              <a:t>  hand-</a:t>
            </a:r>
            <a:r>
              <a:rPr lang="de-DE" sz="3200" dirty="0" err="1" smtClean="0"/>
              <a:t>written</a:t>
            </a:r>
            <a:r>
              <a:rPr lang="de-DE" sz="3200" dirty="0" smtClean="0"/>
              <a:t> </a:t>
            </a:r>
            <a:r>
              <a:rPr lang="de-DE" sz="3200" dirty="0" err="1" smtClean="0"/>
              <a:t>answers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students</a:t>
            </a:r>
            <a:r>
              <a:rPr lang="de-DE" sz="3200" dirty="0" smtClean="0"/>
              <a:t> </a:t>
            </a:r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781800" y="6728792"/>
            <a:ext cx="1905000" cy="228600"/>
          </a:xfrm>
        </p:spPr>
        <p:txBody>
          <a:bodyPr/>
          <a:lstStyle/>
          <a:p>
            <a:pPr>
              <a:defRPr/>
            </a:pPr>
            <a:fld id="{ACF9A4E6-3129-4497-8826-35FF3E75481A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 bwMode="auto">
          <a:xfrm>
            <a:off x="914400" y="6728792"/>
            <a:ext cx="4876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err="1"/>
              <a:t>Sinaia</a:t>
            </a:r>
            <a:r>
              <a:rPr lang="en-US" sz="1400" b="0" dirty="0"/>
              <a:t>, Romania, 24 – 30 August 2014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143508" y="2312876"/>
            <a:ext cx="9325036" cy="126014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difference</a:t>
            </a:r>
            <a:r>
              <a:rPr lang="de-DE" sz="2000" dirty="0" smtClean="0"/>
              <a:t> </a:t>
            </a:r>
            <a:r>
              <a:rPr lang="de-DE" sz="2000" dirty="0" err="1" smtClean="0"/>
              <a:t>between</a:t>
            </a:r>
            <a:r>
              <a:rPr lang="de-DE" sz="20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unctional </a:t>
            </a:r>
            <a:r>
              <a:rPr lang="en-US" sz="2000" dirty="0"/>
              <a:t>testing and structured </a:t>
            </a:r>
            <a:r>
              <a:rPr lang="en-US" sz="2000" dirty="0" smtClean="0"/>
              <a:t>testing</a:t>
            </a:r>
            <a:r>
              <a:rPr lang="de-DE" sz="2000" dirty="0" smtClean="0"/>
              <a:t>?</a:t>
            </a:r>
            <a:endParaRPr lang="de-DE" sz="2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/>
              <a:t>What are the advantages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disadvanteges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approaches</a:t>
            </a:r>
            <a:r>
              <a:rPr lang="de-DE" sz="2000" dirty="0" smtClean="0"/>
              <a:t>?</a:t>
            </a:r>
            <a:endParaRPr lang="de-DE" sz="2000" dirty="0" smtClean="0"/>
          </a:p>
          <a:p>
            <a:pPr marL="514350" indent="-514350">
              <a:buFont typeface="+mj-lt"/>
              <a:buAutoNum type="alphaLcParenR"/>
            </a:pPr>
            <a:r>
              <a:rPr lang="de-DE" sz="2000" dirty="0" err="1" smtClean="0"/>
              <a:t>How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smtClean="0"/>
              <a:t>a </a:t>
            </a:r>
            <a:r>
              <a:rPr lang="de-DE" sz="2000" dirty="0" err="1" smtClean="0"/>
              <a:t>shared</a:t>
            </a:r>
            <a:r>
              <a:rPr lang="de-DE" sz="2000" dirty="0" smtClean="0"/>
              <a:t> </a:t>
            </a:r>
            <a:r>
              <a:rPr lang="de-DE" sz="2000" dirty="0" err="1" smtClean="0"/>
              <a:t>use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both</a:t>
            </a:r>
            <a:r>
              <a:rPr lang="de-DE" sz="2000" dirty="0" smtClean="0"/>
              <a:t> </a:t>
            </a:r>
            <a:r>
              <a:rPr lang="de-DE" sz="2000" dirty="0" err="1" smtClean="0"/>
              <a:t>approaches</a:t>
            </a:r>
            <a:r>
              <a:rPr lang="de-DE" sz="2000" dirty="0" smtClean="0"/>
              <a:t> </a:t>
            </a:r>
            <a:r>
              <a:rPr lang="de-DE" sz="2000" dirty="0" err="1" smtClean="0"/>
              <a:t>possible</a:t>
            </a:r>
            <a:r>
              <a:rPr lang="de-DE" sz="2000" dirty="0" smtClean="0"/>
              <a:t>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" y="3423494"/>
            <a:ext cx="5503154" cy="323230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444" y="3443115"/>
            <a:ext cx="5752500" cy="32126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itel 1"/>
          <p:cNvSpPr txBox="1">
            <a:spLocks/>
          </p:cNvSpPr>
          <p:nvPr/>
        </p:nvSpPr>
        <p:spPr bwMode="auto">
          <a:xfrm>
            <a:off x="431540" y="1961964"/>
            <a:ext cx="6588732" cy="42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de-DE" sz="2000" kern="0" dirty="0" smtClean="0"/>
              <a:t>Relation </a:t>
            </a:r>
            <a:r>
              <a:rPr lang="de-DE" sz="2000" kern="0" dirty="0" err="1" smtClean="0"/>
              <a:t>between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structured</a:t>
            </a:r>
            <a:r>
              <a:rPr lang="de-DE" sz="2000" kern="0" dirty="0" smtClean="0"/>
              <a:t> </a:t>
            </a:r>
            <a:r>
              <a:rPr lang="de-DE" sz="2000" kern="0" dirty="0" smtClean="0"/>
              <a:t>vs. </a:t>
            </a:r>
            <a:r>
              <a:rPr lang="de-DE" sz="2000" kern="0" dirty="0" err="1" smtClean="0"/>
              <a:t>functional</a:t>
            </a:r>
            <a:r>
              <a:rPr lang="de-DE" sz="2000" kern="0" dirty="0" smtClean="0"/>
              <a:t> </a:t>
            </a:r>
            <a:r>
              <a:rPr lang="de-DE" sz="2000" kern="0" dirty="0" err="1" smtClean="0"/>
              <a:t>testing</a:t>
            </a:r>
            <a:endParaRPr lang="de-DE" sz="2000" kern="0" dirty="0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 rot="661564">
            <a:off x="4894023" y="2931865"/>
            <a:ext cx="3312368" cy="38306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Long answers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Hand-written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Misunderstandings in hand-written answers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</a:rPr>
              <a:t>Different aspects mentioned by different students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Time-consuming to correct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000" b="0" kern="0" dirty="0">
                <a:solidFill>
                  <a:srgbClr val="C00000"/>
                </a:solidFill>
              </a:rPr>
              <a:t>T</a:t>
            </a:r>
            <a:r>
              <a:rPr lang="en-US" sz="2000" b="0" kern="0" dirty="0" smtClean="0">
                <a:solidFill>
                  <a:srgbClr val="C00000"/>
                </a:solidFill>
              </a:rPr>
              <a:t>echnical </a:t>
            </a:r>
            <a:r>
              <a:rPr lang="en-US" sz="2000" b="0" kern="0" dirty="0">
                <a:solidFill>
                  <a:srgbClr val="C00000"/>
                </a:solidFill>
              </a:rPr>
              <a:t>knowledge of the corrector necessary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Char char="•"/>
              <a:defRPr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4735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Übergänge">
  <a:themeElements>
    <a:clrScheme name="Übergäng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Designs\Übergänge.pot</Template>
  <TotalTime>0</TotalTime>
  <Words>1021</Words>
  <Application>Microsoft Office PowerPoint</Application>
  <PresentationFormat>Bildschirmpräsentation (4:3)</PresentationFormat>
  <Paragraphs>194</Paragraphs>
  <Slides>23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Übergänge</vt:lpstr>
      <vt:lpstr>New results from examinations based on multiple-choice questions (MCQs)</vt:lpstr>
      <vt:lpstr>Contents</vt:lpstr>
      <vt:lpstr>Software Engineering at HU</vt:lpstr>
      <vt:lpstr>Types of questions in 2014:  Again more multiple choice than in 2013</vt:lpstr>
      <vt:lpstr>Development of using  multiple choice questions</vt:lpstr>
      <vt:lpstr>Contents</vt:lpstr>
      <vt:lpstr>Advantages of MCQs</vt:lpstr>
      <vt:lpstr>Example (WS 11/12):    Free answer question and    hand-written answers of students </vt:lpstr>
      <vt:lpstr>Example (WS 11/12):    Free answer question and    hand-written answers of students </vt:lpstr>
      <vt:lpstr>Example (WS 13/14):    MC question replacing the free answer       question from WS 2011/12 </vt:lpstr>
      <vt:lpstr>Example (WS 13/14):    MC question replacing the free answer       question from WS 2011/12 </vt:lpstr>
      <vt:lpstr>Contents</vt:lpstr>
      <vt:lpstr>MCQs at HU are only binary questions</vt:lpstr>
      <vt:lpstr>MC: Theory </vt:lpstr>
      <vt:lpstr>PowerPoint-Präsentation</vt:lpstr>
      <vt:lpstr>PowerPoint-Präsentation</vt:lpstr>
      <vt:lpstr>MCQ: Combined answers</vt:lpstr>
      <vt:lpstr>Contents</vt:lpstr>
      <vt:lpstr>Exams completely based on MCQs</vt:lpstr>
      <vt:lpstr>What happens if we use only MCQs? (Base: 16 questions 2014, same scale as shown for all questions)</vt:lpstr>
      <vt:lpstr>Contents</vt:lpstr>
      <vt:lpstr>Conclusions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bothe</cp:lastModifiedBy>
  <cp:revision>877</cp:revision>
  <cp:lastPrinted>2013-08-22T13:58:27Z</cp:lastPrinted>
  <dcterms:created xsi:type="dcterms:W3CDTF">1601-01-01T00:00:00Z</dcterms:created>
  <dcterms:modified xsi:type="dcterms:W3CDTF">2014-08-15T12:56:44Z</dcterms:modified>
</cp:coreProperties>
</file>