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64" r:id="rId4"/>
    <p:sldId id="265" r:id="rId5"/>
    <p:sldId id="266" r:id="rId6"/>
    <p:sldId id="259" r:id="rId7"/>
    <p:sldId id="260" r:id="rId8"/>
    <p:sldId id="261" r:id="rId9"/>
    <p:sldId id="257" r:id="rId10"/>
    <p:sldId id="258" r:id="rId11"/>
    <p:sldId id="268"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85943" autoAdjust="0"/>
  </p:normalViewPr>
  <p:slideViewPr>
    <p:cSldViewPr>
      <p:cViewPr>
        <p:scale>
          <a:sx n="66" d="100"/>
          <a:sy n="66" d="100"/>
        </p:scale>
        <p:origin x="-930" y="-6"/>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B5B5C-83A7-4083-9CDF-089D66C7E144}" type="datetimeFigureOut">
              <a:rPr lang="en-US" smtClean="0"/>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DC98C-B8EE-441C-BFD4-85E73FBD9192}" type="slidenum">
              <a:rPr lang="en-US" smtClean="0"/>
              <a:t>‹#›</a:t>
            </a:fld>
            <a:endParaRPr lang="en-US"/>
          </a:p>
        </p:txBody>
      </p:sp>
    </p:spTree>
    <p:extLst>
      <p:ext uri="{BB962C8B-B14F-4D97-AF65-F5344CB8AC3E}">
        <p14:creationId xmlns:p14="http://schemas.microsoft.com/office/powerpoint/2010/main" val="203304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Tf%E2%80%93idf#cite_note-1" TargetMode="External"/><Relationship Id="rId3" Type="http://schemas.openxmlformats.org/officeDocument/2006/relationships/hyperlink" Target="http://en.wikipedia.org/wiki/Natural_language_processing" TargetMode="External"/><Relationship Id="rId7" Type="http://schemas.openxmlformats.org/officeDocument/2006/relationships/hyperlink" Target="http://en.wikipedia.org/wiki/Text_corpus"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en.wikipedia.org/wiki/Document" TargetMode="External"/><Relationship Id="rId11" Type="http://schemas.openxmlformats.org/officeDocument/2006/relationships/hyperlink" Target="http://en.wikipedia.org/wiki/Proportionality_(mathematics)" TargetMode="External"/><Relationship Id="rId5" Type="http://schemas.openxmlformats.org/officeDocument/2006/relationships/hyperlink" Target="http://en.wikipedia.org/wiki/Latent_variable" TargetMode="External"/><Relationship Id="rId10" Type="http://schemas.openxmlformats.org/officeDocument/2006/relationships/hyperlink" Target="http://en.wikipedia.org/wiki/Text_mining" TargetMode="External"/><Relationship Id="rId4" Type="http://schemas.openxmlformats.org/officeDocument/2006/relationships/hyperlink" Target="http://en.wikipedia.org/wiki/Generative_model" TargetMode="External"/><Relationship Id="rId9" Type="http://schemas.openxmlformats.org/officeDocument/2006/relationships/hyperlink" Target="http://en.wikipedia.org/wiki/Information_retrieva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smtClean="0">
                <a:hlinkClick r:id="rId3" tooltip="Natural language processing"/>
              </a:rPr>
              <a:t>natural language processing</a:t>
            </a:r>
            <a:r>
              <a:rPr lang="en-US" dirty="0" smtClean="0"/>
              <a:t>, </a:t>
            </a:r>
            <a:r>
              <a:rPr lang="en-US" b="1" dirty="0" smtClean="0"/>
              <a:t>latent </a:t>
            </a:r>
            <a:r>
              <a:rPr lang="en-US" b="1" dirty="0" err="1" smtClean="0"/>
              <a:t>Dirichlet</a:t>
            </a:r>
            <a:r>
              <a:rPr lang="en-US" b="1" dirty="0" smtClean="0"/>
              <a:t> allocation</a:t>
            </a:r>
            <a:r>
              <a:rPr lang="en-US" dirty="0" smtClean="0"/>
              <a:t> (</a:t>
            </a:r>
            <a:r>
              <a:rPr lang="en-US" b="1" dirty="0" smtClean="0"/>
              <a:t>LDA</a:t>
            </a:r>
            <a:r>
              <a:rPr lang="en-US" dirty="0" smtClean="0"/>
              <a:t>) is a </a:t>
            </a:r>
            <a:r>
              <a:rPr lang="en-US" dirty="0" smtClean="0">
                <a:hlinkClick r:id="rId4" tooltip="Generative model"/>
              </a:rPr>
              <a:t>generative model</a:t>
            </a:r>
            <a:r>
              <a:rPr lang="en-US" dirty="0" smtClean="0"/>
              <a:t> that allows sets of observations to be explained by </a:t>
            </a:r>
            <a:r>
              <a:rPr lang="en-US" dirty="0" smtClean="0">
                <a:hlinkClick r:id="rId5" tooltip="Latent variable"/>
              </a:rPr>
              <a:t>unobserved</a:t>
            </a:r>
            <a:r>
              <a:rPr lang="en-US" dirty="0" smtClean="0"/>
              <a:t> groups that explain why some parts of the data are similar. For example, if observations are words collected into documents, it posits that each document is a mixture of a small number of topics and that each word's creation is attributable to one of the document's topics</a:t>
            </a:r>
          </a:p>
          <a:p>
            <a:r>
              <a:rPr lang="en-US" dirty="0" smtClean="0"/>
              <a:t>Most likely to participate set of words in a topic. Cat example with milk. And</a:t>
            </a:r>
            <a:r>
              <a:rPr lang="en-US" baseline="0" dirty="0" smtClean="0"/>
              <a:t> then distribution </a:t>
            </a:r>
            <a:r>
              <a:rPr lang="en-US" baseline="0" dirty="0" err="1" smtClean="0"/>
              <a:t>Dirichlet</a:t>
            </a:r>
            <a:r>
              <a:rPr lang="en-US" baseline="0" dirty="0" smtClean="0"/>
              <a:t> makes it allocated</a:t>
            </a:r>
          </a:p>
          <a:p>
            <a:r>
              <a:rPr lang="en-US" baseline="0" dirty="0" smtClean="0"/>
              <a:t>Like: Hidden set of words that are distributed (</a:t>
            </a:r>
            <a:r>
              <a:rPr lang="en-US" baseline="0" dirty="0" err="1" smtClean="0"/>
              <a:t>Dirichlet</a:t>
            </a:r>
            <a:r>
              <a:rPr lang="en-US" baseline="0" dirty="0" smtClean="0"/>
              <a:t>) and allocated to topic.</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t>
            </a:r>
            <a:r>
              <a:rPr lang="en-US" dirty="0" err="1" smtClean="0"/>
              <a:t>idf</a:t>
            </a:r>
            <a:r>
              <a:rPr lang="en-US" dirty="0" smtClean="0"/>
              <a:t> means term-frequency times </a:t>
            </a:r>
            <a:r>
              <a:rPr lang="en-US" b="1" dirty="0" smtClean="0"/>
              <a:t>inverse document-frequency</a:t>
            </a:r>
            <a:r>
              <a:rPr lang="en-US" dirty="0" smtClean="0"/>
              <a:t>. </a:t>
            </a:r>
            <a:r>
              <a:rPr lang="en-US" b="1" dirty="0" err="1" smtClean="0"/>
              <a:t>tf</a:t>
            </a:r>
            <a:r>
              <a:rPr lang="en-US" b="1" dirty="0" smtClean="0"/>
              <a:t>–</a:t>
            </a:r>
            <a:r>
              <a:rPr lang="en-US" b="1" dirty="0" err="1" smtClean="0"/>
              <a:t>idf</a:t>
            </a:r>
            <a:r>
              <a:rPr lang="en-US" dirty="0" smtClean="0"/>
              <a:t>, short for </a:t>
            </a:r>
            <a:r>
              <a:rPr lang="en-US" b="1" dirty="0" smtClean="0"/>
              <a:t>term frequency–inverse document frequency</a:t>
            </a:r>
            <a:r>
              <a:rPr lang="en-US" dirty="0" smtClean="0"/>
              <a:t>, is a numerical statistic that is intended to reflect how important a word is to a </a:t>
            </a:r>
            <a:r>
              <a:rPr lang="en-US" dirty="0" smtClean="0">
                <a:hlinkClick r:id="rId6" tooltip="Document"/>
              </a:rPr>
              <a:t>document</a:t>
            </a:r>
            <a:r>
              <a:rPr lang="en-US" dirty="0" smtClean="0"/>
              <a:t> in a collection or </a:t>
            </a:r>
            <a:r>
              <a:rPr lang="en-US" dirty="0" smtClean="0">
                <a:hlinkClick r:id="rId7" tooltip="Text corpus"/>
              </a:rPr>
              <a:t>corpus</a:t>
            </a:r>
            <a:r>
              <a:rPr lang="en-US" dirty="0" smtClean="0"/>
              <a:t>.</a:t>
            </a:r>
            <a:r>
              <a:rPr lang="en-US" baseline="30000" dirty="0" smtClean="0">
                <a:hlinkClick r:id="rId8"/>
              </a:rPr>
              <a:t>[1]</a:t>
            </a:r>
            <a:r>
              <a:rPr lang="en-US" baseline="30000" dirty="0" smtClean="0">
                <a:effectLst/>
              </a:rPr>
              <a:t>:8</a:t>
            </a:r>
            <a:r>
              <a:rPr lang="en-US" dirty="0" smtClean="0"/>
              <a:t> It is often used as a weighting factor in </a:t>
            </a:r>
            <a:r>
              <a:rPr lang="en-US" dirty="0" smtClean="0">
                <a:hlinkClick r:id="rId9" tooltip="Information retrieval"/>
              </a:rPr>
              <a:t>information retrieval</a:t>
            </a:r>
            <a:r>
              <a:rPr lang="en-US" dirty="0" smtClean="0"/>
              <a:t> and </a:t>
            </a:r>
            <a:r>
              <a:rPr lang="en-US" dirty="0" smtClean="0">
                <a:hlinkClick r:id="rId10" tooltip="Text mining"/>
              </a:rPr>
              <a:t>text mining</a:t>
            </a:r>
            <a:r>
              <a:rPr lang="en-US" dirty="0" smtClean="0"/>
              <a:t>. The </a:t>
            </a:r>
            <a:r>
              <a:rPr lang="en-US" dirty="0" err="1" smtClean="0"/>
              <a:t>tf-idf</a:t>
            </a:r>
            <a:r>
              <a:rPr lang="en-US" dirty="0" smtClean="0"/>
              <a:t> value increases </a:t>
            </a:r>
            <a:r>
              <a:rPr lang="en-US" dirty="0" smtClean="0">
                <a:hlinkClick r:id="rId11" tooltip="Proportionality (mathematics)"/>
              </a:rPr>
              <a:t>proportionally</a:t>
            </a:r>
            <a:r>
              <a:rPr lang="en-US" dirty="0" smtClean="0"/>
              <a:t> to the number of times a word appears in the document, but is offset by the frequency of the word in the corpus, which helps to control for the fact that some words are generally more common than others.</a:t>
            </a:r>
          </a:p>
          <a:p>
            <a:r>
              <a:rPr lang="en-US" dirty="0" smtClean="0"/>
              <a:t>This is a originally a term weighting scheme developed for information retrieval (as a ranking function for search engines results), that has also found good use in document classification and clustering.</a:t>
            </a: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4DC98C-B8EE-441C-BFD4-85E73FBD9192}" type="slidenum">
              <a:rPr lang="en-US" smtClean="0"/>
              <a:t>7</a:t>
            </a:fld>
            <a:endParaRPr lang="en-US"/>
          </a:p>
        </p:txBody>
      </p:sp>
    </p:spTree>
    <p:extLst>
      <p:ext uri="{BB962C8B-B14F-4D97-AF65-F5344CB8AC3E}">
        <p14:creationId xmlns:p14="http://schemas.microsoft.com/office/powerpoint/2010/main" val="29726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Coordination</a:t>
            </a:r>
            <a:r>
              <a:rPr lang="en-US" baseline="0" dirty="0" smtClean="0"/>
              <a:t> and support action</a:t>
            </a:r>
            <a:endParaRPr lang="en-US" dirty="0"/>
          </a:p>
        </p:txBody>
      </p:sp>
      <p:sp>
        <p:nvSpPr>
          <p:cNvPr id="4" name="Slide Number Placeholder 3"/>
          <p:cNvSpPr>
            <a:spLocks noGrp="1"/>
          </p:cNvSpPr>
          <p:nvPr>
            <p:ph type="sldNum" sz="quarter" idx="10"/>
          </p:nvPr>
        </p:nvSpPr>
        <p:spPr/>
        <p:txBody>
          <a:bodyPr/>
          <a:lstStyle/>
          <a:p>
            <a:fld id="{3D4DC98C-B8EE-441C-BFD4-85E73FBD9192}" type="slidenum">
              <a:rPr lang="en-US" smtClean="0"/>
              <a:t>10</a:t>
            </a:fld>
            <a:endParaRPr lang="en-US"/>
          </a:p>
        </p:txBody>
      </p:sp>
    </p:spTree>
    <p:extLst>
      <p:ext uri="{BB962C8B-B14F-4D97-AF65-F5344CB8AC3E}">
        <p14:creationId xmlns:p14="http://schemas.microsoft.com/office/powerpoint/2010/main" val="15974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752158-8C42-4EBC-AF3B-9E6F5CA79E37}"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52158-8C42-4EBC-AF3B-9E6F5CA79E37}"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52158-8C42-4EBC-AF3B-9E6F5CA79E37}"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52158-8C42-4EBC-AF3B-9E6F5CA79E37}"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52158-8C42-4EBC-AF3B-9E6F5CA79E37}"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752158-8C42-4EBC-AF3B-9E6F5CA79E37}"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752158-8C42-4EBC-AF3B-9E6F5CA79E37}" type="datetimeFigureOut">
              <a:rPr lang="en-US" smtClean="0"/>
              <a:t>8/29/2014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752158-8C42-4EBC-AF3B-9E6F5CA79E37}" type="datetimeFigureOut">
              <a:rPr lang="en-US" smtClean="0"/>
              <a:t>8/29/2014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52158-8C42-4EBC-AF3B-9E6F5CA79E37}" type="datetimeFigureOut">
              <a:rPr lang="en-US" smtClean="0"/>
              <a:t>8/29/2014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52158-8C42-4EBC-AF3B-9E6F5CA79E37}"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52158-8C42-4EBC-AF3B-9E6F5CA79E37}"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7483-ECC1-4791-8A59-49EA5DCA3D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52158-8C42-4EBC-AF3B-9E6F5CA79E37}" type="datetimeFigureOut">
              <a:rPr lang="en-US" smtClean="0"/>
              <a:t>8/29/2014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47483-ECC1-4791-8A59-49EA5DCA3D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eeu.edu.mk/" TargetMode="External"/><Relationship Id="rId2" Type="http://schemas.openxmlformats.org/officeDocument/2006/relationships/hyperlink" Target="mailto:a.besimi@seeu.edu.mk" TargetMode="Externa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Custom driven scientific information extraction from digital libraries </a:t>
            </a:r>
            <a:br>
              <a:rPr lang="en-US" dirty="0" smtClean="0"/>
            </a:br>
            <a:r>
              <a:rPr lang="en-US" dirty="0" smtClean="0"/>
              <a:t>using integrated text mining services</a:t>
            </a:r>
            <a:br>
              <a:rPr lang="en-US" dirty="0" smtClean="0"/>
            </a:br>
            <a:r>
              <a:rPr lang="en-US" dirty="0" smtClean="0"/>
              <a:t> </a:t>
            </a:r>
            <a:br>
              <a:rPr lang="en-US" dirty="0" smtClean="0"/>
            </a:br>
            <a:endParaRPr lang="en-US" dirty="0"/>
          </a:p>
        </p:txBody>
      </p:sp>
      <p:sp>
        <p:nvSpPr>
          <p:cNvPr id="4" name="TextBox 3"/>
          <p:cNvSpPr txBox="1"/>
          <p:nvPr/>
        </p:nvSpPr>
        <p:spPr>
          <a:xfrm>
            <a:off x="685800" y="4572000"/>
            <a:ext cx="7848600" cy="1692771"/>
          </a:xfrm>
          <a:prstGeom prst="rect">
            <a:avLst/>
          </a:prstGeom>
          <a:noFill/>
        </p:spPr>
        <p:txBody>
          <a:bodyPr wrap="square" rtlCol="0">
            <a:spAutoFit/>
          </a:bodyPr>
          <a:lstStyle/>
          <a:p>
            <a:pPr algn="ctr"/>
            <a:r>
              <a:rPr lang="en-US" dirty="0" err="1" smtClean="0"/>
              <a:t>Betim</a:t>
            </a:r>
            <a:r>
              <a:rPr lang="en-US" dirty="0" smtClean="0"/>
              <a:t> </a:t>
            </a:r>
            <a:r>
              <a:rPr lang="sq-AL" dirty="0" smtClean="0"/>
              <a:t>Çiço</a:t>
            </a:r>
            <a:r>
              <a:rPr lang="en-US" dirty="0" smtClean="0"/>
              <a:t>, </a:t>
            </a:r>
            <a:r>
              <a:rPr lang="sq-AL" dirty="0" smtClean="0"/>
              <a:t>Adrian Besimi</a:t>
            </a:r>
            <a:r>
              <a:rPr lang="en-US" dirty="0" smtClean="0"/>
              <a:t>, </a:t>
            </a:r>
            <a:r>
              <a:rPr lang="sq-AL" dirty="0" smtClean="0"/>
              <a:t>Visar </a:t>
            </a:r>
            <a:r>
              <a:rPr lang="sq-AL" dirty="0" smtClean="0"/>
              <a:t>Shehu</a:t>
            </a:r>
            <a:endParaRPr lang="en-US" dirty="0" smtClean="0"/>
          </a:p>
          <a:p>
            <a:pPr algn="ctr"/>
            <a:endParaRPr lang="en-US" dirty="0" smtClean="0"/>
          </a:p>
          <a:p>
            <a:pPr algn="ctr"/>
            <a:endParaRPr lang="en-US" dirty="0"/>
          </a:p>
          <a:p>
            <a:pPr algn="ctr"/>
            <a:endParaRPr lang="en-US" dirty="0"/>
          </a:p>
          <a:p>
            <a:pPr algn="ctr"/>
            <a:r>
              <a:rPr lang="en-US" sz="1600" dirty="0">
                <a:solidFill>
                  <a:schemeClr val="tx1">
                    <a:lumMod val="65000"/>
                    <a:lumOff val="35000"/>
                  </a:schemeClr>
                </a:solidFill>
              </a:rPr>
              <a:t>14th Workshop on Software Engineering Education and </a:t>
            </a:r>
            <a:r>
              <a:rPr lang="en-US" sz="1600" dirty="0" smtClean="0">
                <a:solidFill>
                  <a:schemeClr val="tx1">
                    <a:lumMod val="65000"/>
                    <a:lumOff val="35000"/>
                  </a:schemeClr>
                </a:solidFill>
              </a:rPr>
              <a:t>Reverse Engineering </a:t>
            </a:r>
            <a:endParaRPr lang="en-US" sz="1600" dirty="0">
              <a:solidFill>
                <a:schemeClr val="tx1">
                  <a:lumMod val="65000"/>
                  <a:lumOff val="35000"/>
                </a:schemeClr>
              </a:solidFill>
            </a:endParaRPr>
          </a:p>
          <a:p>
            <a:pPr algn="ctr"/>
            <a:r>
              <a:rPr lang="en-US" sz="1600" dirty="0" smtClean="0">
                <a:solidFill>
                  <a:schemeClr val="tx1">
                    <a:lumMod val="65000"/>
                    <a:lumOff val="35000"/>
                  </a:schemeClr>
                </a:solidFill>
              </a:rPr>
              <a:t>24-30 </a:t>
            </a:r>
            <a:r>
              <a:rPr lang="en-US" sz="1600" dirty="0">
                <a:solidFill>
                  <a:schemeClr val="tx1">
                    <a:lumMod val="65000"/>
                    <a:lumOff val="35000"/>
                  </a:schemeClr>
                </a:solidFill>
              </a:rPr>
              <a:t>August </a:t>
            </a:r>
            <a:r>
              <a:rPr lang="en-US" sz="1600" dirty="0" smtClean="0">
                <a:solidFill>
                  <a:schemeClr val="tx1">
                    <a:lumMod val="65000"/>
                    <a:lumOff val="35000"/>
                  </a:schemeClr>
                </a:solidFill>
              </a:rPr>
              <a:t>2014, </a:t>
            </a:r>
            <a:r>
              <a:rPr lang="en-US" sz="1600" dirty="0" err="1" smtClean="0">
                <a:solidFill>
                  <a:schemeClr val="tx1">
                    <a:lumMod val="65000"/>
                    <a:lumOff val="35000"/>
                  </a:schemeClr>
                </a:solidFill>
              </a:rPr>
              <a:t>Sinaia</a:t>
            </a:r>
            <a:r>
              <a:rPr lang="en-US" sz="1600" dirty="0" smtClean="0">
                <a:solidFill>
                  <a:schemeClr val="tx1">
                    <a:lumMod val="65000"/>
                    <a:lumOff val="35000"/>
                  </a:schemeClr>
                </a:solidFill>
              </a:rPr>
              <a:t>, Romania</a:t>
            </a:r>
            <a:endParaRPr lang="en-US" dirty="0">
              <a:solidFill>
                <a:schemeClr val="tx1">
                  <a:lumMod val="65000"/>
                  <a:lumOff val="35000"/>
                </a:schemeClr>
              </a:solidFill>
            </a:endParaRPr>
          </a:p>
        </p:txBody>
      </p:sp>
      <p:pic>
        <p:nvPicPr>
          <p:cNvPr id="5" name="Picture 4" descr="SEEUlogo.png"/>
          <p:cNvPicPr>
            <a:picLocks noChangeAspect="1"/>
          </p:cNvPicPr>
          <p:nvPr/>
        </p:nvPicPr>
        <p:blipFill>
          <a:blip r:embed="rId2" cstate="print"/>
          <a:stretch>
            <a:fillRect/>
          </a:stretch>
        </p:blipFill>
        <p:spPr>
          <a:xfrm>
            <a:off x="2826501" y="541768"/>
            <a:ext cx="3726699" cy="9060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Specific Challenge</a:t>
            </a:r>
            <a:endParaRPr lang="en-US" dirty="0"/>
          </a:p>
        </p:txBody>
      </p:sp>
      <p:sp>
        <p:nvSpPr>
          <p:cNvPr id="3" name="Content Placeholder 2"/>
          <p:cNvSpPr>
            <a:spLocks noGrp="1"/>
          </p:cNvSpPr>
          <p:nvPr>
            <p:ph idx="1"/>
          </p:nvPr>
        </p:nvSpPr>
        <p:spPr/>
        <p:txBody>
          <a:bodyPr>
            <a:normAutofit fontScale="92500"/>
          </a:bodyPr>
          <a:lstStyle/>
          <a:p>
            <a:r>
              <a:rPr lang="en-US" dirty="0" smtClean="0"/>
              <a:t>Text and Data Mining is </a:t>
            </a:r>
            <a:r>
              <a:rPr lang="en-US" dirty="0"/>
              <a:t>the process of deriving information from machine-read material and is an essential feature in open science and innovation</a:t>
            </a:r>
            <a:r>
              <a:rPr lang="en-US" dirty="0" smtClean="0"/>
              <a:t>.</a:t>
            </a:r>
          </a:p>
          <a:p>
            <a:r>
              <a:rPr lang="en-US" dirty="0"/>
              <a:t>Building upon present knowledge is an important component of research that leads to new innovations. </a:t>
            </a:r>
            <a:endParaRPr lang="en-US" dirty="0" smtClean="0"/>
          </a:p>
          <a:p>
            <a:r>
              <a:rPr lang="en-US" dirty="0" smtClean="0"/>
              <a:t>TDM </a:t>
            </a:r>
            <a:r>
              <a:rPr lang="en-US" dirty="0"/>
              <a:t>therefore has a huge potential for research and innovation and the economy as a whole.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Not to re-invent the wheel!</a:t>
            </a:r>
          </a:p>
          <a:p>
            <a:endParaRPr lang="en-US" dirty="0"/>
          </a:p>
          <a:p>
            <a:r>
              <a:rPr lang="en-US" dirty="0" smtClean="0"/>
              <a:t>Leads towards more qualitative thesis</a:t>
            </a:r>
          </a:p>
          <a:p>
            <a:endParaRPr lang="en-US" dirty="0" smtClean="0"/>
          </a:p>
          <a:p>
            <a:r>
              <a:rPr lang="en-US" dirty="0" smtClean="0"/>
              <a:t>Automatic Paper generation???</a:t>
            </a:r>
          </a:p>
          <a:p>
            <a:endParaRPr lang="en-US" dirty="0"/>
          </a:p>
          <a:p>
            <a:r>
              <a:rPr lang="en-US" dirty="0" smtClean="0"/>
              <a:t>Possible funding opportunities</a:t>
            </a:r>
          </a:p>
          <a:p>
            <a:pPr marL="0" indent="0">
              <a:buNone/>
            </a:pPr>
            <a:endParaRPr lang="en-US" dirty="0" smtClean="0"/>
          </a:p>
          <a:p>
            <a:r>
              <a:rPr lang="en-US" dirty="0" smtClean="0"/>
              <a:t>Open to your suggestions (and partnerships)</a:t>
            </a:r>
            <a:endParaRPr lang="en-US" dirty="0"/>
          </a:p>
        </p:txBody>
      </p:sp>
    </p:spTree>
    <p:extLst>
      <p:ext uri="{BB962C8B-B14F-4D97-AF65-F5344CB8AC3E}">
        <p14:creationId xmlns:p14="http://schemas.microsoft.com/office/powerpoint/2010/main" val="236729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0"/>
            <a:ext cx="8229600" cy="1143000"/>
          </a:xfrm>
        </p:spPr>
        <p:txBody>
          <a:bodyPr>
            <a:normAutofit fontScale="90000"/>
          </a:bodyPr>
          <a:lstStyle/>
          <a:p>
            <a:r>
              <a:rPr lang="en-US" dirty="0" smtClean="0"/>
              <a:t>Thank You!</a:t>
            </a:r>
            <a:br>
              <a:rPr lang="en-US" dirty="0" smtClean="0"/>
            </a:br>
            <a:r>
              <a:rPr lang="en-US" dirty="0"/>
              <a:t/>
            </a:r>
            <a:br>
              <a:rPr lang="en-US" dirty="0"/>
            </a:br>
            <a:r>
              <a:rPr lang="en-US" dirty="0" smtClean="0"/>
              <a:t/>
            </a:r>
            <a:br>
              <a:rPr lang="en-US" dirty="0" smtClean="0"/>
            </a:br>
            <a:endParaRPr lang="en-US" dirty="0"/>
          </a:p>
        </p:txBody>
      </p:sp>
      <p:sp>
        <p:nvSpPr>
          <p:cNvPr id="3" name="TextBox 2"/>
          <p:cNvSpPr txBox="1"/>
          <p:nvPr/>
        </p:nvSpPr>
        <p:spPr>
          <a:xfrm>
            <a:off x="3200400" y="5029200"/>
            <a:ext cx="2971800" cy="1200329"/>
          </a:xfrm>
          <a:prstGeom prst="rect">
            <a:avLst/>
          </a:prstGeom>
          <a:noFill/>
        </p:spPr>
        <p:txBody>
          <a:bodyPr wrap="square" rtlCol="0">
            <a:spAutoFit/>
          </a:bodyPr>
          <a:lstStyle/>
          <a:p>
            <a:pPr algn="ctr"/>
            <a:r>
              <a:rPr lang="sq-AL" dirty="0" smtClean="0"/>
              <a:t>Asst. Prof. Dr. Adrian Besimi</a:t>
            </a:r>
            <a:r>
              <a:rPr lang="en-US" dirty="0" smtClean="0"/>
              <a:t> </a:t>
            </a:r>
            <a:r>
              <a:rPr lang="en-US" i="1" u="sng" dirty="0" smtClean="0">
                <a:hlinkClick r:id="rId2"/>
              </a:rPr>
              <a:t>a.besimi@seeu.edu.mk</a:t>
            </a:r>
            <a:endParaRPr lang="en-US" i="1" u="sng" dirty="0" smtClean="0"/>
          </a:p>
          <a:p>
            <a:pPr algn="ctr"/>
            <a:r>
              <a:rPr lang="en-US" i="1" u="sng" dirty="0" smtClean="0">
                <a:hlinkClick r:id="rId3"/>
              </a:rPr>
              <a:t>www.seeu.edu.mk</a:t>
            </a:r>
            <a:endParaRPr lang="en-US" i="1" u="sng" dirty="0" smtClean="0"/>
          </a:p>
          <a:p>
            <a:pPr algn="ctr"/>
            <a:endParaRPr lang="sq-AL" i="1" u="sng" dirty="0" smtClean="0"/>
          </a:p>
        </p:txBody>
      </p:sp>
      <p:pic>
        <p:nvPicPr>
          <p:cNvPr id="5" name="Picture 4" descr="SEEUlogo.png"/>
          <p:cNvPicPr>
            <a:picLocks noChangeAspect="1"/>
          </p:cNvPicPr>
          <p:nvPr/>
        </p:nvPicPr>
        <p:blipFill>
          <a:blip r:embed="rId4" cstate="print"/>
          <a:stretch>
            <a:fillRect/>
          </a:stretch>
        </p:blipFill>
        <p:spPr>
          <a:xfrm>
            <a:off x="2667000" y="541768"/>
            <a:ext cx="3726699" cy="906032"/>
          </a:xfrm>
          <a:prstGeom prst="rect">
            <a:avLst/>
          </a:prstGeom>
        </p:spPr>
      </p:pic>
    </p:spTree>
    <p:extLst>
      <p:ext uri="{BB962C8B-B14F-4D97-AF65-F5344CB8AC3E}">
        <p14:creationId xmlns:p14="http://schemas.microsoft.com/office/powerpoint/2010/main" val="396841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t>
            </a:r>
            <a:r>
              <a:rPr lang="en-US" dirty="0" smtClean="0"/>
              <a:t>overview</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Issues, Problems, Solutions</a:t>
            </a:r>
          </a:p>
          <a:p>
            <a:r>
              <a:rPr lang="en-US" dirty="0" smtClean="0"/>
              <a:t>Flowchart of literature review process and example</a:t>
            </a:r>
          </a:p>
          <a:p>
            <a:r>
              <a:rPr lang="en-US" dirty="0" smtClean="0"/>
              <a:t>Our Motivation</a:t>
            </a:r>
          </a:p>
          <a:p>
            <a:r>
              <a:rPr lang="en-US" dirty="0" smtClean="0"/>
              <a:t>Methodology</a:t>
            </a:r>
          </a:p>
          <a:p>
            <a:r>
              <a:rPr lang="en-US" dirty="0" smtClean="0"/>
              <a:t>Anticipated results</a:t>
            </a:r>
          </a:p>
          <a:p>
            <a:r>
              <a:rPr lang="en-US" dirty="0" smtClean="0"/>
              <a:t>Towards Horizon2020 </a:t>
            </a:r>
            <a:endParaRPr lang="en-US" dirty="0" smtClean="0"/>
          </a:p>
          <a:p>
            <a:r>
              <a:rPr lang="en-US" dirty="0" smtClean="0"/>
              <a:t>Conclusion</a:t>
            </a:r>
            <a:endParaRPr lang="en-US" dirty="0" smtClean="0"/>
          </a:p>
          <a:p>
            <a:endParaRPr lang="en-US" dirty="0"/>
          </a:p>
        </p:txBody>
      </p:sp>
    </p:spTree>
    <p:extLst>
      <p:ext uri="{BB962C8B-B14F-4D97-AF65-F5344CB8AC3E}">
        <p14:creationId xmlns:p14="http://schemas.microsoft.com/office/powerpoint/2010/main" val="203594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Problems, Solutions</a:t>
            </a:r>
            <a:endParaRPr lang="en-US" dirty="0"/>
          </a:p>
        </p:txBody>
      </p:sp>
      <p:sp>
        <p:nvSpPr>
          <p:cNvPr id="3" name="Content Placeholder 2"/>
          <p:cNvSpPr>
            <a:spLocks noGrp="1"/>
          </p:cNvSpPr>
          <p:nvPr>
            <p:ph idx="1"/>
          </p:nvPr>
        </p:nvSpPr>
        <p:spPr/>
        <p:txBody>
          <a:bodyPr/>
          <a:lstStyle/>
          <a:p>
            <a:r>
              <a:rPr lang="en-US" dirty="0" smtClean="0"/>
              <a:t>Many issues related to choosing the appropriate Master &amp; PhD thesis by students</a:t>
            </a:r>
          </a:p>
          <a:p>
            <a:r>
              <a:rPr lang="en-US" dirty="0" smtClean="0"/>
              <a:t>Sometimes raised to a problem by Academic Council</a:t>
            </a:r>
          </a:p>
          <a:p>
            <a:r>
              <a:rPr lang="en-US" dirty="0" smtClean="0"/>
              <a:t>A possible solution based on Text &amp; Data Mining</a:t>
            </a:r>
            <a:endParaRPr lang="en-US" dirty="0"/>
          </a:p>
        </p:txBody>
      </p:sp>
    </p:spTree>
    <p:extLst>
      <p:ext uri="{BB962C8B-B14F-4D97-AF65-F5344CB8AC3E}">
        <p14:creationId xmlns:p14="http://schemas.microsoft.com/office/powerpoint/2010/main" val="1666681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Flowchart of literature review process </a:t>
            </a:r>
            <a:r>
              <a:rPr lang="en-US" dirty="0" smtClean="0"/>
              <a:t>and topic selection </a:t>
            </a:r>
            <a:endParaRPr lang="en-US" dirty="0"/>
          </a:p>
        </p:txBody>
      </p:sp>
      <p:sp>
        <p:nvSpPr>
          <p:cNvPr id="3" name="Content Placeholder 2"/>
          <p:cNvSpPr>
            <a:spLocks noGrp="1"/>
          </p:cNvSpPr>
          <p:nvPr>
            <p:ph idx="1"/>
          </p:nvPr>
        </p:nvSpPr>
        <p:spPr/>
        <p:txBody>
          <a:bodyPr/>
          <a:lstStyle/>
          <a:p>
            <a:endParaRPr lang="en-US"/>
          </a:p>
        </p:txBody>
      </p:sp>
      <p:pic>
        <p:nvPicPr>
          <p:cNvPr id="4" name="Picture 3" descr="C:\Users\Agon\Downloads\Diagrami 2.jpg"/>
          <p:cNvPicPr/>
          <p:nvPr/>
        </p:nvPicPr>
        <p:blipFill>
          <a:blip r:embed="rId2" cstate="print"/>
          <a:srcRect/>
          <a:stretch>
            <a:fillRect/>
          </a:stretch>
        </p:blipFill>
        <p:spPr bwMode="auto">
          <a:xfrm>
            <a:off x="1" y="1981200"/>
            <a:ext cx="9143999" cy="9352838"/>
          </a:xfrm>
          <a:prstGeom prst="rect">
            <a:avLst/>
          </a:prstGeom>
          <a:noFill/>
          <a:ln w="9525">
            <a:noFill/>
            <a:miter lim="800000"/>
            <a:headEnd/>
            <a:tailEnd/>
          </a:ln>
        </p:spPr>
      </p:pic>
    </p:spTree>
    <p:extLst>
      <p:ext uri="{BB962C8B-B14F-4D97-AF65-F5344CB8AC3E}">
        <p14:creationId xmlns:p14="http://schemas.microsoft.com/office/powerpoint/2010/main" val="45408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0.13827 L 0 -0.74774 " pathEditMode="relative" rAng="0" ptsTypes="AA">
                                      <p:cBhvr>
                                        <p:cTn id="6" dur="2000" fill="hold"/>
                                        <p:tgtEl>
                                          <p:spTgt spid="4"/>
                                        </p:tgtEl>
                                        <p:attrNameLst>
                                          <p:attrName>ppt_x</p:attrName>
                                          <p:attrName>ppt_y</p:attrName>
                                        </p:attrNameLst>
                                      </p:cBhvr>
                                      <p:rCtr x="0" y="-44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generated list of targeted papers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28800"/>
            <a:ext cx="9204906" cy="3678958"/>
          </a:xfrm>
        </p:spPr>
      </p:pic>
    </p:spTree>
    <p:extLst>
      <p:ext uri="{BB962C8B-B14F-4D97-AF65-F5344CB8AC3E}">
        <p14:creationId xmlns:p14="http://schemas.microsoft.com/office/powerpoint/2010/main" val="420533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Motivation</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lvl="0">
              <a:buNone/>
            </a:pPr>
            <a:r>
              <a:rPr lang="en-US" dirty="0" smtClean="0"/>
              <a:t>Try to help </a:t>
            </a:r>
            <a:r>
              <a:rPr lang="en-US" dirty="0"/>
              <a:t>young researchers to see: </a:t>
            </a:r>
          </a:p>
          <a:p>
            <a:pPr lvl="0"/>
            <a:r>
              <a:rPr lang="en-US" dirty="0" smtClean="0"/>
              <a:t>what </a:t>
            </a:r>
            <a:r>
              <a:rPr lang="en-US" dirty="0"/>
              <a:t>are trending research areas at the moment</a:t>
            </a:r>
          </a:p>
          <a:p>
            <a:pPr lvl="0"/>
            <a:r>
              <a:rPr lang="en-US" dirty="0"/>
              <a:t>predict what might be relevant in the future</a:t>
            </a:r>
          </a:p>
          <a:p>
            <a:pPr>
              <a:buNone/>
            </a:pPr>
            <a:endParaRPr lang="en-US" dirty="0" smtClean="0"/>
          </a:p>
          <a:p>
            <a:pPr>
              <a:buNone/>
            </a:pPr>
            <a:r>
              <a:rPr lang="en-US" dirty="0" smtClean="0"/>
              <a:t>There </a:t>
            </a:r>
            <a:r>
              <a:rPr lang="en-US" dirty="0"/>
              <a:t>are two problems we need to solve in </a:t>
            </a:r>
            <a:r>
              <a:rPr lang="en-US" dirty="0" smtClean="0"/>
              <a:t>this case</a:t>
            </a:r>
            <a:r>
              <a:rPr lang="en-US" dirty="0"/>
              <a:t>: </a:t>
            </a:r>
            <a:endParaRPr lang="en-US" dirty="0" smtClean="0"/>
          </a:p>
          <a:p>
            <a:pPr lvl="0"/>
            <a:r>
              <a:rPr lang="en-US" dirty="0"/>
              <a:t>be able to detect sections of research papers that describe the current and future work of the author</a:t>
            </a:r>
          </a:p>
          <a:p>
            <a:pPr lvl="0"/>
            <a:r>
              <a:rPr lang="en-US" dirty="0"/>
              <a:t>be able to extract entities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57200" y="1524000"/>
            <a:ext cx="8458200" cy="5486400"/>
          </a:xfrm>
        </p:spPr>
        <p:txBody>
          <a:bodyPr>
            <a:normAutofit fontScale="85000" lnSpcReduction="10000"/>
          </a:bodyPr>
          <a:lstStyle/>
          <a:p>
            <a:r>
              <a:rPr lang="en-US" b="1" dirty="0" smtClean="0"/>
              <a:t>Detection</a:t>
            </a:r>
            <a:r>
              <a:rPr lang="en-US" dirty="0" smtClean="0"/>
              <a:t> </a:t>
            </a:r>
            <a:r>
              <a:rPr lang="en-US" b="1" dirty="0" smtClean="0"/>
              <a:t>and extraction </a:t>
            </a:r>
            <a:r>
              <a:rPr lang="en-US" dirty="0" smtClean="0"/>
              <a:t>of relevant sections from research papers (</a:t>
            </a:r>
            <a:r>
              <a:rPr lang="en-US" b="1" u="sng" dirty="0" smtClean="0"/>
              <a:t>future work</a:t>
            </a:r>
            <a:r>
              <a:rPr lang="en-US" dirty="0" smtClean="0"/>
              <a:t>, </a:t>
            </a:r>
            <a:r>
              <a:rPr lang="en-US" u="sng" dirty="0" smtClean="0"/>
              <a:t>problem statement,</a:t>
            </a:r>
            <a:r>
              <a:rPr lang="en-US" b="1" dirty="0" smtClean="0"/>
              <a:t> </a:t>
            </a:r>
            <a:r>
              <a:rPr lang="en-US" dirty="0" err="1" smtClean="0"/>
              <a:t>etc</a:t>
            </a:r>
            <a:r>
              <a:rPr lang="en-US" dirty="0" smtClean="0"/>
              <a:t>)</a:t>
            </a:r>
          </a:p>
          <a:p>
            <a:endParaRPr lang="en-US" dirty="0" smtClean="0"/>
          </a:p>
          <a:p>
            <a:r>
              <a:rPr lang="en-US" b="1" dirty="0" smtClean="0"/>
              <a:t>Topic extraction using:</a:t>
            </a:r>
          </a:p>
          <a:p>
            <a:pPr lvl="1"/>
            <a:r>
              <a:rPr lang="en-US" i="1" dirty="0" err="1" smtClean="0"/>
              <a:t>tf-idf</a:t>
            </a:r>
            <a:r>
              <a:rPr lang="en-US" i="1" dirty="0" smtClean="0"/>
              <a:t>, </a:t>
            </a:r>
            <a:r>
              <a:rPr lang="en-US" dirty="0"/>
              <a:t>term frequency–inverse document </a:t>
            </a:r>
            <a:r>
              <a:rPr lang="en-US" dirty="0" smtClean="0"/>
              <a:t>frequency</a:t>
            </a:r>
          </a:p>
          <a:p>
            <a:pPr lvl="1"/>
            <a:r>
              <a:rPr lang="en-US" i="1" dirty="0" smtClean="0"/>
              <a:t>Latent </a:t>
            </a:r>
            <a:r>
              <a:rPr lang="en-US" i="1" dirty="0" err="1" smtClean="0"/>
              <a:t>Dirichlet</a:t>
            </a:r>
            <a:r>
              <a:rPr lang="en-US" i="1" dirty="0"/>
              <a:t> </a:t>
            </a:r>
            <a:r>
              <a:rPr lang="en-US" i="1" dirty="0" smtClean="0"/>
              <a:t>Allocation (LDA), </a:t>
            </a:r>
            <a:r>
              <a:rPr lang="en-US" i="1" dirty="0" smtClean="0"/>
              <a:t>finds sets of words within smaller topics of same text. Ex: cat and milk?</a:t>
            </a:r>
            <a:r>
              <a:rPr lang="en-US" dirty="0" smtClean="0"/>
              <a:t> Words that make sense are allocated into the same corpus.</a:t>
            </a:r>
          </a:p>
          <a:p>
            <a:pPr lvl="1"/>
            <a:endParaRPr lang="en-US" dirty="0" smtClean="0"/>
          </a:p>
          <a:p>
            <a:r>
              <a:rPr lang="en-US" b="1" dirty="0" smtClean="0"/>
              <a:t>Weighting results</a:t>
            </a:r>
          </a:p>
          <a:p>
            <a:pPr lvl="1"/>
            <a:r>
              <a:rPr lang="en-US" dirty="0" smtClean="0"/>
              <a:t>By relevancy (e.g., impact factor, publisher)</a:t>
            </a:r>
          </a:p>
          <a:p>
            <a:pPr lvl="1"/>
            <a:r>
              <a:rPr lang="en-US" dirty="0" smtClean="0"/>
              <a:t>By time dependant citation index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results</a:t>
            </a:r>
            <a:endParaRPr lang="en-US" dirty="0"/>
          </a:p>
        </p:txBody>
      </p:sp>
      <p:sp>
        <p:nvSpPr>
          <p:cNvPr id="3" name="Content Placeholder 2"/>
          <p:cNvSpPr>
            <a:spLocks noGrp="1"/>
          </p:cNvSpPr>
          <p:nvPr>
            <p:ph idx="1"/>
          </p:nvPr>
        </p:nvSpPr>
        <p:spPr/>
        <p:txBody>
          <a:bodyPr/>
          <a:lstStyle/>
          <a:p>
            <a:r>
              <a:rPr lang="en-US" dirty="0" smtClean="0"/>
              <a:t>Ability to better organize research papers</a:t>
            </a:r>
          </a:p>
          <a:p>
            <a:r>
              <a:rPr lang="en-US" dirty="0" smtClean="0"/>
              <a:t>Offer complex search abilities to end users</a:t>
            </a:r>
          </a:p>
          <a:p>
            <a:r>
              <a:rPr lang="en-US" dirty="0" smtClean="0"/>
              <a:t>Quickly recognize current and future research areas</a:t>
            </a:r>
          </a:p>
          <a:p>
            <a:r>
              <a:rPr lang="en-US" dirty="0" smtClean="0"/>
              <a:t>Apply state of the art visualization techniques:</a:t>
            </a:r>
          </a:p>
          <a:p>
            <a:pPr lvl="1"/>
            <a:r>
              <a:rPr lang="en-US" dirty="0" smtClean="0"/>
              <a:t>Flow diagrams</a:t>
            </a:r>
          </a:p>
          <a:p>
            <a:pPr lvl="1"/>
            <a:r>
              <a:rPr lang="en-US" dirty="0" smtClean="0"/>
              <a:t>Network </a:t>
            </a:r>
            <a:r>
              <a:rPr lang="en-US" dirty="0" smtClean="0"/>
              <a:t>diagrams</a:t>
            </a:r>
          </a:p>
          <a:p>
            <a:r>
              <a:rPr lang="en-US" dirty="0" smtClean="0"/>
              <a:t>A tool, plug-in, Web-App…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 2020 call</a:t>
            </a:r>
            <a:endParaRPr lang="en-US" dirty="0"/>
          </a:p>
        </p:txBody>
      </p:sp>
      <p:sp>
        <p:nvSpPr>
          <p:cNvPr id="3" name="Content Placeholder 2"/>
          <p:cNvSpPr>
            <a:spLocks noGrp="1"/>
          </p:cNvSpPr>
          <p:nvPr>
            <p:ph idx="1"/>
          </p:nvPr>
        </p:nvSpPr>
        <p:spPr/>
        <p:txBody>
          <a:bodyPr/>
          <a:lstStyle/>
          <a:p>
            <a:r>
              <a:rPr lang="en-US" dirty="0" smtClean="0"/>
              <a:t>Call for developing governance for the advancement of Responsible Research and Innovation (H2020-GARRI-2014-1)</a:t>
            </a:r>
          </a:p>
          <a:p>
            <a:endParaRPr lang="en-US" dirty="0" smtClean="0"/>
          </a:p>
          <a:p>
            <a:r>
              <a:rPr lang="en-US" b="1" u="sng" dirty="0" smtClean="0"/>
              <a:t>Topic:</a:t>
            </a:r>
            <a:r>
              <a:rPr lang="en-US" dirty="0" smtClean="0"/>
              <a:t> Scientific Information in the Digital Age: Text and Data Mining (TDM)</a:t>
            </a:r>
          </a:p>
          <a:p>
            <a:endParaRPr lang="en-US" dirty="0"/>
          </a:p>
          <a:p>
            <a:r>
              <a:rPr lang="en-US" b="1" u="sng" dirty="0" smtClean="0"/>
              <a:t>Deadline Date</a:t>
            </a:r>
            <a:r>
              <a:rPr lang="en-US" b="1" dirty="0" smtClean="0"/>
              <a:t>: </a:t>
            </a:r>
            <a:r>
              <a:rPr lang="en-US" dirty="0" smtClean="0"/>
              <a:t>2014-10-02 </a:t>
            </a:r>
            <a:r>
              <a:rPr lang="en-US" dirty="0"/>
              <a:t>+17:00:00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1730</TotalTime>
  <Words>609</Words>
  <Application>Microsoft Office PowerPoint</Application>
  <PresentationFormat>On-screen Show (4:3)</PresentationFormat>
  <Paragraphs>79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Custom driven scientific information extraction from digital libraries  using integrated text mining services   </vt:lpstr>
      <vt:lpstr>Presentation overview</vt:lpstr>
      <vt:lpstr>Issues, Problems, Solutions</vt:lpstr>
      <vt:lpstr>Flowchart of literature review process and topic selection </vt:lpstr>
      <vt:lpstr>Example of generated list of targeted papers</vt:lpstr>
      <vt:lpstr>Our Motivation</vt:lpstr>
      <vt:lpstr>Methodology</vt:lpstr>
      <vt:lpstr>Anticipated results</vt:lpstr>
      <vt:lpstr>Horizon 2020 call</vt:lpstr>
      <vt:lpstr>Call Specific Challenge</vt:lpstr>
      <vt:lpstr>Conclusion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title:  Custom driven scientific information extraction from digital libraries   Using integrated text mining services   </dc:title>
  <dc:creator>Visar A</dc:creator>
  <cp:lastModifiedBy>Adrian Besimi</cp:lastModifiedBy>
  <cp:revision>33</cp:revision>
  <dcterms:created xsi:type="dcterms:W3CDTF">2014-06-05T12:54:03Z</dcterms:created>
  <dcterms:modified xsi:type="dcterms:W3CDTF">2014-08-29T07:34:41Z</dcterms:modified>
</cp:coreProperties>
</file>