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comments/comment6.xml" ContentType="application/vnd.openxmlformats-officedocument.presentationml.comments+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omments/comment4.xml" ContentType="application/vnd.openxmlformats-officedocument.presentationml.comment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comments/comment5.xml" ContentType="application/vnd.openxmlformats-officedocument.presentationml.comment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22.xml" ContentType="application/vnd.openxmlformats-officedocument.presentationml.notesSlide+xml"/>
  <Default Extension="vml" ContentType="application/vnd.openxmlformats-officedocument.vmlDrawing"/>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56" r:id="rId2"/>
    <p:sldId id="311" r:id="rId3"/>
    <p:sldId id="378" r:id="rId4"/>
    <p:sldId id="351" r:id="rId5"/>
    <p:sldId id="353" r:id="rId6"/>
    <p:sldId id="379" r:id="rId7"/>
    <p:sldId id="380" r:id="rId8"/>
    <p:sldId id="381" r:id="rId9"/>
    <p:sldId id="382" r:id="rId10"/>
    <p:sldId id="383" r:id="rId11"/>
    <p:sldId id="384" r:id="rId12"/>
    <p:sldId id="385" r:id="rId13"/>
    <p:sldId id="386" r:id="rId14"/>
    <p:sldId id="387" r:id="rId15"/>
    <p:sldId id="388" r:id="rId16"/>
    <p:sldId id="389" r:id="rId17"/>
    <p:sldId id="390" r:id="rId18"/>
    <p:sldId id="391" r:id="rId19"/>
    <p:sldId id="392" r:id="rId20"/>
    <p:sldId id="393" r:id="rId21"/>
    <p:sldId id="394" r:id="rId22"/>
    <p:sldId id="395" r:id="rId23"/>
    <p:sldId id="396" r:id="rId24"/>
    <p:sldId id="397" r:id="rId25"/>
    <p:sldId id="398" r:id="rId26"/>
    <p:sldId id="399" r:id="rId27"/>
  </p:sldIdLst>
  <p:sldSz cx="9144000" cy="6858000" type="screen4x3"/>
  <p:notesSz cx="6797675" cy="9928225"/>
  <p:defaultTextStyle>
    <a:defPPr>
      <a:defRPr lang="en-US"/>
    </a:defPPr>
    <a:lvl1pPr algn="l" rtl="0" fontAlgn="base">
      <a:spcBef>
        <a:spcPct val="0"/>
      </a:spcBef>
      <a:spcAft>
        <a:spcPct val="0"/>
      </a:spcAft>
      <a:defRPr sz="2000" kern="1200">
        <a:solidFill>
          <a:schemeClr val="tx1"/>
        </a:solidFill>
        <a:latin typeface="Tahoma" pitchFamily="34" charset="0"/>
        <a:ea typeface="+mn-ea"/>
        <a:cs typeface="+mn-cs"/>
      </a:defRPr>
    </a:lvl1pPr>
    <a:lvl2pPr marL="457200" algn="l" rtl="0" fontAlgn="base">
      <a:spcBef>
        <a:spcPct val="0"/>
      </a:spcBef>
      <a:spcAft>
        <a:spcPct val="0"/>
      </a:spcAft>
      <a:defRPr sz="2000" kern="1200">
        <a:solidFill>
          <a:schemeClr val="tx1"/>
        </a:solidFill>
        <a:latin typeface="Tahoma" pitchFamily="34" charset="0"/>
        <a:ea typeface="+mn-ea"/>
        <a:cs typeface="+mn-cs"/>
      </a:defRPr>
    </a:lvl2pPr>
    <a:lvl3pPr marL="914400" algn="l" rtl="0" fontAlgn="base">
      <a:spcBef>
        <a:spcPct val="0"/>
      </a:spcBef>
      <a:spcAft>
        <a:spcPct val="0"/>
      </a:spcAft>
      <a:defRPr sz="2000" kern="1200">
        <a:solidFill>
          <a:schemeClr val="tx1"/>
        </a:solidFill>
        <a:latin typeface="Tahoma" pitchFamily="34" charset="0"/>
        <a:ea typeface="+mn-ea"/>
        <a:cs typeface="+mn-cs"/>
      </a:defRPr>
    </a:lvl3pPr>
    <a:lvl4pPr marL="1371600" algn="l" rtl="0" fontAlgn="base">
      <a:spcBef>
        <a:spcPct val="0"/>
      </a:spcBef>
      <a:spcAft>
        <a:spcPct val="0"/>
      </a:spcAft>
      <a:defRPr sz="2000" kern="1200">
        <a:solidFill>
          <a:schemeClr val="tx1"/>
        </a:solidFill>
        <a:latin typeface="Tahoma" pitchFamily="34" charset="0"/>
        <a:ea typeface="+mn-ea"/>
        <a:cs typeface="+mn-cs"/>
      </a:defRPr>
    </a:lvl4pPr>
    <a:lvl5pPr marL="1828800" algn="l" rtl="0" fontAlgn="base">
      <a:spcBef>
        <a:spcPct val="0"/>
      </a:spcBef>
      <a:spcAft>
        <a:spcPct val="0"/>
      </a:spcAft>
      <a:defRPr sz="2000" kern="1200">
        <a:solidFill>
          <a:schemeClr val="tx1"/>
        </a:solidFill>
        <a:latin typeface="Tahoma" pitchFamily="34" charset="0"/>
        <a:ea typeface="+mn-ea"/>
        <a:cs typeface="+mn-cs"/>
      </a:defRPr>
    </a:lvl5pPr>
    <a:lvl6pPr marL="2286000" algn="l" defTabSz="914400" rtl="0" eaLnBrk="1" latinLnBrk="0" hangingPunct="1">
      <a:defRPr sz="2000" kern="1200">
        <a:solidFill>
          <a:schemeClr val="tx1"/>
        </a:solidFill>
        <a:latin typeface="Tahoma" pitchFamily="34" charset="0"/>
        <a:ea typeface="+mn-ea"/>
        <a:cs typeface="+mn-cs"/>
      </a:defRPr>
    </a:lvl6pPr>
    <a:lvl7pPr marL="2743200" algn="l" defTabSz="914400" rtl="0" eaLnBrk="1" latinLnBrk="0" hangingPunct="1">
      <a:defRPr sz="2000" kern="1200">
        <a:solidFill>
          <a:schemeClr val="tx1"/>
        </a:solidFill>
        <a:latin typeface="Tahoma" pitchFamily="34" charset="0"/>
        <a:ea typeface="+mn-ea"/>
        <a:cs typeface="+mn-cs"/>
      </a:defRPr>
    </a:lvl7pPr>
    <a:lvl8pPr marL="3200400" algn="l" defTabSz="914400" rtl="0" eaLnBrk="1" latinLnBrk="0" hangingPunct="1">
      <a:defRPr sz="2000" kern="1200">
        <a:solidFill>
          <a:schemeClr val="tx1"/>
        </a:solidFill>
        <a:latin typeface="Tahoma" pitchFamily="34" charset="0"/>
        <a:ea typeface="+mn-ea"/>
        <a:cs typeface="+mn-cs"/>
      </a:defRPr>
    </a:lvl8pPr>
    <a:lvl9pPr marL="3657600" algn="l" defTabSz="914400" rtl="0" eaLnBrk="1" latinLnBrk="0" hangingPunct="1">
      <a:defRPr sz="2000" kern="1200">
        <a:solidFill>
          <a:schemeClr val="tx1"/>
        </a:solidFill>
        <a:latin typeface="Tahom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mir Kalpić" initials="DK" lastIdx="6" clrIdx="0"/>
  <p:cmAuthor id="1" name="Krunoslav Žubrinić" initials="KZ" lastIdx="5" clrIdx="1"/>
  <p:cmAuthor id="2" name="Kruno" initials="KZ"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89400"/>
    <a:srgbClr val="FFFFCC"/>
    <a:srgbClr val="CCFFCC"/>
    <a:srgbClr val="FFD9D9"/>
    <a:srgbClr val="FF0000"/>
    <a:srgbClr val="66FF33"/>
    <a:srgbClr val="C0C0C0"/>
    <a:srgbClr val="EAEAEA"/>
    <a:srgbClr val="5F5F5F"/>
    <a:srgbClr val="4D4D4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2" autoAdjust="0"/>
    <p:restoredTop sz="86514" autoAdjust="0"/>
  </p:normalViewPr>
  <p:slideViewPr>
    <p:cSldViewPr snapToObjects="1">
      <p:cViewPr>
        <p:scale>
          <a:sx n="100" d="100"/>
          <a:sy n="100" d="100"/>
        </p:scale>
        <p:origin x="-1548"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76" d="100"/>
          <a:sy n="76" d="100"/>
        </p:scale>
        <p:origin x="-2214" y="-108"/>
      </p:cViewPr>
      <p:guideLst>
        <p:guide orient="horz" pos="3127"/>
        <p:guide pos="2141"/>
      </p:guideLst>
    </p:cSldViewPr>
  </p:notesViewPr>
  <p:gridSpacing cx="46085125" cy="4608512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hr-HR"/>
  <c:chart>
    <c:autoTitleDeleted val="1"/>
    <c:plotArea>
      <c:layout/>
      <c:barChart>
        <c:barDir val="col"/>
        <c:grouping val="clustered"/>
        <c:ser>
          <c:idx val="0"/>
          <c:order val="0"/>
          <c:tx>
            <c:strRef>
              <c:f>Sheet2!$A$10</c:f>
              <c:strCache>
                <c:ptCount val="1"/>
                <c:pt idx="0">
                  <c:v>Koncepti</c:v>
                </c:pt>
              </c:strCache>
            </c:strRef>
          </c:tx>
          <c:spPr>
            <a:solidFill>
              <a:srgbClr val="003399"/>
            </a:solidFill>
            <a:ln w="9525" cmpd="sng">
              <a:solidFill>
                <a:schemeClr val="tx1"/>
              </a:solidFill>
            </a:ln>
          </c:spPr>
          <c:cat>
            <c:numRef>
              <c:f>Sheet2!$B$9:$F$9</c:f>
              <c:numCache>
                <c:formatCode>General</c:formatCode>
                <c:ptCount val="5"/>
                <c:pt idx="0">
                  <c:v>1</c:v>
                </c:pt>
                <c:pt idx="1">
                  <c:v>2</c:v>
                </c:pt>
                <c:pt idx="2">
                  <c:v>3</c:v>
                </c:pt>
                <c:pt idx="3">
                  <c:v>4</c:v>
                </c:pt>
                <c:pt idx="4">
                  <c:v>5</c:v>
                </c:pt>
              </c:numCache>
            </c:numRef>
          </c:cat>
          <c:val>
            <c:numRef>
              <c:f>Sheet2!$B$10:$F$10</c:f>
              <c:numCache>
                <c:formatCode>General</c:formatCode>
                <c:ptCount val="5"/>
                <c:pt idx="0">
                  <c:v>10.6</c:v>
                </c:pt>
                <c:pt idx="1">
                  <c:v>15.5</c:v>
                </c:pt>
                <c:pt idx="2">
                  <c:v>18.7</c:v>
                </c:pt>
                <c:pt idx="3">
                  <c:v>26.6</c:v>
                </c:pt>
                <c:pt idx="4">
                  <c:v>28.599999999999987</c:v>
                </c:pt>
              </c:numCache>
            </c:numRef>
          </c:val>
        </c:ser>
        <c:ser>
          <c:idx val="1"/>
          <c:order val="1"/>
          <c:tx>
            <c:strRef>
              <c:f>Sheet2!$A$11</c:f>
              <c:strCache>
                <c:ptCount val="1"/>
                <c:pt idx="0">
                  <c:v>Veze</c:v>
                </c:pt>
              </c:strCache>
            </c:strRef>
          </c:tx>
          <c:spPr>
            <a:solidFill>
              <a:srgbClr val="FFCC99"/>
            </a:solidFill>
            <a:ln w="9525">
              <a:solidFill>
                <a:schemeClr val="tx1"/>
              </a:solidFill>
            </a:ln>
          </c:spPr>
          <c:cat>
            <c:numRef>
              <c:f>Sheet2!$B$9:$F$9</c:f>
              <c:numCache>
                <c:formatCode>General</c:formatCode>
                <c:ptCount val="5"/>
                <c:pt idx="0">
                  <c:v>1</c:v>
                </c:pt>
                <c:pt idx="1">
                  <c:v>2</c:v>
                </c:pt>
                <c:pt idx="2">
                  <c:v>3</c:v>
                </c:pt>
                <c:pt idx="3">
                  <c:v>4</c:v>
                </c:pt>
                <c:pt idx="4">
                  <c:v>5</c:v>
                </c:pt>
              </c:numCache>
            </c:numRef>
          </c:cat>
          <c:val>
            <c:numRef>
              <c:f>Sheet2!$B$11:$F$11</c:f>
              <c:numCache>
                <c:formatCode>General</c:formatCode>
                <c:ptCount val="5"/>
                <c:pt idx="0">
                  <c:v>15.4</c:v>
                </c:pt>
                <c:pt idx="1">
                  <c:v>19.7</c:v>
                </c:pt>
                <c:pt idx="2">
                  <c:v>20.450000000000003</c:v>
                </c:pt>
                <c:pt idx="3">
                  <c:v>24.3</c:v>
                </c:pt>
                <c:pt idx="4">
                  <c:v>20.150000000000016</c:v>
                </c:pt>
              </c:numCache>
            </c:numRef>
          </c:val>
        </c:ser>
        <c:ser>
          <c:idx val="2"/>
          <c:order val="2"/>
          <c:tx>
            <c:strRef>
              <c:f>Sheet2!$A$12</c:f>
              <c:strCache>
                <c:ptCount val="1"/>
                <c:pt idx="0">
                  <c:v>Hijerarhija</c:v>
                </c:pt>
              </c:strCache>
            </c:strRef>
          </c:tx>
          <c:spPr>
            <a:solidFill>
              <a:srgbClr val="006600"/>
            </a:solidFill>
            <a:ln>
              <a:solidFill>
                <a:schemeClr val="tx1"/>
              </a:solidFill>
            </a:ln>
          </c:spPr>
          <c:cat>
            <c:numRef>
              <c:f>Sheet2!$B$9:$F$9</c:f>
              <c:numCache>
                <c:formatCode>General</c:formatCode>
                <c:ptCount val="5"/>
                <c:pt idx="0">
                  <c:v>1</c:v>
                </c:pt>
                <c:pt idx="1">
                  <c:v>2</c:v>
                </c:pt>
                <c:pt idx="2">
                  <c:v>3</c:v>
                </c:pt>
                <c:pt idx="3">
                  <c:v>4</c:v>
                </c:pt>
                <c:pt idx="4">
                  <c:v>5</c:v>
                </c:pt>
              </c:numCache>
            </c:numRef>
          </c:cat>
          <c:val>
            <c:numRef>
              <c:f>Sheet2!$B$12:$F$12</c:f>
              <c:numCache>
                <c:formatCode>General</c:formatCode>
                <c:ptCount val="5"/>
                <c:pt idx="0">
                  <c:v>15.3</c:v>
                </c:pt>
                <c:pt idx="1">
                  <c:v>18</c:v>
                </c:pt>
                <c:pt idx="2">
                  <c:v>18.600000000000001</c:v>
                </c:pt>
                <c:pt idx="3">
                  <c:v>25</c:v>
                </c:pt>
                <c:pt idx="4">
                  <c:v>23.1</c:v>
                </c:pt>
              </c:numCache>
            </c:numRef>
          </c:val>
        </c:ser>
        <c:ser>
          <c:idx val="3"/>
          <c:order val="3"/>
          <c:tx>
            <c:strRef>
              <c:f>Sheet2!$A$13</c:f>
              <c:strCache>
                <c:ptCount val="1"/>
                <c:pt idx="0">
                  <c:v>Dojam o korisnosti mape</c:v>
                </c:pt>
              </c:strCache>
            </c:strRef>
          </c:tx>
          <c:spPr>
            <a:solidFill>
              <a:srgbClr val="990099"/>
            </a:solidFill>
            <a:ln>
              <a:solidFill>
                <a:schemeClr val="tx1"/>
              </a:solidFill>
            </a:ln>
          </c:spPr>
          <c:cat>
            <c:numRef>
              <c:f>Sheet2!$B$9:$F$9</c:f>
              <c:numCache>
                <c:formatCode>General</c:formatCode>
                <c:ptCount val="5"/>
                <c:pt idx="0">
                  <c:v>1</c:v>
                </c:pt>
                <c:pt idx="1">
                  <c:v>2</c:v>
                </c:pt>
                <c:pt idx="2">
                  <c:v>3</c:v>
                </c:pt>
                <c:pt idx="3">
                  <c:v>4</c:v>
                </c:pt>
                <c:pt idx="4">
                  <c:v>5</c:v>
                </c:pt>
              </c:numCache>
            </c:numRef>
          </c:cat>
          <c:val>
            <c:numRef>
              <c:f>Sheet2!$B$13:$F$13</c:f>
              <c:numCache>
                <c:formatCode>General</c:formatCode>
                <c:ptCount val="5"/>
                <c:pt idx="0">
                  <c:v>17.299999999999986</c:v>
                </c:pt>
                <c:pt idx="1">
                  <c:v>18.5</c:v>
                </c:pt>
                <c:pt idx="2">
                  <c:v>18.2</c:v>
                </c:pt>
                <c:pt idx="3">
                  <c:v>24.4</c:v>
                </c:pt>
                <c:pt idx="4">
                  <c:v>21.6</c:v>
                </c:pt>
              </c:numCache>
            </c:numRef>
          </c:val>
        </c:ser>
        <c:ser>
          <c:idx val="4"/>
          <c:order val="4"/>
          <c:tx>
            <c:strRef>
              <c:f>Sheet2!$A$14</c:f>
              <c:strCache>
                <c:ptCount val="1"/>
                <c:pt idx="0">
                  <c:v>Zbirne ocjene mape</c:v>
                </c:pt>
              </c:strCache>
            </c:strRef>
          </c:tx>
          <c:spPr>
            <a:solidFill>
              <a:schemeClr val="bg1">
                <a:lumMod val="95000"/>
              </a:schemeClr>
            </a:solidFill>
            <a:ln>
              <a:solidFill>
                <a:schemeClr val="tx1"/>
              </a:solidFill>
            </a:ln>
          </c:spPr>
          <c:cat>
            <c:numRef>
              <c:f>Sheet2!$B$9:$F$9</c:f>
              <c:numCache>
                <c:formatCode>General</c:formatCode>
                <c:ptCount val="5"/>
                <c:pt idx="0">
                  <c:v>1</c:v>
                </c:pt>
                <c:pt idx="1">
                  <c:v>2</c:v>
                </c:pt>
                <c:pt idx="2">
                  <c:v>3</c:v>
                </c:pt>
                <c:pt idx="3">
                  <c:v>4</c:v>
                </c:pt>
                <c:pt idx="4">
                  <c:v>5</c:v>
                </c:pt>
              </c:numCache>
            </c:numRef>
          </c:cat>
          <c:val>
            <c:numRef>
              <c:f>Sheet2!$B$14:$F$14</c:f>
              <c:numCache>
                <c:formatCode>General</c:formatCode>
                <c:ptCount val="5"/>
                <c:pt idx="0">
                  <c:v>14.8</c:v>
                </c:pt>
                <c:pt idx="1">
                  <c:v>18.3</c:v>
                </c:pt>
                <c:pt idx="2">
                  <c:v>19.3</c:v>
                </c:pt>
                <c:pt idx="3">
                  <c:v>24.9</c:v>
                </c:pt>
                <c:pt idx="4">
                  <c:v>22.7</c:v>
                </c:pt>
              </c:numCache>
            </c:numRef>
          </c:val>
        </c:ser>
        <c:gapWidth val="75"/>
        <c:overlap val="-25"/>
        <c:axId val="140506624"/>
        <c:axId val="141974912"/>
      </c:barChart>
      <c:catAx>
        <c:axId val="140506624"/>
        <c:scaling>
          <c:orientation val="minMax"/>
        </c:scaling>
        <c:axPos val="b"/>
        <c:title>
          <c:tx>
            <c:rich>
              <a:bodyPr/>
              <a:lstStyle/>
              <a:p>
                <a:pPr>
                  <a:defRPr sz="1400">
                    <a:latin typeface="Arial Narrow" panose="020B0606020202030204" pitchFamily="34" charset="0"/>
                  </a:defRPr>
                </a:pPr>
                <a:r>
                  <a:rPr lang="en-GB" sz="1400" noProof="0" dirty="0" smtClean="0">
                    <a:latin typeface="Arial Narrow" panose="020B0606020202030204" pitchFamily="34" charset="0"/>
                  </a:rPr>
                  <a:t>Grades</a:t>
                </a:r>
                <a:endParaRPr lang="en-GB" sz="1400" noProof="0" dirty="0">
                  <a:latin typeface="Arial Narrow" panose="020B0606020202030204" pitchFamily="34" charset="0"/>
                </a:endParaRPr>
              </a:p>
            </c:rich>
          </c:tx>
          <c:layout>
            <c:manualLayout>
              <c:xMode val="edge"/>
              <c:yMode val="edge"/>
              <c:x val="0.5024095635679805"/>
              <c:y val="0.9109863096468489"/>
            </c:manualLayout>
          </c:layout>
        </c:title>
        <c:numFmt formatCode="General" sourceLinked="1"/>
        <c:majorTickMark val="none"/>
        <c:tickLblPos val="nextTo"/>
        <c:txPr>
          <a:bodyPr/>
          <a:lstStyle/>
          <a:p>
            <a:pPr>
              <a:defRPr sz="1400">
                <a:latin typeface="Arial Narrow" panose="020B0606020202030204" pitchFamily="34" charset="0"/>
              </a:defRPr>
            </a:pPr>
            <a:endParaRPr lang="sr-Latn-CS"/>
          </a:p>
        </c:txPr>
        <c:crossAx val="141974912"/>
        <c:crosses val="autoZero"/>
        <c:auto val="1"/>
        <c:lblAlgn val="ctr"/>
        <c:lblOffset val="100"/>
      </c:catAx>
      <c:valAx>
        <c:axId val="141974912"/>
        <c:scaling>
          <c:orientation val="minMax"/>
          <c:max val="30"/>
        </c:scaling>
        <c:axPos val="l"/>
        <c:majorGridlines>
          <c:spPr>
            <a:ln w="3175">
              <a:solidFill>
                <a:schemeClr val="bg1">
                  <a:lumMod val="75000"/>
                </a:schemeClr>
              </a:solidFill>
            </a:ln>
          </c:spPr>
        </c:majorGridlines>
        <c:title>
          <c:tx>
            <c:rich>
              <a:bodyPr rot="-5400000" vert="horz"/>
              <a:lstStyle/>
              <a:p>
                <a:pPr>
                  <a:defRPr sz="1400">
                    <a:latin typeface="Arial Narrow" panose="020B0606020202030204" pitchFamily="34" charset="0"/>
                  </a:defRPr>
                </a:pPr>
                <a:r>
                  <a:rPr lang="en-GB" sz="1400" noProof="0" dirty="0" smtClean="0">
                    <a:latin typeface="Arial Narrow" panose="020B0606020202030204" pitchFamily="34" charset="0"/>
                  </a:rPr>
                  <a:t>% of respondents</a:t>
                </a:r>
                <a:endParaRPr lang="en-GB" sz="1400" noProof="0" dirty="0">
                  <a:latin typeface="Arial Narrow" panose="020B0606020202030204" pitchFamily="34" charset="0"/>
                </a:endParaRPr>
              </a:p>
            </c:rich>
          </c:tx>
          <c:layout>
            <c:manualLayout>
              <c:xMode val="edge"/>
              <c:yMode val="edge"/>
              <c:x val="7.1158525225557103E-3"/>
              <c:y val="0.30866428638873977"/>
            </c:manualLayout>
          </c:layout>
        </c:title>
        <c:numFmt formatCode="General" sourceLinked="1"/>
        <c:tickLblPos val="nextTo"/>
        <c:spPr>
          <a:ln w="3175">
            <a:solidFill>
              <a:schemeClr val="tx1"/>
            </a:solidFill>
          </a:ln>
        </c:spPr>
        <c:txPr>
          <a:bodyPr/>
          <a:lstStyle/>
          <a:p>
            <a:pPr>
              <a:defRPr sz="1400">
                <a:latin typeface="Arial Narrow" panose="020B0606020202030204" pitchFamily="34" charset="0"/>
              </a:defRPr>
            </a:pPr>
            <a:endParaRPr lang="sr-Latn-CS"/>
          </a:p>
        </c:txPr>
        <c:crossAx val="140506624"/>
        <c:crosses val="autoZero"/>
        <c:crossBetween val="between"/>
      </c:valAx>
      <c:spPr>
        <a:ln>
          <a:solidFill>
            <a:schemeClr val="tx1"/>
          </a:solidFill>
        </a:ln>
      </c:spPr>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hr-HR"/>
  <c:chart>
    <c:autoTitleDeleted val="1"/>
    <c:view3D>
      <c:rotX val="30"/>
      <c:perspective val="30"/>
    </c:view3D>
    <c:plotArea>
      <c:layout/>
      <c:pie3DChart>
        <c:varyColors val="1"/>
        <c:ser>
          <c:idx val="0"/>
          <c:order val="0"/>
          <c:spPr>
            <a:solidFill>
              <a:srgbClr val="C00000"/>
            </a:solidFill>
          </c:spPr>
          <c:dPt>
            <c:idx val="1"/>
            <c:spPr>
              <a:solidFill>
                <a:srgbClr val="0000CC"/>
              </a:solidFill>
            </c:spPr>
          </c:dPt>
          <c:dLbls>
            <c:dLbl>
              <c:idx val="0"/>
              <c:layout>
                <c:manualLayout>
                  <c:x val="-0.20488604549431333"/>
                  <c:y val="6.1209536307961505E-2"/>
                </c:manualLayout>
              </c:layout>
              <c:tx>
                <c:rich>
                  <a:bodyPr/>
                  <a:lstStyle/>
                  <a:p>
                    <a:r>
                      <a:rPr lang="en-US" sz="1200" b="1">
                        <a:solidFill>
                          <a:schemeClr val="bg1"/>
                        </a:solidFill>
                      </a:rPr>
                      <a:t>Yes
40</a:t>
                    </a:r>
                    <a:r>
                      <a:rPr lang="hr-HR" sz="1200" b="1">
                        <a:solidFill>
                          <a:schemeClr val="bg1"/>
                        </a:solidFill>
                      </a:rPr>
                      <a:t>,4</a:t>
                    </a:r>
                    <a:r>
                      <a:rPr lang="en-US" sz="1200" b="1">
                        <a:solidFill>
                          <a:schemeClr val="bg1"/>
                        </a:solidFill>
                      </a:rPr>
                      <a:t>%</a:t>
                    </a:r>
                    <a:endParaRPr lang="en-US" sz="1600"/>
                  </a:p>
                </c:rich>
              </c:tx>
              <c:showCatName val="1"/>
              <c:showPercent val="1"/>
            </c:dLbl>
            <c:dLbl>
              <c:idx val="1"/>
              <c:layout>
                <c:manualLayout>
                  <c:x val="0.23595297462817147"/>
                  <c:y val="-0.13037766112569263"/>
                </c:manualLayout>
              </c:layout>
              <c:tx>
                <c:rich>
                  <a:bodyPr/>
                  <a:lstStyle/>
                  <a:p>
                    <a:r>
                      <a:rPr lang="en-US" sz="1200" b="1">
                        <a:solidFill>
                          <a:schemeClr val="bg1"/>
                        </a:solidFill>
                      </a:rPr>
                      <a:t>No
</a:t>
                    </a:r>
                    <a:r>
                      <a:rPr lang="hr-HR" sz="1200" b="1">
                        <a:solidFill>
                          <a:schemeClr val="bg1"/>
                        </a:solidFill>
                      </a:rPr>
                      <a:t>59,6</a:t>
                    </a:r>
                    <a:r>
                      <a:rPr lang="en-US" sz="1200" b="1">
                        <a:solidFill>
                          <a:schemeClr val="bg1"/>
                        </a:solidFill>
                      </a:rPr>
                      <a:t>%</a:t>
                    </a:r>
                    <a:endParaRPr lang="en-US" sz="1600"/>
                  </a:p>
                </c:rich>
              </c:tx>
              <c:showCatName val="1"/>
              <c:showPercent val="1"/>
            </c:dLbl>
            <c:txPr>
              <a:bodyPr/>
              <a:lstStyle/>
              <a:p>
                <a:pPr>
                  <a:defRPr sz="1200" b="1">
                    <a:solidFill>
                      <a:schemeClr val="bg1"/>
                    </a:solidFill>
                  </a:defRPr>
                </a:pPr>
                <a:endParaRPr lang="sr-Latn-CS"/>
              </a:p>
            </c:txPr>
            <c:showCatName val="1"/>
            <c:showPercent val="1"/>
            <c:showLeaderLines val="1"/>
          </c:dLbls>
          <c:cat>
            <c:strRef>
              <c:f>Sheet1!$C$2:$C$3</c:f>
              <c:strCache>
                <c:ptCount val="2"/>
                <c:pt idx="0">
                  <c:v>Yes</c:v>
                </c:pt>
                <c:pt idx="1">
                  <c:v>No</c:v>
                </c:pt>
              </c:strCache>
            </c:strRef>
          </c:cat>
          <c:val>
            <c:numRef>
              <c:f>Sheet1!$D$2:$D$3</c:f>
              <c:numCache>
                <c:formatCode>General</c:formatCode>
                <c:ptCount val="2"/>
                <c:pt idx="0">
                  <c:v>40.4</c:v>
                </c:pt>
                <c:pt idx="1">
                  <c:v>59.6</c:v>
                </c:pt>
              </c:numCache>
            </c:numRef>
          </c:val>
        </c:ser>
        <c:dLbls>
          <c:showCatName val="1"/>
          <c:showPercent val="1"/>
        </c:dLbls>
      </c:pie3DChart>
    </c:plotArea>
    <c:plotVisOnly val="1"/>
    <c:dispBlanksAs val="zero"/>
  </c:chart>
  <c:externalData r:id="rId1"/>
</c:chartSpace>
</file>

<file path=ppt/comments/comment1.xml><?xml version="1.0" encoding="utf-8"?>
<p:cmLst xmlns:a="http://schemas.openxmlformats.org/drawingml/2006/main" xmlns:r="http://schemas.openxmlformats.org/officeDocument/2006/relationships" xmlns:p="http://schemas.openxmlformats.org/presentationml/2006/main">
  <p:cm authorId="1" dt="2014-07-01T11:51:53.845" idx="3">
    <p:pos x="5729" y="932"/>
    <p:text>Ovo je umetnuti Visio 2010 diagram.
Preveo sam ga koristeći fraze iz izvornog opisa konceptualne mape</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4-07-01T18:52:25.315" idx="7">
    <p:pos x="5545" y="731"/>
    <p:text>Ako nešto nije zadovoljavajuće prevedeno u grafikonima, napišite mi u e-mailu pa ću izmijeniti</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4-07-01T09:32:19.766" idx="6">
    <p:pos x="3468" y="979"/>
    <p:text>Poni naziv , kad se kratica prvi puta javi!</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14-07-01T18:57:52.668" idx="8">
    <p:pos x="5738" y="844"/>
    <p:text>I kod ovog grafikona, ako nešto nije dobro prevedeno, napišite mi u e-mailu pa ću popraviti.</p:text>
  </p:cm>
</p:cmLst>
</file>

<file path=ppt/comments/comment5.xml><?xml version="1.0" encoding="utf-8"?>
<p:cmLst xmlns:a="http://schemas.openxmlformats.org/drawingml/2006/main" xmlns:r="http://schemas.openxmlformats.org/officeDocument/2006/relationships" xmlns:p="http://schemas.openxmlformats.org/presentationml/2006/main">
  <p:cm authorId="2" dt="2014-07-01T19:01:11.763" idx="9">
    <p:pos x="3952" y="1748"/>
    <p:text>Ako neki prijevod u tablici nije dobar, javite mi pa ću ga poporaviti.</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14-07-01T19:08:45.071" idx="10">
    <p:pos x="3411" y="1017"/>
    <p:text>Mislim da je uobičajna fraza koja se danas koristi kod sličnih primjena "gold standard", a ne "golden standard". U dokumentu sam na svim mjestima izmjenio.</p:text>
  </p:cm>
  <p:cm authorId="2" dt="2014-07-01T19:11:57.604" idx="11">
    <p:pos x="5738" y="1451"/>
    <p:text>Ako neki prijevod na grafikonu ne valja, javite mi pa ću ispraviti.</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 Id="rId4" Type="http://schemas.openxmlformats.org/officeDocument/2006/relationships/image" Target="../media/image2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 Id="rId5" Type="http://schemas.openxmlformats.org/officeDocument/2006/relationships/image" Target="../media/image16.emf"/><Relationship Id="rId4"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hr-HR" dirty="0"/>
          </a:p>
        </p:txBody>
      </p:sp>
      <p:sp>
        <p:nvSpPr>
          <p:cNvPr id="7171" name="Rectangle 3"/>
          <p:cNvSpPr>
            <a:spLocks noGrp="1" noChangeArrowheads="1"/>
          </p:cNvSpPr>
          <p:nvPr>
            <p:ph type="dt" sz="quarter" idx="1"/>
          </p:nvPr>
        </p:nvSpPr>
        <p:spPr bwMode="auto">
          <a:xfrm>
            <a:off x="3849688" y="0"/>
            <a:ext cx="2946400" cy="49530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hr-HR" dirty="0"/>
          </a:p>
        </p:txBody>
      </p:sp>
      <p:sp>
        <p:nvSpPr>
          <p:cNvPr id="7172" name="Rectangle 4"/>
          <p:cNvSpPr>
            <a:spLocks noGrp="1" noChangeArrowheads="1"/>
          </p:cNvSpPr>
          <p:nvPr>
            <p:ph type="ftr" sz="quarter" idx="2"/>
          </p:nvPr>
        </p:nvSpPr>
        <p:spPr bwMode="auto">
          <a:xfrm>
            <a:off x="0" y="9431338"/>
            <a:ext cx="2946400" cy="49530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hr-HR" dirty="0"/>
          </a:p>
        </p:txBody>
      </p:sp>
      <p:sp>
        <p:nvSpPr>
          <p:cNvPr id="7173" name="Rectangle 5"/>
          <p:cNvSpPr>
            <a:spLocks noGrp="1" noChangeArrowheads="1"/>
          </p:cNvSpPr>
          <p:nvPr>
            <p:ph type="sldNum" sz="quarter" idx="3"/>
          </p:nvPr>
        </p:nvSpPr>
        <p:spPr bwMode="auto">
          <a:xfrm>
            <a:off x="3849688" y="9431338"/>
            <a:ext cx="2946400" cy="49530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49634C3-0A87-4F29-BC87-48AE826BB687}" type="slidenum">
              <a:rPr lang="hr-HR"/>
              <a:pPr>
                <a:defRPr/>
              </a:pPr>
              <a:t>‹#›</a:t>
            </a:fld>
            <a:endParaRPr lang="hr-HR" dirty="0"/>
          </a:p>
        </p:txBody>
      </p:sp>
    </p:spTree>
    <p:extLst>
      <p:ext uri="{BB962C8B-B14F-4D97-AF65-F5344CB8AC3E}">
        <p14:creationId xmlns="" xmlns:p14="http://schemas.microsoft.com/office/powerpoint/2010/main" val="25026520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hr-HR" dirty="0"/>
          </a:p>
        </p:txBody>
      </p:sp>
      <p:sp>
        <p:nvSpPr>
          <p:cNvPr id="9219" name="Rectangle 3"/>
          <p:cNvSpPr>
            <a:spLocks noGrp="1" noChangeArrowheads="1"/>
          </p:cNvSpPr>
          <p:nvPr>
            <p:ph type="dt" idx="1"/>
          </p:nvPr>
        </p:nvSpPr>
        <p:spPr bwMode="auto">
          <a:xfrm>
            <a:off x="3849688" y="0"/>
            <a:ext cx="2946400" cy="49530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hr-HR" dirty="0"/>
          </a:p>
        </p:txBody>
      </p:sp>
      <p:sp>
        <p:nvSpPr>
          <p:cNvPr id="21508" name="Rectangle 4"/>
          <p:cNvSpPr>
            <a:spLocks noGrp="1" noRot="1" noChangeAspect="1" noChangeArrowheads="1" noTextEdit="1"/>
          </p:cNvSpPr>
          <p:nvPr>
            <p:ph type="sldImg" idx="2"/>
          </p:nvPr>
        </p:nvSpPr>
        <p:spPr bwMode="auto">
          <a:xfrm>
            <a:off x="915988" y="744538"/>
            <a:ext cx="4965700" cy="372427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679450" y="4716463"/>
            <a:ext cx="5438775" cy="44672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hr-HR" noProof="0" smtClean="0"/>
              <a:t>Click to edit Master text styles</a:t>
            </a:r>
          </a:p>
          <a:p>
            <a:pPr lvl="1"/>
            <a:r>
              <a:rPr lang="hr-HR" noProof="0" smtClean="0"/>
              <a:t>Second level</a:t>
            </a:r>
          </a:p>
          <a:p>
            <a:pPr lvl="2"/>
            <a:r>
              <a:rPr lang="hr-HR" noProof="0" smtClean="0"/>
              <a:t>Third level</a:t>
            </a:r>
          </a:p>
          <a:p>
            <a:pPr lvl="3"/>
            <a:r>
              <a:rPr lang="hr-HR" noProof="0" smtClean="0"/>
              <a:t>Fourth level</a:t>
            </a:r>
          </a:p>
          <a:p>
            <a:pPr lvl="4"/>
            <a:r>
              <a:rPr lang="hr-HR" noProof="0" smtClean="0"/>
              <a:t>Fifth level</a:t>
            </a:r>
          </a:p>
        </p:txBody>
      </p:sp>
      <p:sp>
        <p:nvSpPr>
          <p:cNvPr id="9222" name="Rectangle 6"/>
          <p:cNvSpPr>
            <a:spLocks noGrp="1" noChangeArrowheads="1"/>
          </p:cNvSpPr>
          <p:nvPr>
            <p:ph type="ftr" sz="quarter" idx="4"/>
          </p:nvPr>
        </p:nvSpPr>
        <p:spPr bwMode="auto">
          <a:xfrm>
            <a:off x="0" y="9431338"/>
            <a:ext cx="2946400" cy="49530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hr-HR" dirty="0"/>
          </a:p>
        </p:txBody>
      </p:sp>
      <p:sp>
        <p:nvSpPr>
          <p:cNvPr id="9223" name="Rectangle 7"/>
          <p:cNvSpPr>
            <a:spLocks noGrp="1" noChangeArrowheads="1"/>
          </p:cNvSpPr>
          <p:nvPr>
            <p:ph type="sldNum" sz="quarter" idx="5"/>
          </p:nvPr>
        </p:nvSpPr>
        <p:spPr bwMode="auto">
          <a:xfrm>
            <a:off x="3849688" y="9431338"/>
            <a:ext cx="2946400" cy="49530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A560336B-E6E8-473E-B1E5-BC86418898FD}" type="slidenum">
              <a:rPr lang="hr-HR"/>
              <a:pPr>
                <a:defRPr/>
              </a:pPr>
              <a:t>‹#›</a:t>
            </a:fld>
            <a:endParaRPr lang="hr-HR" dirty="0"/>
          </a:p>
        </p:txBody>
      </p:sp>
    </p:spTree>
    <p:extLst>
      <p:ext uri="{BB962C8B-B14F-4D97-AF65-F5344CB8AC3E}">
        <p14:creationId xmlns="" xmlns:p14="http://schemas.microsoft.com/office/powerpoint/2010/main" val="362910531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ahom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ahom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ahom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ahom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sr-Latn-CS" dirty="0" smtClean="0"/>
          </a:p>
        </p:txBody>
      </p:sp>
      <p:sp>
        <p:nvSpPr>
          <p:cNvPr id="2253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6788" eaLnBrk="0" hangingPunct="0">
              <a:defRPr sz="2000">
                <a:solidFill>
                  <a:schemeClr val="tx1"/>
                </a:solidFill>
                <a:latin typeface="Tahoma" pitchFamily="34" charset="0"/>
              </a:defRPr>
            </a:lvl1pPr>
            <a:lvl2pPr marL="742950" indent="-285750" defTabSz="966788" eaLnBrk="0" hangingPunct="0">
              <a:defRPr sz="2000">
                <a:solidFill>
                  <a:schemeClr val="tx1"/>
                </a:solidFill>
                <a:latin typeface="Tahoma" pitchFamily="34" charset="0"/>
              </a:defRPr>
            </a:lvl2pPr>
            <a:lvl3pPr marL="1143000" indent="-228600" defTabSz="966788" eaLnBrk="0" hangingPunct="0">
              <a:defRPr sz="2000">
                <a:solidFill>
                  <a:schemeClr val="tx1"/>
                </a:solidFill>
                <a:latin typeface="Tahoma" pitchFamily="34" charset="0"/>
              </a:defRPr>
            </a:lvl3pPr>
            <a:lvl4pPr marL="1600200" indent="-228600" defTabSz="966788" eaLnBrk="0" hangingPunct="0">
              <a:defRPr sz="2000">
                <a:solidFill>
                  <a:schemeClr val="tx1"/>
                </a:solidFill>
                <a:latin typeface="Tahoma" pitchFamily="34" charset="0"/>
              </a:defRPr>
            </a:lvl4pPr>
            <a:lvl5pPr marL="2057400" indent="-228600" defTabSz="966788" eaLnBrk="0" hangingPunct="0">
              <a:defRPr sz="2000">
                <a:solidFill>
                  <a:schemeClr val="tx1"/>
                </a:solidFill>
                <a:latin typeface="Tahoma" pitchFamily="34" charset="0"/>
              </a:defRPr>
            </a:lvl5pPr>
            <a:lvl6pPr marL="2514600" indent="-228600" defTabSz="966788" eaLnBrk="0" fontAlgn="base" hangingPunct="0">
              <a:spcBef>
                <a:spcPct val="0"/>
              </a:spcBef>
              <a:spcAft>
                <a:spcPct val="0"/>
              </a:spcAft>
              <a:defRPr sz="2000">
                <a:solidFill>
                  <a:schemeClr val="tx1"/>
                </a:solidFill>
                <a:latin typeface="Tahoma" pitchFamily="34" charset="0"/>
              </a:defRPr>
            </a:lvl6pPr>
            <a:lvl7pPr marL="2971800" indent="-228600" defTabSz="966788" eaLnBrk="0" fontAlgn="base" hangingPunct="0">
              <a:spcBef>
                <a:spcPct val="0"/>
              </a:spcBef>
              <a:spcAft>
                <a:spcPct val="0"/>
              </a:spcAft>
              <a:defRPr sz="2000">
                <a:solidFill>
                  <a:schemeClr val="tx1"/>
                </a:solidFill>
                <a:latin typeface="Tahoma" pitchFamily="34" charset="0"/>
              </a:defRPr>
            </a:lvl7pPr>
            <a:lvl8pPr marL="3429000" indent="-228600" defTabSz="966788" eaLnBrk="0" fontAlgn="base" hangingPunct="0">
              <a:spcBef>
                <a:spcPct val="0"/>
              </a:spcBef>
              <a:spcAft>
                <a:spcPct val="0"/>
              </a:spcAft>
              <a:defRPr sz="2000">
                <a:solidFill>
                  <a:schemeClr val="tx1"/>
                </a:solidFill>
                <a:latin typeface="Tahoma" pitchFamily="34" charset="0"/>
              </a:defRPr>
            </a:lvl8pPr>
            <a:lvl9pPr marL="3886200" indent="-228600" defTabSz="966788" eaLnBrk="0" fontAlgn="base" hangingPunct="0">
              <a:spcBef>
                <a:spcPct val="0"/>
              </a:spcBef>
              <a:spcAft>
                <a:spcPct val="0"/>
              </a:spcAft>
              <a:defRPr sz="2000">
                <a:solidFill>
                  <a:schemeClr val="tx1"/>
                </a:solidFill>
                <a:latin typeface="Tahoma" pitchFamily="34" charset="0"/>
              </a:defRPr>
            </a:lvl9pPr>
          </a:lstStyle>
          <a:p>
            <a:pPr eaLnBrk="1" hangingPunct="1"/>
            <a:fld id="{A3DF37BA-0770-41EC-8F5F-2859251F4645}" type="slidenum">
              <a:rPr lang="hr-HR" sz="1300" smtClean="0"/>
              <a:pPr eaLnBrk="1" hangingPunct="1"/>
              <a:t>2</a:t>
            </a:fld>
            <a:endParaRPr lang="hr-HR" sz="13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xmlns="" Requires="a14">
          <p:sp>
            <p:nvSpPr>
              <p:cNvPr id="3" name="Notes Placeholder 2"/>
              <p:cNvSpPr>
                <a:spLocks noGrp="1"/>
              </p:cNvSpPr>
              <p:nvPr>
                <p:ph type="body" idx="1"/>
              </p:nvPr>
            </p:nvSpPr>
            <p:spPr/>
            <p:txBody>
              <a:bodyPr/>
              <a:lstStyle/>
              <a:p>
                <a:r>
                  <a:rPr lang="hr-HR" dirty="0" smtClean="0"/>
                  <a:t>Pomoću veza tipa BT/NT koje</a:t>
                </a:r>
                <a:r>
                  <a:rPr lang="hr-HR" baseline="0" dirty="0" smtClean="0"/>
                  <a:t> oslikavaju h</a:t>
                </a:r>
                <a:r>
                  <a:rPr lang="hr-HR" dirty="0" smtClean="0"/>
                  <a:t>ijerarhijske odnose mogu se pronaći hijerarhijske veze između koncepata. Na ovakav način u skup koncepata</a:t>
                </a:r>
                <a:r>
                  <a:rPr lang="hr-HR" baseline="0" dirty="0" smtClean="0"/>
                  <a:t> može se dodati novi nadređeni koncept ako je vezan s barem dva postojeća koncepta. Težina takvog koncepta dobiva se zbrajanjem težina podređenih koncepata.</a:t>
                </a:r>
              </a:p>
              <a:p>
                <a:endParaRPr lang="hr-HR" dirty="0" smtClean="0"/>
              </a:p>
              <a:p>
                <a:pPr marL="0" indent="0">
                  <a:buFont typeface="Arial" panose="020B0604020202020204" pitchFamily="34" charset="0"/>
                  <a:buNone/>
                </a:pPr>
                <a:r>
                  <a:rPr lang="hr-HR" dirty="0" smtClean="0"/>
                  <a:t>Hipoteza leksičke raspršenosti promatra pojedinačne riječi sa stajališta čestoće njihovog pojavljivanja u dokumentu u sklopu višerječnih fraza. Riječ koja se često javlja zajedno s drugim riječima smatra se važnijom smješta se na hijerarhijski više razine, dok se dulje fraze unutar kojih se nalaze te riječi smještaju na hijerarhijski niže razine.</a:t>
                </a:r>
              </a:p>
              <a:p>
                <a:pPr marL="0" indent="0">
                  <a:buFont typeface="Arial" panose="020B0604020202020204" pitchFamily="34" charset="0"/>
                  <a:buNone/>
                </a:pPr>
                <a:endParaRPr lang="hr-HR" dirty="0" smtClean="0"/>
              </a:p>
              <a:p>
                <a:pPr marL="0" indent="0">
                  <a:buFont typeface="Arial" panose="020B0604020202020204" pitchFamily="34" charset="0"/>
                  <a:buNone/>
                </a:pPr>
                <a:r>
                  <a:rPr lang="hr-HR" dirty="0" smtClean="0"/>
                  <a:t>Treća</a:t>
                </a:r>
                <a:r>
                  <a:rPr lang="hr-HR" baseline="0" dirty="0" smtClean="0"/>
                  <a:t> metoda korištena za pronalaženje hijerarhijskih veza temelji se na postavkama distribucijske hipoteze. Prema postavkama te hipoteze, pojmovi sličnih značenja pojavljuju se u sličnim kontekstima, primjerice unutar iste rečenice ili istog dokumenta. Što se dva pojma češće pojavljuju u sličnom kontekstu, to je njihova veza jača. Ako promatramo koncepte u jednom dokumentu onda promatramo koliko se često oni javljaju u istoj rečenici. </a:t>
                </a:r>
              </a:p>
              <a:p>
                <a:pPr marL="0" indent="0">
                  <a:buFont typeface="Arial" panose="020B0604020202020204" pitchFamily="34" charset="0"/>
                  <a:buNone/>
                </a:pPr>
                <a:endParaRPr lang="hr-HR" sz="1200" kern="1200" dirty="0" smtClean="0">
                  <a:solidFill>
                    <a:schemeClr val="tx1"/>
                  </a:solidFill>
                  <a:effectLst/>
                  <a:latin typeface="Tahoma" pitchFamily="34" charset="0"/>
                  <a:ea typeface="+mn-ea"/>
                  <a:cs typeface="+mn-cs"/>
                </a:endParaRPr>
              </a:p>
              <a:p>
                <a:pPr marL="0" indent="0">
                  <a:buFont typeface="Arial" panose="020B0604020202020204" pitchFamily="34" charset="0"/>
                  <a:buNone/>
                </a:pPr>
                <a:r>
                  <a:rPr lang="hr-HR" sz="1200" kern="1200" dirty="0" smtClean="0">
                    <a:solidFill>
                      <a:schemeClr val="tx1"/>
                    </a:solidFill>
                    <a:effectLst/>
                    <a:latin typeface="Tahoma" pitchFamily="34" charset="0"/>
                    <a:ea typeface="+mn-ea"/>
                    <a:cs typeface="+mn-cs"/>
                  </a:rPr>
                  <a:t>Koncept </a:t>
                </a:r>
                <a14:m>
                  <m:oMath xmlns:m="http://schemas.openxmlformats.org/officeDocument/2006/math">
                    <m:sSub>
                      <m:sSubPr>
                        <m:ctrlPr>
                          <a:rPr lang="hr-HR" sz="1200" i="1" kern="1200">
                            <a:solidFill>
                              <a:schemeClr val="tx1"/>
                            </a:solidFill>
                            <a:effectLst/>
                            <a:latin typeface="Cambria Math"/>
                            <a:ea typeface="+mn-ea"/>
                            <a:cs typeface="+mn-cs"/>
                          </a:rPr>
                        </m:ctrlPr>
                      </m:sSubPr>
                      <m:e>
                        <m:r>
                          <a:rPr lang="hr-HR" sz="1200" i="1" kern="1200">
                            <a:solidFill>
                              <a:schemeClr val="tx1"/>
                            </a:solidFill>
                            <a:effectLst/>
                            <a:latin typeface="Cambria Math"/>
                            <a:ea typeface="+mn-ea"/>
                            <a:cs typeface="+mn-cs"/>
                          </a:rPr>
                          <m:t>𝑐</m:t>
                        </m:r>
                      </m:e>
                      <m:sub>
                        <m:r>
                          <a:rPr lang="hr-HR" sz="1200" i="1" kern="1200">
                            <a:solidFill>
                              <a:schemeClr val="tx1"/>
                            </a:solidFill>
                            <a:effectLst/>
                            <a:latin typeface="Cambria Math"/>
                            <a:ea typeface="+mn-ea"/>
                            <a:cs typeface="+mn-cs"/>
                          </a:rPr>
                          <m:t>𝑖</m:t>
                        </m:r>
                      </m:sub>
                    </m:sSub>
                  </m:oMath>
                </a14:m>
                <a:r>
                  <a:rPr lang="hr-HR" sz="1200" kern="1200" dirty="0">
                    <a:solidFill>
                      <a:schemeClr val="tx1"/>
                    </a:solidFill>
                    <a:effectLst/>
                    <a:latin typeface="Tahoma" pitchFamily="34" charset="0"/>
                    <a:ea typeface="+mn-ea"/>
                    <a:cs typeface="+mn-cs"/>
                  </a:rPr>
                  <a:t> je hijerarhijski nadređen konceptu </a:t>
                </a:r>
                <a14:m>
                  <m:oMath xmlns:m="http://schemas.openxmlformats.org/officeDocument/2006/math">
                    <m:sSub>
                      <m:sSubPr>
                        <m:ctrlPr>
                          <a:rPr lang="hr-HR" sz="1200" i="1" kern="1200">
                            <a:solidFill>
                              <a:schemeClr val="tx1"/>
                            </a:solidFill>
                            <a:effectLst/>
                            <a:latin typeface="Cambria Math"/>
                            <a:ea typeface="+mn-ea"/>
                            <a:cs typeface="+mn-cs"/>
                          </a:rPr>
                        </m:ctrlPr>
                      </m:sSubPr>
                      <m:e>
                        <m:r>
                          <a:rPr lang="hr-HR" sz="1200" i="1" kern="1200">
                            <a:solidFill>
                              <a:schemeClr val="tx1"/>
                            </a:solidFill>
                            <a:effectLst/>
                            <a:latin typeface="Cambria Math"/>
                            <a:ea typeface="+mn-ea"/>
                            <a:cs typeface="+mn-cs"/>
                          </a:rPr>
                          <m:t>𝑐</m:t>
                        </m:r>
                      </m:e>
                      <m:sub>
                        <m:r>
                          <a:rPr lang="hr-HR" sz="1200" i="1" kern="1200">
                            <a:solidFill>
                              <a:schemeClr val="tx1"/>
                            </a:solidFill>
                            <a:effectLst/>
                            <a:latin typeface="Cambria Math"/>
                            <a:ea typeface="+mn-ea"/>
                            <a:cs typeface="+mn-cs"/>
                          </a:rPr>
                          <m:t>𝑗</m:t>
                        </m:r>
                      </m:sub>
                    </m:sSub>
                  </m:oMath>
                </a14:m>
                <a:r>
                  <a:rPr lang="hr-HR" sz="1200" kern="1200" dirty="0">
                    <a:solidFill>
                      <a:schemeClr val="tx1"/>
                    </a:solidFill>
                    <a:effectLst/>
                    <a:latin typeface="Tahoma" pitchFamily="34" charset="0"/>
                    <a:ea typeface="+mn-ea"/>
                    <a:cs typeface="+mn-cs"/>
                  </a:rPr>
                  <a:t> ako skup rečenica u kojima se javlja koncept </a:t>
                </a:r>
                <a14:m>
                  <m:oMath xmlns:m="http://schemas.openxmlformats.org/officeDocument/2006/math">
                    <m:sSub>
                      <m:sSubPr>
                        <m:ctrlPr>
                          <a:rPr lang="hr-HR" sz="1200" i="1" kern="1200">
                            <a:solidFill>
                              <a:schemeClr val="tx1"/>
                            </a:solidFill>
                            <a:effectLst/>
                            <a:latin typeface="Cambria Math"/>
                            <a:ea typeface="+mn-ea"/>
                            <a:cs typeface="+mn-cs"/>
                          </a:rPr>
                        </m:ctrlPr>
                      </m:sSubPr>
                      <m:e>
                        <m:r>
                          <a:rPr lang="hr-HR" sz="1200" i="1" kern="1200">
                            <a:solidFill>
                              <a:schemeClr val="tx1"/>
                            </a:solidFill>
                            <a:effectLst/>
                            <a:latin typeface="Cambria Math"/>
                            <a:ea typeface="+mn-ea"/>
                            <a:cs typeface="+mn-cs"/>
                          </a:rPr>
                          <m:t>𝑐</m:t>
                        </m:r>
                      </m:e>
                      <m:sub>
                        <m:r>
                          <a:rPr lang="hr-HR" sz="1200" i="1" kern="1200">
                            <a:solidFill>
                              <a:schemeClr val="tx1"/>
                            </a:solidFill>
                            <a:effectLst/>
                            <a:latin typeface="Cambria Math"/>
                            <a:ea typeface="+mn-ea"/>
                            <a:cs typeface="+mn-cs"/>
                          </a:rPr>
                          <m:t>𝑗</m:t>
                        </m:r>
                      </m:sub>
                    </m:sSub>
                  </m:oMath>
                </a14:m>
                <a:r>
                  <a:rPr lang="hr-HR" sz="1200" kern="1200" dirty="0">
                    <a:solidFill>
                      <a:schemeClr val="tx1"/>
                    </a:solidFill>
                    <a:effectLst/>
                    <a:latin typeface="Tahoma" pitchFamily="34" charset="0"/>
                    <a:ea typeface="+mn-ea"/>
                    <a:cs typeface="+mn-cs"/>
                  </a:rPr>
                  <a:t> čine podskup skupa rečenica u kojima se javlja koncept </a:t>
                </a:r>
                <a14:m>
                  <m:oMath xmlns:m="http://schemas.openxmlformats.org/officeDocument/2006/math">
                    <m:sSub>
                      <m:sSubPr>
                        <m:ctrlPr>
                          <a:rPr lang="hr-HR" sz="1200" i="1" kern="1200">
                            <a:solidFill>
                              <a:schemeClr val="tx1"/>
                            </a:solidFill>
                            <a:effectLst/>
                            <a:latin typeface="Cambria Math"/>
                            <a:ea typeface="+mn-ea"/>
                            <a:cs typeface="+mn-cs"/>
                          </a:rPr>
                        </m:ctrlPr>
                      </m:sSubPr>
                      <m:e>
                        <m:r>
                          <a:rPr lang="hr-HR" sz="1200" i="1" kern="1200">
                            <a:solidFill>
                              <a:schemeClr val="tx1"/>
                            </a:solidFill>
                            <a:effectLst/>
                            <a:latin typeface="Cambria Math"/>
                            <a:ea typeface="+mn-ea"/>
                            <a:cs typeface="+mn-cs"/>
                          </a:rPr>
                          <m:t>𝑐</m:t>
                        </m:r>
                      </m:e>
                      <m:sub>
                        <m:r>
                          <a:rPr lang="hr-HR" sz="1200" i="1" kern="1200">
                            <a:solidFill>
                              <a:schemeClr val="tx1"/>
                            </a:solidFill>
                            <a:effectLst/>
                            <a:latin typeface="Cambria Math"/>
                            <a:ea typeface="+mn-ea"/>
                            <a:cs typeface="+mn-cs"/>
                          </a:rPr>
                          <m:t>𝑖</m:t>
                        </m:r>
                      </m:sub>
                    </m:sSub>
                  </m:oMath>
                </a14:m>
                <a:r>
                  <a:rPr lang="hr-HR" sz="1200" kern="1200" dirty="0">
                    <a:solidFill>
                      <a:schemeClr val="tx1"/>
                    </a:solidFill>
                    <a:effectLst/>
                    <a:latin typeface="Tahoma" pitchFamily="34" charset="0"/>
                    <a:ea typeface="+mn-ea"/>
                    <a:cs typeface="+mn-cs"/>
                  </a:rPr>
                  <a:t>. Uvjetna vjerojatnost predstavlja stupanj jakosti hijerarhijske veze između koncepata </a:t>
                </a:r>
                <a14:m>
                  <m:oMath xmlns:m="http://schemas.openxmlformats.org/officeDocument/2006/math">
                    <m:sSub>
                      <m:sSubPr>
                        <m:ctrlPr>
                          <a:rPr lang="hr-HR" sz="1200" i="1" kern="1200">
                            <a:solidFill>
                              <a:schemeClr val="tx1"/>
                            </a:solidFill>
                            <a:effectLst/>
                            <a:latin typeface="Cambria Math"/>
                            <a:ea typeface="+mn-ea"/>
                            <a:cs typeface="+mn-cs"/>
                          </a:rPr>
                        </m:ctrlPr>
                      </m:sSubPr>
                      <m:e>
                        <m:r>
                          <a:rPr lang="hr-HR" sz="1200" i="1" kern="1200">
                            <a:solidFill>
                              <a:schemeClr val="tx1"/>
                            </a:solidFill>
                            <a:effectLst/>
                            <a:latin typeface="Cambria Math"/>
                            <a:ea typeface="+mn-ea"/>
                            <a:cs typeface="+mn-cs"/>
                          </a:rPr>
                          <m:t>𝑐</m:t>
                        </m:r>
                      </m:e>
                      <m:sub>
                        <m:r>
                          <a:rPr lang="hr-HR" sz="1200" i="1" kern="1200">
                            <a:solidFill>
                              <a:schemeClr val="tx1"/>
                            </a:solidFill>
                            <a:effectLst/>
                            <a:latin typeface="Cambria Math"/>
                            <a:ea typeface="+mn-ea"/>
                            <a:cs typeface="+mn-cs"/>
                          </a:rPr>
                          <m:t>𝑖</m:t>
                        </m:r>
                      </m:sub>
                    </m:sSub>
                  </m:oMath>
                </a14:m>
                <a:r>
                  <a:rPr lang="hr-HR" sz="1200" kern="1200" dirty="0">
                    <a:solidFill>
                      <a:schemeClr val="tx1"/>
                    </a:solidFill>
                    <a:effectLst/>
                    <a:latin typeface="Tahoma" pitchFamily="34" charset="0"/>
                    <a:ea typeface="+mn-ea"/>
                    <a:cs typeface="+mn-cs"/>
                  </a:rPr>
                  <a:t> i </a:t>
                </a:r>
                <a14:m>
                  <m:oMath xmlns:m="http://schemas.openxmlformats.org/officeDocument/2006/math">
                    <m:sSub>
                      <m:sSubPr>
                        <m:ctrlPr>
                          <a:rPr lang="hr-HR" sz="1200" i="1" kern="1200">
                            <a:solidFill>
                              <a:schemeClr val="tx1"/>
                            </a:solidFill>
                            <a:effectLst/>
                            <a:latin typeface="Cambria Math"/>
                            <a:ea typeface="+mn-ea"/>
                            <a:cs typeface="+mn-cs"/>
                          </a:rPr>
                        </m:ctrlPr>
                      </m:sSubPr>
                      <m:e>
                        <m:r>
                          <a:rPr lang="hr-HR" sz="1200" i="1" kern="1200">
                            <a:solidFill>
                              <a:schemeClr val="tx1"/>
                            </a:solidFill>
                            <a:effectLst/>
                            <a:latin typeface="Cambria Math"/>
                            <a:ea typeface="+mn-ea"/>
                            <a:cs typeface="+mn-cs"/>
                          </a:rPr>
                          <m:t>𝑐</m:t>
                        </m:r>
                      </m:e>
                      <m:sub>
                        <m:r>
                          <a:rPr lang="hr-HR" sz="1200" i="1" kern="1200">
                            <a:solidFill>
                              <a:schemeClr val="tx1"/>
                            </a:solidFill>
                            <a:effectLst/>
                            <a:latin typeface="Cambria Math"/>
                            <a:ea typeface="+mn-ea"/>
                            <a:cs typeface="+mn-cs"/>
                          </a:rPr>
                          <m:t>𝑗</m:t>
                        </m:r>
                      </m:sub>
                    </m:sSub>
                  </m:oMath>
                </a14:m>
                <a:r>
                  <a:rPr lang="hr-HR" sz="1200" kern="1200" dirty="0">
                    <a:solidFill>
                      <a:schemeClr val="tx1"/>
                    </a:solidFill>
                    <a:effectLst/>
                    <a:latin typeface="Tahoma" pitchFamily="34" charset="0"/>
                    <a:ea typeface="+mn-ea"/>
                    <a:cs typeface="+mn-cs"/>
                  </a:rPr>
                  <a:t>. Pretpostavka je da je koncept </a:t>
                </a:r>
                <a14:m>
                  <m:oMath xmlns:m="http://schemas.openxmlformats.org/officeDocument/2006/math">
                    <m:sSub>
                      <m:sSubPr>
                        <m:ctrlPr>
                          <a:rPr lang="hr-HR" sz="1200" i="1" kern="1200">
                            <a:solidFill>
                              <a:schemeClr val="tx1"/>
                            </a:solidFill>
                            <a:effectLst/>
                            <a:latin typeface="Cambria Math"/>
                            <a:ea typeface="+mn-ea"/>
                            <a:cs typeface="+mn-cs"/>
                          </a:rPr>
                        </m:ctrlPr>
                      </m:sSubPr>
                      <m:e>
                        <m:r>
                          <a:rPr lang="hr-HR" sz="1200" i="1" kern="1200">
                            <a:solidFill>
                              <a:schemeClr val="tx1"/>
                            </a:solidFill>
                            <a:effectLst/>
                            <a:latin typeface="Cambria Math"/>
                            <a:ea typeface="+mn-ea"/>
                            <a:cs typeface="+mn-cs"/>
                          </a:rPr>
                          <m:t>𝑐</m:t>
                        </m:r>
                      </m:e>
                      <m:sub>
                        <m:r>
                          <a:rPr lang="hr-HR" sz="1200" i="1" kern="1200">
                            <a:solidFill>
                              <a:schemeClr val="tx1"/>
                            </a:solidFill>
                            <a:effectLst/>
                            <a:latin typeface="Cambria Math"/>
                            <a:ea typeface="+mn-ea"/>
                            <a:cs typeface="+mn-cs"/>
                          </a:rPr>
                          <m:t>𝑖</m:t>
                        </m:r>
                      </m:sub>
                    </m:sSub>
                  </m:oMath>
                </a14:m>
                <a:r>
                  <a:rPr lang="hr-HR" sz="1200" kern="1200" dirty="0">
                    <a:solidFill>
                      <a:schemeClr val="tx1"/>
                    </a:solidFill>
                    <a:effectLst/>
                    <a:latin typeface="Tahoma" pitchFamily="34" charset="0"/>
                    <a:ea typeface="+mn-ea"/>
                    <a:cs typeface="+mn-cs"/>
                  </a:rPr>
                  <a:t> općenitiji od koncepta </a:t>
                </a:r>
                <a14:m>
                  <m:oMath xmlns:m="http://schemas.openxmlformats.org/officeDocument/2006/math">
                    <m:sSub>
                      <m:sSubPr>
                        <m:ctrlPr>
                          <a:rPr lang="hr-HR" sz="1200" i="1" kern="1200">
                            <a:solidFill>
                              <a:schemeClr val="tx1"/>
                            </a:solidFill>
                            <a:effectLst/>
                            <a:latin typeface="Cambria Math"/>
                            <a:ea typeface="+mn-ea"/>
                            <a:cs typeface="+mn-cs"/>
                          </a:rPr>
                        </m:ctrlPr>
                      </m:sSubPr>
                      <m:e>
                        <m:r>
                          <a:rPr lang="hr-HR" sz="1200" i="1" kern="1200">
                            <a:solidFill>
                              <a:schemeClr val="tx1"/>
                            </a:solidFill>
                            <a:effectLst/>
                            <a:latin typeface="Cambria Math"/>
                            <a:ea typeface="+mn-ea"/>
                            <a:cs typeface="+mn-cs"/>
                          </a:rPr>
                          <m:t>𝑐</m:t>
                        </m:r>
                      </m:e>
                      <m:sub>
                        <m:r>
                          <a:rPr lang="hr-HR" sz="1200" i="1" kern="1200">
                            <a:solidFill>
                              <a:schemeClr val="tx1"/>
                            </a:solidFill>
                            <a:effectLst/>
                            <a:latin typeface="Cambria Math"/>
                            <a:ea typeface="+mn-ea"/>
                            <a:cs typeface="+mn-cs"/>
                          </a:rPr>
                          <m:t>𝑗</m:t>
                        </m:r>
                      </m:sub>
                    </m:sSub>
                  </m:oMath>
                </a14:m>
                <a:r>
                  <a:rPr lang="hr-HR" sz="1200" kern="1200" dirty="0">
                    <a:solidFill>
                      <a:schemeClr val="tx1"/>
                    </a:solidFill>
                    <a:effectLst/>
                    <a:latin typeface="Tahoma" pitchFamily="34" charset="0"/>
                    <a:ea typeface="+mn-ea"/>
                    <a:cs typeface="+mn-cs"/>
                  </a:rPr>
                  <a:t> </a:t>
                </a:r>
                <a:r>
                  <a:rPr lang="hr-HR" sz="1200" kern="1200" dirty="0" smtClean="0">
                    <a:solidFill>
                      <a:schemeClr val="tx1"/>
                    </a:solidFill>
                    <a:effectLst/>
                    <a:latin typeface="Tahoma" pitchFamily="34" charset="0"/>
                    <a:ea typeface="+mn-ea"/>
                    <a:cs typeface="+mn-cs"/>
                  </a:rPr>
                  <a:t>jer </a:t>
                </a:r>
                <a:r>
                  <a:rPr lang="hr-HR" sz="1200" kern="1200" dirty="0">
                    <a:solidFill>
                      <a:schemeClr val="tx1"/>
                    </a:solidFill>
                    <a:effectLst/>
                    <a:latin typeface="Tahoma" pitchFamily="34" charset="0"/>
                    <a:ea typeface="+mn-ea"/>
                    <a:cs typeface="+mn-cs"/>
                  </a:rPr>
                  <a:t>se koncept </a:t>
                </a:r>
                <a14:m>
                  <m:oMath xmlns:m="http://schemas.openxmlformats.org/officeDocument/2006/math">
                    <m:sSub>
                      <m:sSubPr>
                        <m:ctrlPr>
                          <a:rPr lang="hr-HR" sz="1200" i="1" kern="1200">
                            <a:solidFill>
                              <a:schemeClr val="tx1"/>
                            </a:solidFill>
                            <a:effectLst/>
                            <a:latin typeface="Cambria Math"/>
                            <a:ea typeface="+mn-ea"/>
                            <a:cs typeface="+mn-cs"/>
                          </a:rPr>
                        </m:ctrlPr>
                      </m:sSubPr>
                      <m:e>
                        <m:r>
                          <a:rPr lang="hr-HR" sz="1200" i="1" kern="1200">
                            <a:solidFill>
                              <a:schemeClr val="tx1"/>
                            </a:solidFill>
                            <a:effectLst/>
                            <a:latin typeface="Cambria Math"/>
                            <a:ea typeface="+mn-ea"/>
                            <a:cs typeface="+mn-cs"/>
                          </a:rPr>
                          <m:t>𝑐</m:t>
                        </m:r>
                      </m:e>
                      <m:sub>
                        <m:r>
                          <a:rPr lang="hr-HR" sz="1200" i="1" kern="1200">
                            <a:solidFill>
                              <a:schemeClr val="tx1"/>
                            </a:solidFill>
                            <a:effectLst/>
                            <a:latin typeface="Cambria Math"/>
                            <a:ea typeface="+mn-ea"/>
                            <a:cs typeface="+mn-cs"/>
                          </a:rPr>
                          <m:t>𝑖</m:t>
                        </m:r>
                      </m:sub>
                    </m:sSub>
                  </m:oMath>
                </a14:m>
                <a:r>
                  <a:rPr lang="hr-HR" sz="1200" kern="1200" dirty="0">
                    <a:solidFill>
                      <a:schemeClr val="tx1"/>
                    </a:solidFill>
                    <a:effectLst/>
                    <a:latin typeface="Tahoma" pitchFamily="34" charset="0"/>
                    <a:ea typeface="+mn-ea"/>
                    <a:cs typeface="+mn-cs"/>
                  </a:rPr>
                  <a:t> u dokumentu javlja češće od koncepta </a:t>
                </a:r>
                <a14:m>
                  <m:oMath xmlns:m="http://schemas.openxmlformats.org/officeDocument/2006/math">
                    <m:sSub>
                      <m:sSubPr>
                        <m:ctrlPr>
                          <a:rPr lang="hr-HR" sz="1200" i="1" kern="1200">
                            <a:solidFill>
                              <a:schemeClr val="tx1"/>
                            </a:solidFill>
                            <a:effectLst/>
                            <a:latin typeface="Cambria Math"/>
                            <a:ea typeface="+mn-ea"/>
                            <a:cs typeface="+mn-cs"/>
                          </a:rPr>
                        </m:ctrlPr>
                      </m:sSubPr>
                      <m:e>
                        <m:r>
                          <a:rPr lang="hr-HR" sz="1200" i="1" kern="1200">
                            <a:solidFill>
                              <a:schemeClr val="tx1"/>
                            </a:solidFill>
                            <a:effectLst/>
                            <a:latin typeface="Cambria Math"/>
                            <a:ea typeface="+mn-ea"/>
                            <a:cs typeface="+mn-cs"/>
                          </a:rPr>
                          <m:t>𝑐</m:t>
                        </m:r>
                      </m:e>
                      <m:sub>
                        <m:r>
                          <a:rPr lang="hr-HR" sz="1200" i="1" kern="1200">
                            <a:solidFill>
                              <a:schemeClr val="tx1"/>
                            </a:solidFill>
                            <a:effectLst/>
                            <a:latin typeface="Cambria Math"/>
                            <a:ea typeface="+mn-ea"/>
                            <a:cs typeface="+mn-cs"/>
                          </a:rPr>
                          <m:t>𝑗</m:t>
                        </m:r>
                      </m:sub>
                    </m:sSub>
                  </m:oMath>
                </a14:m>
                <a:r>
                  <a:rPr lang="hr-HR" sz="1200" kern="1200" dirty="0">
                    <a:solidFill>
                      <a:schemeClr val="tx1"/>
                    </a:solidFill>
                    <a:effectLst/>
                    <a:latin typeface="Tahoma" pitchFamily="34" charset="0"/>
                    <a:ea typeface="+mn-ea"/>
                    <a:cs typeface="+mn-cs"/>
                  </a:rPr>
                  <a:t>, a skup rečenica u kojima se nalazi prvi koncept sadrži velik broj rečenica u kojima se javlja drugi </a:t>
                </a:r>
                <a:r>
                  <a:rPr lang="hr-HR" sz="1200" kern="1200" dirty="0" smtClean="0">
                    <a:solidFill>
                      <a:schemeClr val="tx1"/>
                    </a:solidFill>
                    <a:effectLst/>
                    <a:latin typeface="Tahoma" pitchFamily="34" charset="0"/>
                    <a:ea typeface="+mn-ea"/>
                    <a:cs typeface="+mn-cs"/>
                  </a:rPr>
                  <a:t>koncept.</a:t>
                </a:r>
              </a:p>
              <a:p>
                <a:pPr marL="0" indent="0">
                  <a:buFont typeface="Arial" panose="020B0604020202020204" pitchFamily="34" charset="0"/>
                  <a:buNone/>
                </a:pPr>
                <a:endParaRPr lang="hr-HR" sz="1200" kern="1200" dirty="0" smtClean="0">
                  <a:solidFill>
                    <a:schemeClr val="tx1"/>
                  </a:solidFill>
                  <a:effectLst/>
                  <a:latin typeface="Tahoma" pitchFamily="34" charset="0"/>
                  <a:ea typeface="+mn-ea"/>
                  <a:cs typeface="+mn-cs"/>
                </a:endParaRPr>
              </a:p>
              <a:p>
                <a:pPr marL="0" indent="0">
                  <a:buFont typeface="Arial" panose="020B0604020202020204" pitchFamily="34" charset="0"/>
                  <a:buNone/>
                </a:pPr>
                <a:r>
                  <a:rPr lang="hr-HR" sz="1200" kern="1200" dirty="0" smtClean="0">
                    <a:solidFill>
                      <a:schemeClr val="tx1"/>
                    </a:solidFill>
                    <a:effectLst/>
                    <a:latin typeface="Tahoma" pitchFamily="34" charset="0"/>
                    <a:ea typeface="+mn-ea"/>
                    <a:cs typeface="+mn-cs"/>
                  </a:rPr>
                  <a:t>U tablici je prikazan jedan primjer izračuna hijerarhijskih veza u dokumentu primjenom postavki distribucijske hipoteze. U recima i stupcima su navedeni koncepti, a u ćelijama uvjetna vjerojatnost njihovog supojavljivanja. Primjerice </a:t>
                </a:r>
                <a14:m>
                  <m:oMath xmlns:m="http://schemas.openxmlformats.org/officeDocument/2006/math">
                    <m:r>
                      <a:rPr lang="hr-HR" sz="1200" i="1" kern="1200" smtClean="0">
                        <a:solidFill>
                          <a:schemeClr val="tx1"/>
                        </a:solidFill>
                        <a:effectLst/>
                        <a:latin typeface="Cambria Math"/>
                        <a:ea typeface="+mn-ea"/>
                        <a:cs typeface="+mn-cs"/>
                      </a:rPr>
                      <m:t>𝑃</m:t>
                    </m:r>
                    <m:d>
                      <m:dPr>
                        <m:ctrlPr>
                          <a:rPr lang="hr-HR" sz="1200" i="1" kern="1200">
                            <a:solidFill>
                              <a:schemeClr val="tx1"/>
                            </a:solidFill>
                            <a:effectLst/>
                            <a:latin typeface="Cambria Math"/>
                            <a:ea typeface="+mn-ea"/>
                            <a:cs typeface="+mn-cs"/>
                          </a:rPr>
                        </m:ctrlPr>
                      </m:dPr>
                      <m:e>
                        <m:r>
                          <a:rPr lang="hr-HR" sz="1200" b="0" i="1" kern="1200" smtClean="0">
                            <a:solidFill>
                              <a:schemeClr val="tx1"/>
                            </a:solidFill>
                            <a:effectLst/>
                            <a:latin typeface="Cambria Math"/>
                            <a:ea typeface="+mn-ea"/>
                            <a:cs typeface="+mn-cs"/>
                          </a:rPr>
                          <m:t>𝑑𝑗𝑒𝑙𝑎𝑡𝑛𝑖𝑘</m:t>
                        </m:r>
                      </m:e>
                      <m:e>
                        <m:r>
                          <a:rPr lang="hr-HR" sz="1200" b="0" i="1" kern="1200" smtClean="0">
                            <a:solidFill>
                              <a:schemeClr val="tx1"/>
                            </a:solidFill>
                            <a:effectLst/>
                            <a:latin typeface="Cambria Math"/>
                            <a:ea typeface="+mn-ea"/>
                            <a:cs typeface="+mn-cs"/>
                          </a:rPr>
                          <m:t>𝑝𝑟𝑖𝑝𝑟𝑎𝑣𝑛𝑖</m:t>
                        </m:r>
                        <m:r>
                          <a:rPr lang="hr-HR" sz="1200" b="0" i="1" kern="1200" smtClean="0">
                            <a:solidFill>
                              <a:schemeClr val="tx1"/>
                            </a:solidFill>
                            <a:effectLst/>
                            <a:latin typeface="Cambria Math"/>
                            <a:ea typeface="+mn-ea"/>
                            <a:cs typeface="+mn-cs"/>
                          </a:rPr>
                          <m:t>č</m:t>
                        </m:r>
                        <m:r>
                          <a:rPr lang="hr-HR" sz="1200" b="0" i="1" kern="1200" smtClean="0">
                            <a:solidFill>
                              <a:schemeClr val="tx1"/>
                            </a:solidFill>
                            <a:effectLst/>
                            <a:latin typeface="Cambria Math"/>
                            <a:ea typeface="+mn-ea"/>
                            <a:cs typeface="+mn-cs"/>
                          </a:rPr>
                          <m:t>𝑘𝑖</m:t>
                        </m:r>
                        <m:r>
                          <a:rPr lang="hr-HR" sz="1200" b="0" i="1" kern="1200" smtClean="0">
                            <a:solidFill>
                              <a:schemeClr val="tx1"/>
                            </a:solidFill>
                            <a:effectLst/>
                            <a:latin typeface="Cambria Math"/>
                            <a:ea typeface="+mn-ea"/>
                            <a:cs typeface="+mn-cs"/>
                          </a:rPr>
                          <m:t> </m:t>
                        </m:r>
                        <m:r>
                          <a:rPr lang="hr-HR" sz="1200" b="0" i="1" kern="1200" smtClean="0">
                            <a:solidFill>
                              <a:schemeClr val="tx1"/>
                            </a:solidFill>
                            <a:effectLst/>
                            <a:latin typeface="Cambria Math"/>
                            <a:ea typeface="+mn-ea"/>
                            <a:cs typeface="+mn-cs"/>
                          </a:rPr>
                          <m:t>𝑠𝑡𝑎</m:t>
                        </m:r>
                        <m:r>
                          <a:rPr lang="hr-HR" sz="1200" b="0" i="1" kern="1200" smtClean="0">
                            <a:solidFill>
                              <a:schemeClr val="tx1"/>
                            </a:solidFill>
                            <a:effectLst/>
                            <a:latin typeface="Cambria Math"/>
                            <a:ea typeface="+mn-ea"/>
                            <a:cs typeface="+mn-cs"/>
                          </a:rPr>
                          <m:t>ž</m:t>
                        </m:r>
                      </m:e>
                    </m:d>
                    <m:r>
                      <a:rPr lang="hr-HR" sz="1200" b="0" i="1" kern="1200" smtClean="0">
                        <a:solidFill>
                          <a:schemeClr val="tx1"/>
                        </a:solidFill>
                        <a:effectLst/>
                        <a:latin typeface="Cambria Math"/>
                        <a:ea typeface="+mn-ea"/>
                        <a:cs typeface="+mn-cs"/>
                      </a:rPr>
                      <m:t>=0,93</m:t>
                    </m:r>
                  </m:oMath>
                </a14:m>
                <a:r>
                  <a:rPr lang="hr-HR" sz="1200" kern="1200" dirty="0" smtClean="0">
                    <a:solidFill>
                      <a:schemeClr val="tx1"/>
                    </a:solidFill>
                    <a:effectLst/>
                    <a:latin typeface="Tahoma" pitchFamily="34" charset="0"/>
                    <a:ea typeface="+mn-ea"/>
                    <a:cs typeface="+mn-cs"/>
                  </a:rPr>
                  <a:t> dok je </a:t>
                </a:r>
                <a14:m>
                  <m:oMath xmlns:m="http://schemas.openxmlformats.org/officeDocument/2006/math">
                    <m:r>
                      <a:rPr lang="hr-HR" sz="1200" i="1" kern="1200" smtClean="0">
                        <a:solidFill>
                          <a:schemeClr val="tx1"/>
                        </a:solidFill>
                        <a:effectLst/>
                        <a:latin typeface="Cambria Math"/>
                        <a:ea typeface="+mn-ea"/>
                        <a:cs typeface="+mn-cs"/>
                      </a:rPr>
                      <m:t>𝑃</m:t>
                    </m:r>
                    <m:d>
                      <m:dPr>
                        <m:ctrlPr>
                          <a:rPr lang="hr-HR" sz="1200" i="1" kern="1200">
                            <a:solidFill>
                              <a:schemeClr val="tx1"/>
                            </a:solidFill>
                            <a:effectLst/>
                            <a:latin typeface="Cambria Math"/>
                            <a:ea typeface="+mn-ea"/>
                            <a:cs typeface="+mn-cs"/>
                          </a:rPr>
                        </m:ctrlPr>
                      </m:dPr>
                      <m:e>
                        <m:r>
                          <a:rPr lang="hr-HR" sz="1200" b="0" i="1" kern="1200" smtClean="0">
                            <a:solidFill>
                              <a:schemeClr val="tx1"/>
                            </a:solidFill>
                            <a:effectLst/>
                            <a:latin typeface="Cambria Math"/>
                            <a:ea typeface="+mn-ea"/>
                            <a:cs typeface="+mn-cs"/>
                          </a:rPr>
                          <m:t>𝑝𝑟𝑖𝑝𝑟𝑎𝑣𝑛𝑖</m:t>
                        </m:r>
                        <m:r>
                          <a:rPr lang="hr-HR" sz="1200" b="0" i="1" kern="1200" smtClean="0">
                            <a:solidFill>
                              <a:schemeClr val="tx1"/>
                            </a:solidFill>
                            <a:effectLst/>
                            <a:latin typeface="Cambria Math"/>
                            <a:ea typeface="+mn-ea"/>
                            <a:cs typeface="+mn-cs"/>
                          </a:rPr>
                          <m:t>č</m:t>
                        </m:r>
                        <m:r>
                          <a:rPr lang="hr-HR" sz="1200" b="0" i="1" kern="1200" smtClean="0">
                            <a:solidFill>
                              <a:schemeClr val="tx1"/>
                            </a:solidFill>
                            <a:effectLst/>
                            <a:latin typeface="Cambria Math"/>
                            <a:ea typeface="+mn-ea"/>
                            <a:cs typeface="+mn-cs"/>
                          </a:rPr>
                          <m:t>𝑘𝑖</m:t>
                        </m:r>
                        <m:r>
                          <a:rPr lang="hr-HR" sz="1200" b="0" i="1" kern="1200" smtClean="0">
                            <a:solidFill>
                              <a:schemeClr val="tx1"/>
                            </a:solidFill>
                            <a:effectLst/>
                            <a:latin typeface="Cambria Math"/>
                            <a:ea typeface="+mn-ea"/>
                            <a:cs typeface="+mn-cs"/>
                          </a:rPr>
                          <m:t> </m:t>
                        </m:r>
                        <m:r>
                          <a:rPr lang="hr-HR" sz="1200" b="0" i="1" kern="1200" smtClean="0">
                            <a:solidFill>
                              <a:schemeClr val="tx1"/>
                            </a:solidFill>
                            <a:effectLst/>
                            <a:latin typeface="Cambria Math"/>
                            <a:ea typeface="+mn-ea"/>
                            <a:cs typeface="+mn-cs"/>
                          </a:rPr>
                          <m:t>𝑠𝑡𝑎</m:t>
                        </m:r>
                        <m:r>
                          <a:rPr lang="hr-HR" sz="1200" b="0" i="1" kern="1200" smtClean="0">
                            <a:solidFill>
                              <a:schemeClr val="tx1"/>
                            </a:solidFill>
                            <a:effectLst/>
                            <a:latin typeface="Cambria Math"/>
                            <a:ea typeface="+mn-ea"/>
                            <a:cs typeface="+mn-cs"/>
                          </a:rPr>
                          <m:t>ž</m:t>
                        </m:r>
                      </m:e>
                      <m:e>
                        <m:r>
                          <a:rPr lang="hr-HR" sz="1200" b="0" i="1" kern="1200" smtClean="0">
                            <a:solidFill>
                              <a:schemeClr val="tx1"/>
                            </a:solidFill>
                            <a:effectLst/>
                            <a:latin typeface="Cambria Math"/>
                            <a:ea typeface="+mn-ea"/>
                            <a:cs typeface="+mn-cs"/>
                          </a:rPr>
                          <m:t>𝑑𝑗𝑒𝑙𝑎𝑡𝑛𝑖𝑘</m:t>
                        </m:r>
                      </m:e>
                    </m:d>
                    <m:r>
                      <a:rPr lang="hr-HR" sz="1200" b="0" i="1" kern="1200" smtClean="0">
                        <a:solidFill>
                          <a:schemeClr val="tx1"/>
                        </a:solidFill>
                        <a:effectLst/>
                        <a:latin typeface="Cambria Math"/>
                        <a:ea typeface="+mn-ea"/>
                        <a:cs typeface="+mn-cs"/>
                      </a:rPr>
                      <m:t>=0,64</m:t>
                    </m:r>
                  </m:oMath>
                </a14:m>
                <a:r>
                  <a:rPr lang="hr-HR" sz="1200" kern="1200" dirty="0" smtClean="0">
                    <a:solidFill>
                      <a:schemeClr val="tx1"/>
                    </a:solidFill>
                    <a:effectLst/>
                    <a:latin typeface="Tahoma" pitchFamily="34" charset="0"/>
                    <a:ea typeface="+mn-ea"/>
                    <a:cs typeface="+mn-cs"/>
                  </a:rPr>
                  <a:t> Koncepti </a:t>
                </a:r>
                <a:r>
                  <a:rPr lang="hr-HR" sz="1200" b="1" kern="1200" dirty="0" smtClean="0">
                    <a:solidFill>
                      <a:schemeClr val="tx1"/>
                    </a:solidFill>
                    <a:effectLst/>
                    <a:latin typeface="Tahoma" pitchFamily="34" charset="0"/>
                    <a:ea typeface="+mn-ea"/>
                    <a:cs typeface="+mn-cs"/>
                  </a:rPr>
                  <a:t>djelatnik </a:t>
                </a:r>
                <a:r>
                  <a:rPr lang="hr-HR" sz="1200" kern="1200" dirty="0" smtClean="0">
                    <a:solidFill>
                      <a:schemeClr val="tx1"/>
                    </a:solidFill>
                    <a:effectLst/>
                    <a:latin typeface="Tahoma" pitchFamily="34" charset="0"/>
                    <a:ea typeface="+mn-ea"/>
                    <a:cs typeface="+mn-cs"/>
                  </a:rPr>
                  <a:t>i </a:t>
                </a:r>
                <a:r>
                  <a:rPr lang="hr-HR" sz="1200" b="1" kern="1200" dirty="0" smtClean="0">
                    <a:solidFill>
                      <a:schemeClr val="tx1"/>
                    </a:solidFill>
                    <a:effectLst/>
                    <a:latin typeface="Tahoma" pitchFamily="34" charset="0"/>
                    <a:ea typeface="+mn-ea"/>
                    <a:cs typeface="+mn-cs"/>
                  </a:rPr>
                  <a:t>pripravnički staž</a:t>
                </a:r>
                <a:r>
                  <a:rPr lang="hr-HR" sz="1200" kern="1200" dirty="0" smtClean="0">
                    <a:solidFill>
                      <a:schemeClr val="tx1"/>
                    </a:solidFill>
                    <a:effectLst/>
                    <a:latin typeface="Tahoma" pitchFamily="34" charset="0"/>
                    <a:ea typeface="+mn-ea"/>
                    <a:cs typeface="+mn-cs"/>
                  </a:rPr>
                  <a:t> su se u istoj rečenici u dokumentu pojavili ukupno 14 puta, dok se koncept </a:t>
                </a:r>
                <a:r>
                  <a:rPr lang="hr-HR" sz="1200" b="1" kern="1200" dirty="0" smtClean="0">
                    <a:solidFill>
                      <a:schemeClr val="tx1"/>
                    </a:solidFill>
                    <a:effectLst/>
                    <a:latin typeface="Tahoma" pitchFamily="34" charset="0"/>
                    <a:ea typeface="+mn-ea"/>
                    <a:cs typeface="+mn-cs"/>
                  </a:rPr>
                  <a:t>pripravnički staž</a:t>
                </a:r>
                <a:r>
                  <a:rPr lang="hr-HR" sz="1200" b="0" kern="1200" dirty="0" smtClean="0">
                    <a:solidFill>
                      <a:schemeClr val="tx1"/>
                    </a:solidFill>
                    <a:effectLst/>
                    <a:latin typeface="Tahoma" pitchFamily="34" charset="0"/>
                    <a:ea typeface="+mn-ea"/>
                    <a:cs typeface="+mn-cs"/>
                  </a:rPr>
                  <a:t> u dokumentu pojavio ukupno 15 puta, a koncept </a:t>
                </a:r>
                <a:r>
                  <a:rPr lang="hr-HR" sz="1200" b="1" kern="1200" dirty="0" smtClean="0">
                    <a:solidFill>
                      <a:schemeClr val="tx1"/>
                    </a:solidFill>
                    <a:effectLst/>
                    <a:latin typeface="Tahoma" pitchFamily="34" charset="0"/>
                    <a:ea typeface="+mn-ea"/>
                    <a:cs typeface="+mn-cs"/>
                  </a:rPr>
                  <a:t>djelatnik</a:t>
                </a:r>
                <a:r>
                  <a:rPr lang="hr-HR" sz="1200" b="0" kern="1200" dirty="0" smtClean="0">
                    <a:solidFill>
                      <a:schemeClr val="tx1"/>
                    </a:solidFill>
                    <a:effectLst/>
                    <a:latin typeface="Tahoma" pitchFamily="34" charset="0"/>
                    <a:ea typeface="+mn-ea"/>
                    <a:cs typeface="+mn-cs"/>
                  </a:rPr>
                  <a:t> ukupno 22 puta.</a:t>
                </a:r>
                <a:r>
                  <a:rPr lang="hr-HR" sz="1200" kern="1200" dirty="0" smtClean="0">
                    <a:solidFill>
                      <a:schemeClr val="tx1"/>
                    </a:solidFill>
                    <a:effectLst/>
                    <a:latin typeface="Tahoma" pitchFamily="34" charset="0"/>
                    <a:ea typeface="+mn-ea"/>
                    <a:cs typeface="+mn-cs"/>
                  </a:rPr>
                  <a:t> Na temelju toga se zaključuje da su ta dva pojma vezana, i</a:t>
                </a:r>
                <a:r>
                  <a:rPr lang="hr-HR" sz="1200" kern="1200" baseline="0" dirty="0" smtClean="0">
                    <a:solidFill>
                      <a:schemeClr val="tx1"/>
                    </a:solidFill>
                    <a:effectLst/>
                    <a:latin typeface="Tahoma" pitchFamily="34" charset="0"/>
                    <a:ea typeface="+mn-ea"/>
                    <a:cs typeface="+mn-cs"/>
                  </a:rPr>
                  <a:t> da je u toj vezi koncept djelatnik širi, odnosno hijerarhijski viši od koncepta pripravnički staž.</a:t>
                </a:r>
                <a:endParaRPr lang="hr-HR" sz="1200" kern="1200" dirty="0">
                  <a:solidFill>
                    <a:schemeClr val="tx1"/>
                  </a:solidFill>
                  <a:effectLst/>
                  <a:latin typeface="Tahoma" pitchFamily="34" charset="0"/>
                  <a:ea typeface="+mn-ea"/>
                  <a:cs typeface="+mn-cs"/>
                </a:endParaRPr>
              </a:p>
              <a:p>
                <a:pPr marL="0" indent="0">
                  <a:buFont typeface="Arial" panose="020B0604020202020204" pitchFamily="34" charset="0"/>
                  <a:buNone/>
                </a:pPr>
                <a:endParaRPr lang="hr-HR" dirty="0" smtClean="0"/>
              </a:p>
            </p:txBody>
          </p:sp>
        </mc:Choice>
        <mc:Fallback>
          <p:sp>
            <p:nvSpPr>
              <p:cNvPr id="3" name="Notes Placeholder 2"/>
              <p:cNvSpPr>
                <a:spLocks noGrp="1"/>
              </p:cNvSpPr>
              <p:nvPr>
                <p:ph type="body" idx="1"/>
              </p:nvPr>
            </p:nvSpPr>
            <p:spPr/>
            <p:txBody>
              <a:bodyPr/>
              <a:lstStyle/>
              <a:p>
                <a:pPr marL="0" indent="0">
                  <a:buFont typeface="Arial" panose="020B0604020202020204" pitchFamily="34" charset="0"/>
                  <a:buNone/>
                </a:pPr>
                <a:endParaRPr lang="hr-HR" dirty="0" smtClean="0"/>
              </a:p>
            </p:txBody>
          </p:sp>
        </mc:Fallback>
      </mc:AlternateContent>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12</a:t>
            </a:fld>
            <a:endParaRPr lang="hr-HR" dirty="0"/>
          </a:p>
        </p:txBody>
      </p:sp>
    </p:spTree>
    <p:extLst>
      <p:ext uri="{BB962C8B-B14F-4D97-AF65-F5344CB8AC3E}">
        <p14:creationId xmlns:p14="http://schemas.microsoft.com/office/powerpoint/2010/main" xmlns="" val="4185445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13</a:t>
            </a:fld>
            <a:endParaRPr lang="hr-HR" dirty="0"/>
          </a:p>
        </p:txBody>
      </p:sp>
    </p:spTree>
    <p:extLst>
      <p:ext uri="{BB962C8B-B14F-4D97-AF65-F5344CB8AC3E}">
        <p14:creationId xmlns:p14="http://schemas.microsoft.com/office/powerpoint/2010/main" xmlns="" val="950830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14</a:t>
            </a:fld>
            <a:endParaRPr lang="hr-HR" dirty="0"/>
          </a:p>
        </p:txBody>
      </p:sp>
    </p:spTree>
    <p:extLst>
      <p:ext uri="{BB962C8B-B14F-4D97-AF65-F5344CB8AC3E}">
        <p14:creationId xmlns:p14="http://schemas.microsoft.com/office/powerpoint/2010/main" xmlns="" val="2012119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15</a:t>
            </a:fld>
            <a:endParaRPr lang="hr-HR" dirty="0"/>
          </a:p>
        </p:txBody>
      </p:sp>
    </p:spTree>
    <p:extLst>
      <p:ext uri="{BB962C8B-B14F-4D97-AF65-F5344CB8AC3E}">
        <p14:creationId xmlns:p14="http://schemas.microsoft.com/office/powerpoint/2010/main" xmlns="" val="522502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16</a:t>
            </a:fld>
            <a:endParaRPr lang="hr-HR" dirty="0"/>
          </a:p>
        </p:txBody>
      </p:sp>
    </p:spTree>
    <p:extLst>
      <p:ext uri="{BB962C8B-B14F-4D97-AF65-F5344CB8AC3E}">
        <p14:creationId xmlns:p14="http://schemas.microsoft.com/office/powerpoint/2010/main" xmlns="" val="2170978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sz="1200" kern="1200" baseline="0" dirty="0" smtClean="0">
              <a:solidFill>
                <a:schemeClr val="tx1"/>
              </a:solidFill>
              <a:effectLst/>
              <a:latin typeface="Tahoma"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17</a:t>
            </a:fld>
            <a:endParaRPr lang="hr-HR" dirty="0"/>
          </a:p>
        </p:txBody>
      </p:sp>
    </p:spTree>
    <p:extLst>
      <p:ext uri="{BB962C8B-B14F-4D97-AF65-F5344CB8AC3E}">
        <p14:creationId xmlns="" xmlns:p14="http://schemas.microsoft.com/office/powerpoint/2010/main" val="3651804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18</a:t>
            </a:fld>
            <a:endParaRPr lang="hr-HR" dirty="0"/>
          </a:p>
        </p:txBody>
      </p:sp>
    </p:spTree>
    <p:extLst>
      <p:ext uri="{BB962C8B-B14F-4D97-AF65-F5344CB8AC3E}">
        <p14:creationId xmlns="" xmlns:p14="http://schemas.microsoft.com/office/powerpoint/2010/main" val="2905543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19</a:t>
            </a:fld>
            <a:endParaRPr lang="hr-HR" dirty="0"/>
          </a:p>
        </p:txBody>
      </p:sp>
    </p:spTree>
    <p:extLst>
      <p:ext uri="{BB962C8B-B14F-4D97-AF65-F5344CB8AC3E}">
        <p14:creationId xmlns="" xmlns:p14="http://schemas.microsoft.com/office/powerpoint/2010/main" val="2482349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21</a:t>
            </a:fld>
            <a:endParaRPr lang="hr-HR" dirty="0"/>
          </a:p>
        </p:txBody>
      </p:sp>
    </p:spTree>
    <p:extLst>
      <p:ext uri="{BB962C8B-B14F-4D97-AF65-F5344CB8AC3E}">
        <p14:creationId xmlns="" xmlns:p14="http://schemas.microsoft.com/office/powerpoint/2010/main" val="3020814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 xmlns:a14="http://schemas.microsoft.com/office/drawing/2010/main" Requires="a14">
          <p:sp>
            <p:nvSpPr>
              <p:cNvPr id="3" name="Notes Placeholder 2"/>
              <p:cNvSpPr>
                <a:spLocks noGrp="1"/>
              </p:cNvSpPr>
              <p:nvPr>
                <p:ph type="body" idx="1"/>
              </p:nvPr>
            </p:nvSpPr>
            <p:spPr/>
            <p:txBody>
              <a:bodyPr/>
              <a:lstStyle/>
              <a:p>
                <a:r>
                  <a:rPr lang="hr-HR" dirty="0" smtClean="0"/>
                  <a:t>Jedno od pitanja na koje su ispitanici trebali odgovoriti je da procjene na temelju viđenih 5 mapa, smatraju li da su automatski stvorene konceptualne mape već u ovoj fazi dovoljno dobre za primjenu u praksi. Dvije petine ispitanika smatra da su</a:t>
                </a:r>
                <a:r>
                  <a:rPr lang="hr-HR" baseline="0" dirty="0" smtClean="0"/>
                  <a:t> </a:t>
                </a:r>
                <a:r>
                  <a:rPr lang="hr-HR" dirty="0" smtClean="0"/>
                  <a:t>dovoljno dobre, dok tri petine smatra da još nisu dovoljno dobre.</a:t>
                </a:r>
              </a:p>
              <a:p>
                <a:endParaRPr lang="hr-HR" baseline="0" dirty="0" smtClean="0"/>
              </a:p>
              <a:p>
                <a:r>
                  <a:rPr lang="hr-HR" baseline="0" dirty="0" smtClean="0"/>
                  <a:t>Ispitanici su mogli ostaviti komentare kojima potkrjepljuju svoju ocjenu i 120 ispitanika je ostavilo komentar. Najčešći komentari koje su ispitanici ostavili su da kvaliteta mapa jako varira – od izvanrednih do loših. Dio mapa je nepotpun, nepregledan ili hijerarhija nije dobro složena. Neke od mapa se mogu koristiti već u ovoj fazi, ali kao cjelina još ne. Trebalo bi poraditi na izboru naziva veza kod kojih su izabrani višerječni nazivi veza dosta loši. Preporuka je da se poradi na stvaranju mapa iz jedne vrste dokumenata (primjerice pravilnika) i nakon što se iz te vrste dokumenata uspiju stvoriti dobre mape, da se prijeđe na drugu vrstu dokumenata.</a:t>
                </a:r>
              </a:p>
              <a:p>
                <a:endParaRPr lang="hr-HR" baseline="0" dirty="0" smtClean="0"/>
              </a:p>
              <a:p>
                <a:r>
                  <a:rPr lang="hr-HR" sz="1200" dirty="0" smtClean="0"/>
                  <a:t>Pomoću </a:t>
                </a:r>
                <a14:m>
                  <m:oMath xmlns:m="http://schemas.openxmlformats.org/officeDocument/2006/math">
                    <m:r>
                      <a:rPr lang="hr-HR" sz="1200" i="1" dirty="0" smtClean="0">
                        <a:latin typeface="Cambria Math"/>
                      </a:rPr>
                      <m:t>𝜒</m:t>
                    </m:r>
                  </m:oMath>
                </a14:m>
                <a:r>
                  <a:rPr lang="hr-HR" sz="1200" baseline="30000" dirty="0"/>
                  <a:t>2</a:t>
                </a:r>
                <a:r>
                  <a:rPr lang="hr-HR" sz="1200" dirty="0"/>
                  <a:t> </a:t>
                </a:r>
                <a:r>
                  <a:rPr lang="hr-HR" sz="1200" dirty="0" smtClean="0"/>
                  <a:t>testa</a:t>
                </a:r>
                <a:r>
                  <a:rPr lang="hr-HR" sz="1200" baseline="0" dirty="0" smtClean="0"/>
                  <a:t> provjereno postoji li veza između strukture ispitanika i datih ocjena te duljine dokumenata i datih ocjena. U većini slučajeva ta veza nije statistički značajna, a u drugim slučajevima veze su statistički značajne ali vrlo slabe tako da nemaju praktičnu važnost. </a:t>
                </a:r>
                <a:endParaRPr lang="hr-HR" dirty="0"/>
              </a:p>
            </p:txBody>
          </p:sp>
        </mc:Choice>
        <mc:Fallback>
          <p:sp>
            <p:nvSpPr>
              <p:cNvPr id="3" name="Notes Placeholder 2"/>
              <p:cNvSpPr>
                <a:spLocks noGrp="1"/>
              </p:cNvSpPr>
              <p:nvPr>
                <p:ph type="body" idx="1"/>
              </p:nvPr>
            </p:nvSpPr>
            <p:spPr/>
            <p:txBody>
              <a:bodyPr/>
              <a:lstStyle/>
              <a:p>
                <a:endParaRPr lang="hr-HR" dirty="0"/>
              </a:p>
            </p:txBody>
          </p:sp>
        </mc:Fallback>
      </mc:AlternateContent>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22</a:t>
            </a:fld>
            <a:endParaRPr lang="hr-HR" dirty="0"/>
          </a:p>
        </p:txBody>
      </p:sp>
    </p:spTree>
    <p:extLst>
      <p:ext uri="{BB962C8B-B14F-4D97-AF65-F5344CB8AC3E}">
        <p14:creationId xmlns="" xmlns:p14="http://schemas.microsoft.com/office/powerpoint/2010/main" val="405380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4</a:t>
            </a:fld>
            <a:endParaRPr lang="hr-H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23</a:t>
            </a:fld>
            <a:endParaRPr lang="hr-HR" dirty="0"/>
          </a:p>
        </p:txBody>
      </p:sp>
    </p:spTree>
    <p:extLst>
      <p:ext uri="{BB962C8B-B14F-4D97-AF65-F5344CB8AC3E}">
        <p14:creationId xmlns="" xmlns:p14="http://schemas.microsoft.com/office/powerpoint/2010/main" val="196671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smtClean="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24</a:t>
            </a:fld>
            <a:endParaRPr lang="hr-HR" dirty="0"/>
          </a:p>
        </p:txBody>
      </p:sp>
    </p:spTree>
    <p:extLst>
      <p:ext uri="{BB962C8B-B14F-4D97-AF65-F5344CB8AC3E}">
        <p14:creationId xmlns="" xmlns:p14="http://schemas.microsoft.com/office/powerpoint/2010/main" val="543753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25</a:t>
            </a:fld>
            <a:endParaRPr lang="hr-HR" dirty="0"/>
          </a:p>
        </p:txBody>
      </p:sp>
    </p:spTree>
    <p:extLst>
      <p:ext uri="{BB962C8B-B14F-4D97-AF65-F5344CB8AC3E}">
        <p14:creationId xmlns="" xmlns:p14="http://schemas.microsoft.com/office/powerpoint/2010/main" val="569020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26</a:t>
            </a:fld>
            <a:endParaRPr lang="hr-HR" dirty="0"/>
          </a:p>
        </p:txBody>
      </p:sp>
    </p:spTree>
    <p:extLst>
      <p:ext uri="{BB962C8B-B14F-4D97-AF65-F5344CB8AC3E}">
        <p14:creationId xmlns="" xmlns:p14="http://schemas.microsoft.com/office/powerpoint/2010/main" val="394618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5</a:t>
            </a:fld>
            <a:endParaRPr lang="hr-HR" dirty="0"/>
          </a:p>
        </p:txBody>
      </p:sp>
    </p:spTree>
    <p:extLst>
      <p:ext uri="{BB962C8B-B14F-4D97-AF65-F5344CB8AC3E}">
        <p14:creationId xmlns="" xmlns:p14="http://schemas.microsoft.com/office/powerpoint/2010/main" val="380173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hr-HR" dirty="0" smtClean="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6</a:t>
            </a:fld>
            <a:endParaRPr lang="hr-HR" dirty="0"/>
          </a:p>
        </p:txBody>
      </p:sp>
    </p:spTree>
    <p:extLst>
      <p:ext uri="{BB962C8B-B14F-4D97-AF65-F5344CB8AC3E}">
        <p14:creationId xmlns="" xmlns:p14="http://schemas.microsoft.com/office/powerpoint/2010/main" val="3632889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baseline="0" dirty="0" smtClean="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7</a:t>
            </a:fld>
            <a:endParaRPr lang="hr-HR" dirty="0"/>
          </a:p>
        </p:txBody>
      </p:sp>
    </p:spTree>
    <p:extLst>
      <p:ext uri="{BB962C8B-B14F-4D97-AF65-F5344CB8AC3E}">
        <p14:creationId xmlns="" xmlns:p14="http://schemas.microsoft.com/office/powerpoint/2010/main" val="364701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hr-HR" b="0"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8</a:t>
            </a:fld>
            <a:endParaRPr lang="hr-HR" dirty="0"/>
          </a:p>
        </p:txBody>
      </p:sp>
    </p:spTree>
    <p:extLst>
      <p:ext uri="{BB962C8B-B14F-4D97-AF65-F5344CB8AC3E}">
        <p14:creationId xmlns="" xmlns:p14="http://schemas.microsoft.com/office/powerpoint/2010/main" val="274029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smtClean="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9</a:t>
            </a:fld>
            <a:endParaRPr lang="hr-HR" dirty="0"/>
          </a:p>
        </p:txBody>
      </p:sp>
    </p:spTree>
    <p:extLst>
      <p:ext uri="{BB962C8B-B14F-4D97-AF65-F5344CB8AC3E}">
        <p14:creationId xmlns="" xmlns:p14="http://schemas.microsoft.com/office/powerpoint/2010/main" val="418101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smtClean="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10</a:t>
            </a:fld>
            <a:endParaRPr lang="hr-HR" dirty="0"/>
          </a:p>
        </p:txBody>
      </p:sp>
    </p:spTree>
    <p:extLst>
      <p:ext uri="{BB962C8B-B14F-4D97-AF65-F5344CB8AC3E}">
        <p14:creationId xmlns:p14="http://schemas.microsoft.com/office/powerpoint/2010/main" xmlns="" val="276152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pPr>
              <a:defRPr/>
            </a:pPr>
            <a:fld id="{A560336B-E6E8-473E-B1E5-BC86418898FD}" type="slidenum">
              <a:rPr lang="hr-HR" smtClean="0"/>
              <a:pPr>
                <a:defRPr/>
              </a:pPr>
              <a:t>11</a:t>
            </a:fld>
            <a:endParaRPr lang="hr-HR" dirty="0"/>
          </a:p>
        </p:txBody>
      </p:sp>
    </p:spTree>
    <p:extLst>
      <p:ext uri="{BB962C8B-B14F-4D97-AF65-F5344CB8AC3E}">
        <p14:creationId xmlns:p14="http://schemas.microsoft.com/office/powerpoint/2010/main" xmlns="" val="451619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5" descr="new-2"/>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rot="20510564">
            <a:off x="2803525" y="785813"/>
            <a:ext cx="3770313" cy="536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Line 13"/>
          <p:cNvSpPr>
            <a:spLocks noChangeShapeType="1"/>
          </p:cNvSpPr>
          <p:nvPr userDrawn="1"/>
        </p:nvSpPr>
        <p:spPr bwMode="auto">
          <a:xfrm>
            <a:off x="323850" y="3502025"/>
            <a:ext cx="8280400" cy="0"/>
          </a:xfrm>
          <a:prstGeom prst="line">
            <a:avLst/>
          </a:prstGeom>
          <a:noFill/>
          <a:ln w="9525">
            <a:solidFill>
              <a:schemeClr val="tx1"/>
            </a:solidFill>
            <a:round/>
            <a:headEnd/>
            <a:tailEnd/>
          </a:ln>
        </p:spPr>
        <p:txBody>
          <a:bodyPr/>
          <a:lstStyle/>
          <a:p>
            <a:pPr>
              <a:defRPr/>
            </a:pPr>
            <a:endParaRPr lang="hr-HR" dirty="0"/>
          </a:p>
        </p:txBody>
      </p:sp>
      <p:pic>
        <p:nvPicPr>
          <p:cNvPr id="6" name="Picture 9" descr="logo_fer.tif"/>
          <p:cNvPicPr>
            <a:picLocks noChangeAspect="1"/>
          </p:cNvPicPr>
          <p:nvPr userDrawn="1"/>
        </p:nvPicPr>
        <p:blipFill>
          <a:blip r:embed="rId3" cstate="print">
            <a:extLst>
              <a:ext uri="{28A0092B-C50C-407E-A947-70E740481C1C}">
                <a14:useLocalDpi xmlns="" xmlns:a14="http://schemas.microsoft.com/office/drawing/2010/main" val="0"/>
              </a:ext>
            </a:extLst>
          </a:blip>
          <a:srcRect/>
          <a:stretch>
            <a:fillRect/>
          </a:stretch>
        </p:blipFill>
        <p:spPr bwMode="auto">
          <a:xfrm>
            <a:off x="34925" y="44450"/>
            <a:ext cx="803275" cy="121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3" descr="D:\Mislav\Uprava_FER-a\Organizacija\UNIZG_vizualni_identitet\UniZg-Logo-Sastavnica_mg2.jpg"/>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a:off x="7885113" y="44450"/>
            <a:ext cx="1200150" cy="121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23528" y="2812832"/>
            <a:ext cx="8280920" cy="646331"/>
          </a:xfrm>
          <a:ln algn="ctr"/>
        </p:spPr>
        <p:txBody>
          <a:bodyPr/>
          <a:lstStyle>
            <a:lvl1pPr>
              <a:defRPr sz="3600">
                <a:solidFill>
                  <a:schemeClr val="accent6">
                    <a:lumMod val="75000"/>
                  </a:schemeClr>
                </a:solidFill>
              </a:defRPr>
            </a:lvl1pPr>
          </a:lstStyle>
          <a:p>
            <a:r>
              <a:rPr lang="hr-HR" dirty="0" err="1"/>
              <a:t>Click</a:t>
            </a:r>
            <a:r>
              <a:rPr lang="hr-HR" dirty="0"/>
              <a:t> to </a:t>
            </a:r>
            <a:r>
              <a:rPr lang="hr-HR" dirty="0" err="1"/>
              <a:t>edit</a:t>
            </a:r>
            <a:r>
              <a:rPr lang="hr-HR" dirty="0"/>
              <a:t> </a:t>
            </a:r>
            <a:r>
              <a:rPr lang="hr-HR" dirty="0" err="1"/>
              <a:t>Master</a:t>
            </a:r>
            <a:r>
              <a:rPr lang="hr-HR" dirty="0"/>
              <a:t> </a:t>
            </a:r>
            <a:r>
              <a:rPr lang="hr-HR"/>
              <a:t>title </a:t>
            </a:r>
            <a:r>
              <a:rPr lang="hr-HR" smtClean="0"/>
              <a:t>style</a:t>
            </a:r>
            <a:endParaRPr lang="hr-HR" dirty="0"/>
          </a:p>
        </p:txBody>
      </p:sp>
      <p:sp>
        <p:nvSpPr>
          <p:cNvPr id="5123" name="Rectangle 3"/>
          <p:cNvSpPr>
            <a:spLocks noGrp="1" noChangeArrowheads="1"/>
          </p:cNvSpPr>
          <p:nvPr>
            <p:ph type="subTitle" idx="1"/>
          </p:nvPr>
        </p:nvSpPr>
        <p:spPr>
          <a:xfrm>
            <a:off x="323528" y="3573463"/>
            <a:ext cx="8280920" cy="369332"/>
          </a:xfrm>
          <a:ln algn="ctr"/>
        </p:spPr>
        <p:txBody>
          <a:bodyPr/>
          <a:lstStyle>
            <a:lvl1pPr marL="0" indent="0">
              <a:buFontTx/>
              <a:buNone/>
              <a:defRPr sz="1800"/>
            </a:lvl1pPr>
          </a:lstStyle>
          <a:p>
            <a:r>
              <a:rPr lang="hr-HR" dirty="0" err="1"/>
              <a:t>Click</a:t>
            </a:r>
            <a:r>
              <a:rPr lang="hr-HR" dirty="0"/>
              <a:t> to </a:t>
            </a:r>
            <a:r>
              <a:rPr lang="hr-HR" dirty="0" err="1"/>
              <a:t>edit</a:t>
            </a:r>
            <a:r>
              <a:rPr lang="hr-HR" dirty="0"/>
              <a:t> </a:t>
            </a:r>
            <a:r>
              <a:rPr lang="hr-HR" dirty="0" err="1"/>
              <a:t>Master</a:t>
            </a:r>
            <a:r>
              <a:rPr lang="hr-HR" dirty="0"/>
              <a:t> </a:t>
            </a:r>
            <a:r>
              <a:rPr lang="hr-HR" err="1"/>
              <a:t>subtitle</a:t>
            </a:r>
            <a:r>
              <a:rPr lang="hr-HR"/>
              <a:t> </a:t>
            </a:r>
            <a:r>
              <a:rPr lang="hr-HR" smtClean="0"/>
              <a:t>style</a:t>
            </a:r>
            <a:endParaRPr lang="hr-HR" dirty="0"/>
          </a:p>
        </p:txBody>
      </p:sp>
      <p:sp>
        <p:nvSpPr>
          <p:cNvPr id="8" name="Rectangle 4"/>
          <p:cNvSpPr>
            <a:spLocks noGrp="1" noChangeArrowheads="1"/>
          </p:cNvSpPr>
          <p:nvPr>
            <p:ph type="dt" sz="half" idx="10"/>
          </p:nvPr>
        </p:nvSpPr>
        <p:spPr>
          <a:xfrm>
            <a:off x="5003800" y="6237288"/>
            <a:ext cx="3286125" cy="287337"/>
          </a:xfrm>
        </p:spPr>
        <p:txBody>
          <a:bodyPr/>
          <a:lstStyle>
            <a:lvl1pPr>
              <a:defRPr/>
            </a:lvl1pPr>
          </a:lstStyle>
          <a:p>
            <a:pPr>
              <a:defRPr/>
            </a:pPr>
            <a:fld id="{479B8356-FD89-477E-9F0A-66ACE7345A22}" type="datetime1">
              <a:rPr lang="en-US"/>
              <a:pPr>
                <a:defRPr/>
              </a:pPr>
              <a:t>8/20/2014</a:t>
            </a:fld>
            <a:endParaRPr lang="en-US" dirty="0"/>
          </a:p>
        </p:txBody>
      </p:sp>
      <p:sp>
        <p:nvSpPr>
          <p:cNvPr id="9" name="Rectangle 5"/>
          <p:cNvSpPr>
            <a:spLocks noGrp="1" noChangeArrowheads="1"/>
          </p:cNvSpPr>
          <p:nvPr>
            <p:ph type="ftr" sz="quarter" idx="11"/>
          </p:nvPr>
        </p:nvSpPr>
        <p:spPr>
          <a:xfrm>
            <a:off x="179388" y="5876925"/>
            <a:ext cx="8785225" cy="288925"/>
          </a:xfrm>
        </p:spPr>
        <p:txBody>
          <a:bodyPr/>
          <a:lstStyle>
            <a:lvl1pPr algn="ctr">
              <a:defRPr/>
            </a:lvl1pPr>
          </a:lstStyle>
          <a:p>
            <a:pPr>
              <a:defRPr/>
            </a:pPr>
            <a:endParaRPr lang="en-US" dirty="0"/>
          </a:p>
        </p:txBody>
      </p:sp>
      <p:sp>
        <p:nvSpPr>
          <p:cNvPr id="10" name="Rectangle 6"/>
          <p:cNvSpPr>
            <a:spLocks noGrp="1" noChangeArrowheads="1"/>
          </p:cNvSpPr>
          <p:nvPr>
            <p:ph type="sldNum" sz="quarter" idx="12"/>
          </p:nvPr>
        </p:nvSpPr>
        <p:spPr>
          <a:ln algn="ctr"/>
        </p:spPr>
        <p:txBody>
          <a:bodyPr/>
          <a:lstStyle>
            <a:lvl1pPr>
              <a:defRPr sz="1200"/>
            </a:lvl1pPr>
          </a:lstStyle>
          <a:p>
            <a:pPr>
              <a:defRPr/>
            </a:pPr>
            <a:fld id="{80FD03DA-0CFC-427C-8AAE-3F76D1BDB93E}" type="slidenum">
              <a:rPr lang="en-US"/>
              <a:pPr>
                <a:defRPr/>
              </a:pPr>
              <a:t>‹#›</a:t>
            </a:fld>
            <a:endParaRPr lang="en-US" dirty="0"/>
          </a:p>
        </p:txBody>
      </p:sp>
    </p:spTree>
    <p:extLst>
      <p:ext uri="{BB962C8B-B14F-4D97-AF65-F5344CB8AC3E}">
        <p14:creationId xmlns="" xmlns:p14="http://schemas.microsoft.com/office/powerpoint/2010/main" val="110422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5" descr="new-2"/>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rot="20510564">
            <a:off x="2803525" y="785813"/>
            <a:ext cx="3770313" cy="536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504" y="180000"/>
            <a:ext cx="8928992" cy="584775"/>
          </a:xfrm>
        </p:spPr>
        <p:txBody>
          <a:bodyPr/>
          <a:lstStyle>
            <a:lvl1pPr>
              <a:defRPr sz="3200">
                <a:solidFill>
                  <a:schemeClr val="tx1"/>
                </a:solidFill>
              </a:defRPr>
            </a:lvl1pPr>
          </a:lstStyle>
          <a:p>
            <a:r>
              <a:rPr lang="en-US" smtClean="0"/>
              <a:t>Click to </a:t>
            </a:r>
            <a:r>
              <a:rPr lang="en-US" dirty="0" smtClean="0"/>
              <a:t>edit Master title style</a:t>
            </a:r>
            <a:endParaRPr lang="en-US" dirty="0"/>
          </a:p>
        </p:txBody>
      </p:sp>
      <p:sp>
        <p:nvSpPr>
          <p:cNvPr id="3" name="Content Placeholder 2"/>
          <p:cNvSpPr>
            <a:spLocks noGrp="1"/>
          </p:cNvSpPr>
          <p:nvPr>
            <p:ph idx="1"/>
          </p:nvPr>
        </p:nvSpPr>
        <p:spPr>
          <a:xfrm>
            <a:off x="107504" y="900000"/>
            <a:ext cx="8928992" cy="2000548"/>
          </a:xfrm>
        </p:spPr>
        <p:txBody>
          <a:bodyPr/>
          <a:lstStyle>
            <a:lvl1pPr>
              <a:defRPr>
                <a:solidFill>
                  <a:schemeClr val="tx1"/>
                </a:solidFill>
              </a:defRPr>
            </a:lvl1pPr>
            <a:lvl2pPr>
              <a:defRPr>
                <a:solidFill>
                  <a:srgbClr val="0070C0"/>
                </a:solidFill>
              </a:defRPr>
            </a:lvl2pPr>
            <a:lvl3pPr>
              <a:defRPr>
                <a:solidFill>
                  <a:schemeClr val="tx1"/>
                </a:solidFill>
              </a:defRPr>
            </a:lvl3pPr>
            <a:lvl4pPr>
              <a:defRPr>
                <a:solidFill>
                  <a:srgbClr val="0070C0"/>
                </a:solidFill>
              </a:defRPr>
            </a:lvl4pPr>
            <a:lvl5pPr>
              <a:defRPr>
                <a:solidFill>
                  <a:schemeClr val="tx1"/>
                </a:solidFill>
              </a:defRPr>
            </a:lvl5pPr>
          </a:lstStyle>
          <a:p>
            <a:pPr lvl="0"/>
            <a:r>
              <a:rPr lang="en-US" smtClean="0"/>
              <a:t>Click to </a:t>
            </a:r>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p:txBody>
          <a:bodyPr/>
          <a:lstStyle>
            <a:lvl1pPr>
              <a:defRPr/>
            </a:lvl1pPr>
          </a:lstStyle>
          <a:p>
            <a:pPr>
              <a:defRPr/>
            </a:pPr>
            <a:fld id="{19FC680B-4E04-4D29-AC58-C50D96FCDB91}" type="datetime1">
              <a:rPr lang="en-US"/>
              <a:pPr>
                <a:defRPr/>
              </a:pPr>
              <a:t>8/20/2014</a:t>
            </a:fld>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sz="1200">
                <a:solidFill>
                  <a:schemeClr val="tx1"/>
                </a:solidFill>
              </a:defRPr>
            </a:lvl1pPr>
          </a:lstStyle>
          <a:p>
            <a:pPr>
              <a:defRPr/>
            </a:pPr>
            <a:fld id="{B71BC739-3FAF-48BF-BE53-1B5D95D2100A}" type="slidenum">
              <a:rPr lang="en-US"/>
              <a:pPr>
                <a:defRPr/>
              </a:pPr>
              <a:t>‹#›</a:t>
            </a:fld>
            <a:endParaRPr lang="en-US" dirty="0"/>
          </a:p>
        </p:txBody>
      </p:sp>
    </p:spTree>
    <p:extLst>
      <p:ext uri="{BB962C8B-B14F-4D97-AF65-F5344CB8AC3E}">
        <p14:creationId xmlns="" xmlns:p14="http://schemas.microsoft.com/office/powerpoint/2010/main" val="25565068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5" descr="new-2"/>
          <p:cNvPicPr>
            <a:picLocks noChangeAspect="1" noChangeArrowheads="1"/>
          </p:cNvPicPr>
          <p:nvPr userDrawn="1"/>
        </p:nvPicPr>
        <p:blipFill>
          <a:blip r:embed="rId4" cstate="print">
            <a:extLst>
              <a:ext uri="{28A0092B-C50C-407E-A947-70E740481C1C}">
                <a14:useLocalDpi xmlns="" xmlns:a14="http://schemas.microsoft.com/office/drawing/2010/main" val="0"/>
              </a:ext>
            </a:extLst>
          </a:blip>
          <a:srcRect/>
          <a:stretch>
            <a:fillRect/>
          </a:stretch>
        </p:blipFill>
        <p:spPr bwMode="auto">
          <a:xfrm rot="-1089436">
            <a:off x="2803525" y="785813"/>
            <a:ext cx="3770313" cy="536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07950" y="179388"/>
            <a:ext cx="8928100" cy="585787"/>
          </a:xfrm>
          <a:prstGeom prst="rect">
            <a:avLst/>
          </a:prstGeom>
          <a:noFill/>
          <a:ln w="9525">
            <a:noFill/>
            <a:miter lim="800000"/>
            <a:headEnd/>
            <a:tailEnd/>
          </a:ln>
          <a:effectLst>
            <a:outerShdw dist="35921" dir="2700000" algn="ctr" rotWithShape="0">
              <a:srgbClr val="C0C0C0">
                <a:alpha val="50000"/>
              </a:srgbClr>
            </a:outerShdw>
          </a:effectLst>
        </p:spPr>
        <p:txBody>
          <a:bodyPr vert="horz" wrap="square" lIns="91440" tIns="45720" rIns="91440" bIns="45720" numCol="1" anchor="b" anchorCtr="0" compatLnSpc="1">
            <a:prstTxWarp prst="textNoShape">
              <a:avLst/>
            </a:prstTxWarp>
            <a:spAutoFit/>
          </a:bodyPr>
          <a:lstStyle/>
          <a:p>
            <a:pPr lvl="0"/>
            <a:r>
              <a:rPr lang="en-US" smtClean="0"/>
              <a:t>Click to edit Master title style</a:t>
            </a:r>
          </a:p>
        </p:txBody>
      </p:sp>
      <p:sp>
        <p:nvSpPr>
          <p:cNvPr id="6148" name="Rectangle 3"/>
          <p:cNvSpPr>
            <a:spLocks noGrp="1" noChangeArrowheads="1"/>
          </p:cNvSpPr>
          <p:nvPr>
            <p:ph type="body" idx="1"/>
          </p:nvPr>
        </p:nvSpPr>
        <p:spPr bwMode="auto">
          <a:xfrm>
            <a:off x="107950" y="900113"/>
            <a:ext cx="8928100"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 name="Rectangle 4"/>
          <p:cNvSpPr>
            <a:spLocks noGrp="1" noChangeArrowheads="1"/>
          </p:cNvSpPr>
          <p:nvPr>
            <p:ph type="dt" sz="half" idx="2"/>
          </p:nvPr>
        </p:nvSpPr>
        <p:spPr bwMode="auto">
          <a:xfrm>
            <a:off x="4859338" y="6237288"/>
            <a:ext cx="3430587"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a:defRPr/>
            </a:pPr>
            <a:fld id="{A93C7C33-45A2-4B85-AB84-4246CBFBCD59}" type="datetime1">
              <a:rPr lang="en-US"/>
              <a:pPr>
                <a:defRPr/>
              </a:pPr>
              <a:t>8/20/2014</a:t>
            </a:fld>
            <a:endParaRPr lang="en-US" dirty="0"/>
          </a:p>
        </p:txBody>
      </p:sp>
      <p:sp>
        <p:nvSpPr>
          <p:cNvPr id="1029" name="Rectangle 5"/>
          <p:cNvSpPr>
            <a:spLocks noGrp="1" noChangeArrowheads="1"/>
          </p:cNvSpPr>
          <p:nvPr>
            <p:ph type="ftr" sz="quarter" idx="3"/>
          </p:nvPr>
        </p:nvSpPr>
        <p:spPr bwMode="auto">
          <a:xfrm>
            <a:off x="468313" y="5876925"/>
            <a:ext cx="8207375"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1030" name="Rectangle 6"/>
          <p:cNvSpPr>
            <a:spLocks noGrp="1" noChangeArrowheads="1"/>
          </p:cNvSpPr>
          <p:nvPr>
            <p:ph type="sldNum" sz="quarter" idx="4"/>
          </p:nvPr>
        </p:nvSpPr>
        <p:spPr bwMode="auto">
          <a:xfrm>
            <a:off x="8461375" y="6372225"/>
            <a:ext cx="647700" cy="431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solidFill>
                  <a:schemeClr val="tx1"/>
                </a:solidFill>
              </a:defRPr>
            </a:lvl1pPr>
          </a:lstStyle>
          <a:p>
            <a:pPr>
              <a:defRPr/>
            </a:pPr>
            <a:fld id="{66D1B5E6-1DE7-437E-A729-34749223E0D4}" type="slidenum">
              <a:rPr lang="en-US"/>
              <a:pPr>
                <a:defRPr/>
              </a:pPr>
              <a:t>‹#›</a:t>
            </a:fld>
            <a:endParaRPr lang="en-US" dirty="0"/>
          </a:p>
        </p:txBody>
      </p:sp>
      <p:sp>
        <p:nvSpPr>
          <p:cNvPr id="1032" name="Line 9"/>
          <p:cNvSpPr>
            <a:spLocks noChangeShapeType="1"/>
          </p:cNvSpPr>
          <p:nvPr userDrawn="1"/>
        </p:nvSpPr>
        <p:spPr bwMode="auto">
          <a:xfrm>
            <a:off x="107950" y="836613"/>
            <a:ext cx="8929688" cy="0"/>
          </a:xfrm>
          <a:prstGeom prst="line">
            <a:avLst/>
          </a:prstGeom>
          <a:noFill/>
          <a:ln w="9525">
            <a:solidFill>
              <a:schemeClr val="tx1"/>
            </a:solidFill>
            <a:round/>
            <a:headEnd/>
            <a:tailEnd/>
          </a:ln>
        </p:spPr>
        <p:txBody>
          <a:bodyPr/>
          <a:lstStyle/>
          <a:p>
            <a:pPr>
              <a:defRPr/>
            </a:pPr>
            <a:endParaRPr lang="hr-HR" dirty="0"/>
          </a:p>
        </p:txBody>
      </p:sp>
    </p:spTree>
  </p:cSld>
  <p:clrMap bg1="lt1" tx1="dk1" bg2="lt2" tx2="dk2" accent1="accent1" accent2="accent2" accent3="accent3" accent4="accent4" accent5="accent5" accent6="accent6" hlink="hlink" folHlink="folHlink"/>
  <p:sldLayoutIdLst>
    <p:sldLayoutId id="2147484006" r:id="rId1"/>
    <p:sldLayoutId id="2147484007" r:id="rId2"/>
  </p:sldLayoutIdLst>
  <p:timing>
    <p:tnLst>
      <p:par>
        <p:cTn id="1" dur="indefinite" restart="never" nodeType="tmRoot"/>
      </p:par>
    </p:tnLst>
  </p:timing>
  <p:hf hdr="0" ft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Tahoma" pitchFamily="34" charset="0"/>
        </a:defRPr>
      </a:lvl2pPr>
      <a:lvl3pPr algn="l" rtl="0" eaLnBrk="0" fontAlgn="base" hangingPunct="0">
        <a:spcBef>
          <a:spcPct val="0"/>
        </a:spcBef>
        <a:spcAft>
          <a:spcPct val="0"/>
        </a:spcAft>
        <a:defRPr sz="3200" b="1">
          <a:solidFill>
            <a:schemeClr val="tx2"/>
          </a:solidFill>
          <a:latin typeface="Tahoma" pitchFamily="34" charset="0"/>
        </a:defRPr>
      </a:lvl3pPr>
      <a:lvl4pPr algn="l" rtl="0" eaLnBrk="0" fontAlgn="base" hangingPunct="0">
        <a:spcBef>
          <a:spcPct val="0"/>
        </a:spcBef>
        <a:spcAft>
          <a:spcPct val="0"/>
        </a:spcAft>
        <a:defRPr sz="3200" b="1">
          <a:solidFill>
            <a:schemeClr val="tx2"/>
          </a:solidFill>
          <a:latin typeface="Tahoma" pitchFamily="34" charset="0"/>
        </a:defRPr>
      </a:lvl4pPr>
      <a:lvl5pPr algn="l" rtl="0" eaLnBrk="0" fontAlgn="base" hangingPunct="0">
        <a:spcBef>
          <a:spcPct val="0"/>
        </a:spcBef>
        <a:spcAft>
          <a:spcPct val="0"/>
        </a:spcAft>
        <a:defRPr sz="3200" b="1">
          <a:solidFill>
            <a:schemeClr val="tx2"/>
          </a:solidFill>
          <a:latin typeface="Tahoma" pitchFamily="34" charset="0"/>
        </a:defRPr>
      </a:lvl5pPr>
      <a:lvl6pPr marL="457200" algn="l" rtl="0" fontAlgn="base">
        <a:spcBef>
          <a:spcPct val="0"/>
        </a:spcBef>
        <a:spcAft>
          <a:spcPct val="0"/>
        </a:spcAft>
        <a:defRPr sz="3600" b="1">
          <a:solidFill>
            <a:schemeClr val="tx2"/>
          </a:solidFill>
          <a:latin typeface="Tahoma" pitchFamily="34" charset="0"/>
        </a:defRPr>
      </a:lvl6pPr>
      <a:lvl7pPr marL="914400" algn="l" rtl="0" fontAlgn="base">
        <a:spcBef>
          <a:spcPct val="0"/>
        </a:spcBef>
        <a:spcAft>
          <a:spcPct val="0"/>
        </a:spcAft>
        <a:defRPr sz="3600" b="1">
          <a:solidFill>
            <a:schemeClr val="tx2"/>
          </a:solidFill>
          <a:latin typeface="Tahoma" pitchFamily="34" charset="0"/>
        </a:defRPr>
      </a:lvl7pPr>
      <a:lvl8pPr marL="1371600" algn="l" rtl="0" fontAlgn="base">
        <a:spcBef>
          <a:spcPct val="0"/>
        </a:spcBef>
        <a:spcAft>
          <a:spcPct val="0"/>
        </a:spcAft>
        <a:defRPr sz="3600" b="1">
          <a:solidFill>
            <a:schemeClr val="tx2"/>
          </a:solidFill>
          <a:latin typeface="Tahoma" pitchFamily="34" charset="0"/>
        </a:defRPr>
      </a:lvl8pPr>
      <a:lvl9pPr marL="1828800" algn="l" rtl="0" fontAlgn="base">
        <a:spcBef>
          <a:spcPct val="0"/>
        </a:spcBef>
        <a:spcAft>
          <a:spcPct val="0"/>
        </a:spcAft>
        <a:defRPr sz="3600" b="1">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rgbClr val="0070C0"/>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rgbClr val="0070C0"/>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rgbClr val="5F5F5F"/>
          </a:solidFill>
          <a:latin typeface="+mn-lt"/>
        </a:defRPr>
      </a:lvl6pPr>
      <a:lvl7pPr marL="2971800" indent="-228600" algn="l" rtl="0" fontAlgn="base">
        <a:spcBef>
          <a:spcPct val="20000"/>
        </a:spcBef>
        <a:spcAft>
          <a:spcPct val="0"/>
        </a:spcAft>
        <a:buChar char="»"/>
        <a:defRPr>
          <a:solidFill>
            <a:srgbClr val="5F5F5F"/>
          </a:solidFill>
          <a:latin typeface="+mn-lt"/>
        </a:defRPr>
      </a:lvl7pPr>
      <a:lvl8pPr marL="3429000" indent="-228600" algn="l" rtl="0" fontAlgn="base">
        <a:spcBef>
          <a:spcPct val="20000"/>
        </a:spcBef>
        <a:spcAft>
          <a:spcPct val="0"/>
        </a:spcAft>
        <a:buChar char="»"/>
        <a:defRPr>
          <a:solidFill>
            <a:srgbClr val="5F5F5F"/>
          </a:solidFill>
          <a:latin typeface="+mn-lt"/>
        </a:defRPr>
      </a:lvl8pPr>
      <a:lvl9pPr marL="3886200" indent="-228600" algn="l" rtl="0" fontAlgn="base">
        <a:spcBef>
          <a:spcPct val="20000"/>
        </a:spcBef>
        <a:spcAft>
          <a:spcPct val="0"/>
        </a:spcAft>
        <a:buChar char="»"/>
        <a:defRPr>
          <a:solidFill>
            <a:srgbClr val="5F5F5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comments" Target="../comments/comment5.xml"/><Relationship Id="rId4" Type="http://schemas.openxmlformats.org/officeDocument/2006/relationships/package" Target="../embeddings/Microsoft_Office_Word_Document3.docx"/></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8" Type="http://schemas.openxmlformats.org/officeDocument/2006/relationships/package" Target="../embeddings/Microsoft_Office_Word_Document5.docx"/><Relationship Id="rId3" Type="http://schemas.openxmlformats.org/officeDocument/2006/relationships/notesSlide" Target="../notesSlides/notesSlide10.xml"/><Relationship Id="rId7" Type="http://schemas.openxmlformats.org/officeDocument/2006/relationships/package" Target="../embeddings/Microsoft_Office_Word_Document4.docx"/><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comments" Target="../comments/comment6.xml"/><Relationship Id="rId4" Type="http://schemas.openxmlformats.org/officeDocument/2006/relationships/oleObject" Target="../embeddings/oleObject17.bin"/></Relationships>
</file>

<file path=ppt/slides/_rels/slide1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wmf"/></Relationships>
</file>

<file path=ppt/slides/_rels/slide1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wmf"/><Relationship Id="rId4" Type="http://schemas.openxmlformats.org/officeDocument/2006/relationships/image" Target="../media/image26.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Office_Excel_Worksheet6.xlsx"/><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package" Target="../embeddings/Microsoft_Office_Word_Document7.docx"/></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wmf"/><Relationship Id="rId7" Type="http://schemas.openxmlformats.org/officeDocument/2006/relationships/image" Target="../media/image35.w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emf"/><Relationship Id="rId5" Type="http://schemas.openxmlformats.org/officeDocument/2006/relationships/image" Target="../media/image33.wmf"/><Relationship Id="rId10" Type="http://schemas.openxmlformats.org/officeDocument/2006/relationships/image" Target="../media/image38.emf"/><Relationship Id="rId4" Type="http://schemas.openxmlformats.org/officeDocument/2006/relationships/image" Target="../media/image32.png"/><Relationship Id="rId9" Type="http://schemas.openxmlformats.org/officeDocument/2006/relationships/image" Target="../media/image37.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comments" Target="../comments/comment2.x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comments" Target="../comments/comment3.xml"/><Relationship Id="rId5" Type="http://schemas.openxmlformats.org/officeDocument/2006/relationships/package" Target="../embeddings/Microsoft_Office_Word_Document2.docx"/><Relationship Id="rId4" Type="http://schemas.openxmlformats.org/officeDocument/2006/relationships/package" Target="../embeddings/Microsoft_Office_Word_Document1.docx"/></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comments" Target="../comments/comment4.xml"/><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6" name="Rectangle 18"/>
          <p:cNvSpPr>
            <a:spLocks noGrp="1" noChangeArrowheads="1"/>
          </p:cNvSpPr>
          <p:nvPr>
            <p:ph type="ctrTitle"/>
          </p:nvPr>
        </p:nvSpPr>
        <p:spPr>
          <a:xfrm>
            <a:off x="468312" y="503675"/>
            <a:ext cx="8675687" cy="2070230"/>
          </a:xfrm>
        </p:spPr>
        <p:txBody>
          <a:bodyPr/>
          <a:lstStyle/>
          <a:p>
            <a:pPr algn="ctr"/>
            <a:r>
              <a:rPr lang="hr-HR" sz="2400" dirty="0" smtClean="0"/>
              <a:t/>
            </a:r>
            <a:br>
              <a:rPr lang="hr-HR" sz="2400" dirty="0" smtClean="0"/>
            </a:br>
            <a:r>
              <a:rPr lang="hr-HR" sz="2400" dirty="0"/>
              <a:t/>
            </a:r>
            <a:br>
              <a:rPr lang="hr-HR" sz="2400" dirty="0"/>
            </a:br>
            <a:r>
              <a:rPr lang="en-GB" sz="2400" dirty="0" smtClean="0"/>
              <a:t>Automatic creation of concept map </a:t>
            </a:r>
            <a:br>
              <a:rPr lang="en-GB" sz="2400" dirty="0" smtClean="0"/>
            </a:br>
            <a:r>
              <a:rPr lang="en-GB" sz="2400" dirty="0" smtClean="0"/>
              <a:t>from unstructured text in a </a:t>
            </a:r>
            <a:r>
              <a:rPr lang="en-GB" sz="2400" dirty="0" err="1" smtClean="0"/>
              <a:t>flective</a:t>
            </a:r>
            <a:r>
              <a:rPr lang="en-GB" sz="2400" dirty="0" smtClean="0"/>
              <a:t> language</a:t>
            </a:r>
            <a:br>
              <a:rPr lang="en-GB" sz="2400" dirty="0" smtClean="0"/>
            </a:br>
            <a:endParaRPr lang="en-GB" sz="2400" dirty="0" smtClean="0"/>
          </a:p>
        </p:txBody>
      </p:sp>
      <p:sp>
        <p:nvSpPr>
          <p:cNvPr id="9219" name="Rectangle 19"/>
          <p:cNvSpPr>
            <a:spLocks noGrp="1" noChangeArrowheads="1"/>
          </p:cNvSpPr>
          <p:nvPr>
            <p:ph type="subTitle" idx="1"/>
          </p:nvPr>
        </p:nvSpPr>
        <p:spPr>
          <a:xfrm>
            <a:off x="1511660" y="3699030"/>
            <a:ext cx="6400800" cy="2031325"/>
          </a:xfrm>
          <a:ln/>
          <a:extLst>
            <a:ext uri="{91240B29-F687-4F45-9708-019B960494DF}">
              <a14:hiddenLine xmlns="" xmlns:a14="http://schemas.microsoft.com/office/drawing/2010/main" w="9525" algn="ctr">
                <a:solidFill>
                  <a:srgbClr val="000000"/>
                </a:solidFill>
                <a:miter lim="800000"/>
                <a:headEnd/>
                <a:tailEnd/>
              </a14:hiddenLine>
            </a:ext>
          </a:extLst>
        </p:spPr>
        <p:txBody>
          <a:bodyPr/>
          <a:lstStyle/>
          <a:p>
            <a:pPr algn="ctr" eaLnBrk="1" hangingPunct="1"/>
            <a:r>
              <a:rPr lang="en-GB" dirty="0" smtClean="0"/>
              <a:t>Krunoslav Žubrinić, PhD</a:t>
            </a:r>
          </a:p>
          <a:p>
            <a:pPr eaLnBrk="1" hangingPunct="1"/>
            <a:r>
              <a:rPr lang="en-GB" dirty="0" smtClean="0"/>
              <a:t>		University </a:t>
            </a:r>
            <a:r>
              <a:rPr lang="hr-HR" dirty="0" err="1" smtClean="0"/>
              <a:t>of</a:t>
            </a:r>
            <a:r>
              <a:rPr lang="en-GB" dirty="0" smtClean="0"/>
              <a:t> Dubrovnik</a:t>
            </a:r>
          </a:p>
          <a:p>
            <a:pPr eaLnBrk="1" hangingPunct="1"/>
            <a:endParaRPr lang="en-GB" dirty="0" smtClean="0"/>
          </a:p>
          <a:p>
            <a:pPr algn="ctr" eaLnBrk="1" hangingPunct="1"/>
            <a:r>
              <a:rPr lang="en-GB" dirty="0" smtClean="0"/>
              <a:t>Prof. Damir Kalpić, PhD</a:t>
            </a:r>
          </a:p>
          <a:p>
            <a:pPr algn="ctr" eaLnBrk="1" hangingPunct="1"/>
            <a:r>
              <a:rPr lang="en-GB" dirty="0" smtClean="0"/>
              <a:t>University </a:t>
            </a:r>
            <a:r>
              <a:rPr lang="hr-HR" dirty="0" err="1" smtClean="0"/>
              <a:t>of</a:t>
            </a:r>
            <a:r>
              <a:rPr lang="en-GB" dirty="0" smtClean="0"/>
              <a:t> Zagreb</a:t>
            </a:r>
          </a:p>
          <a:p>
            <a:pPr algn="ctr" eaLnBrk="1" hangingPunct="1"/>
            <a:r>
              <a:rPr lang="en-GB" dirty="0" smtClean="0"/>
              <a:t>Faculty of electrical engineering and computing</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Detection of non-hierarchical </a:t>
            </a:r>
            <a:r>
              <a:rPr lang="hr-HR" dirty="0" err="1" smtClean="0"/>
              <a:t>links</a:t>
            </a:r>
            <a:endParaRPr lang="en-GB" dirty="0"/>
          </a:p>
        </p:txBody>
      </p:sp>
      <p:sp>
        <p:nvSpPr>
          <p:cNvPr id="3" name="Content Placeholder 2"/>
          <p:cNvSpPr>
            <a:spLocks noGrp="1"/>
          </p:cNvSpPr>
          <p:nvPr>
            <p:ph idx="1"/>
          </p:nvPr>
        </p:nvSpPr>
        <p:spPr>
          <a:xfrm>
            <a:off x="107504" y="900000"/>
            <a:ext cx="8928992" cy="4339650"/>
          </a:xfrm>
        </p:spPr>
        <p:txBody>
          <a:bodyPr/>
          <a:lstStyle/>
          <a:p>
            <a:r>
              <a:rPr lang="en-GB" sz="2400" dirty="0" smtClean="0"/>
              <a:t>Based on syntagmatic relationships among words in key sentences.</a:t>
            </a:r>
          </a:p>
          <a:p>
            <a:pPr marL="914400" lvl="1" indent="-514350"/>
            <a:r>
              <a:rPr lang="en-GB" sz="1800" dirty="0" smtClean="0"/>
              <a:t>A key sentence contains at least two concepts.</a:t>
            </a:r>
          </a:p>
          <a:p>
            <a:pPr marL="914400" lvl="1" indent="-514350"/>
            <a:r>
              <a:rPr lang="en-GB" sz="1800" dirty="0" smtClean="0"/>
              <a:t>The subject  (S), predicate (P) and object (O) within a sentence are in focus.</a:t>
            </a:r>
          </a:p>
          <a:p>
            <a:pPr marL="514350" indent="-514350">
              <a:buAutoNum type="arabicPeriod"/>
            </a:pPr>
            <a:endParaRPr lang="hr-HR" dirty="0" smtClean="0"/>
          </a:p>
          <a:p>
            <a:pPr marL="514350" indent="-514350">
              <a:buAutoNum type="arabicPeriod"/>
            </a:pPr>
            <a:endParaRPr lang="hr-HR" dirty="0"/>
          </a:p>
          <a:p>
            <a:pPr marL="514350" indent="-514350">
              <a:buAutoNum type="arabicPeriod"/>
            </a:pPr>
            <a:endParaRPr lang="hr-HR" dirty="0" smtClean="0"/>
          </a:p>
          <a:p>
            <a:pPr marL="514350" indent="-514350">
              <a:buAutoNum type="arabicPeriod"/>
            </a:pPr>
            <a:endParaRPr lang="hr-HR" dirty="0"/>
          </a:p>
          <a:p>
            <a:pPr marL="514350" indent="-514350">
              <a:buAutoNum type="arabicPeriod"/>
            </a:pPr>
            <a:endParaRPr lang="hr-HR" dirty="0" smtClean="0"/>
          </a:p>
          <a:p>
            <a:pPr marL="514350" indent="-514350">
              <a:buAutoNum type="arabicPeriod"/>
            </a:pPr>
            <a:endParaRPr lang="hr-HR" sz="1400"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10</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xmlns="" val="1357510988"/>
              </p:ext>
            </p:extLst>
          </p:nvPr>
        </p:nvGraphicFramePr>
        <p:xfrm>
          <a:off x="71438" y="2774950"/>
          <a:ext cx="6202362" cy="4246563"/>
        </p:xfrm>
        <a:graphic>
          <a:graphicData uri="http://schemas.openxmlformats.org/presentationml/2006/ole">
            <p:oleObj spid="_x0000_s49154" name="Document" r:id="rId4" imgW="5736505" imgH="3932825" progId="Word.Document.12">
              <p:embed/>
            </p:oleObj>
          </a:graphicData>
        </a:graphic>
      </p:graphicFrame>
      <p:sp>
        <p:nvSpPr>
          <p:cNvPr id="12" name="TextBox 11"/>
          <p:cNvSpPr txBox="1"/>
          <p:nvPr/>
        </p:nvSpPr>
        <p:spPr>
          <a:xfrm>
            <a:off x="1871700" y="2436592"/>
            <a:ext cx="3849708" cy="338554"/>
          </a:xfrm>
          <a:prstGeom prst="rect">
            <a:avLst/>
          </a:prstGeom>
          <a:noFill/>
        </p:spPr>
        <p:txBody>
          <a:bodyPr wrap="none" rtlCol="0">
            <a:spAutoFit/>
          </a:bodyPr>
          <a:lstStyle/>
          <a:p>
            <a:pPr algn="ctr"/>
            <a:r>
              <a:rPr lang="en-GB" sz="1600" dirty="0" smtClean="0"/>
              <a:t>Rules for processing of simple sentences</a:t>
            </a:r>
            <a:endParaRPr lang="en-GB" sz="1600" dirty="0"/>
          </a:p>
        </p:txBody>
      </p:sp>
      <p:sp>
        <p:nvSpPr>
          <p:cNvPr id="13" name="TextBox 12"/>
          <p:cNvSpPr txBox="1"/>
          <p:nvPr/>
        </p:nvSpPr>
        <p:spPr>
          <a:xfrm>
            <a:off x="6327194" y="5301205"/>
            <a:ext cx="3195355" cy="954107"/>
          </a:xfrm>
          <a:prstGeom prst="rect">
            <a:avLst/>
          </a:prstGeom>
          <a:noFill/>
        </p:spPr>
        <p:txBody>
          <a:bodyPr wrap="square" rtlCol="0">
            <a:spAutoFit/>
          </a:bodyPr>
          <a:lstStyle/>
          <a:p>
            <a:r>
              <a:rPr lang="en-GB" dirty="0" smtClean="0"/>
              <a:t>Normalisation of terms</a:t>
            </a:r>
          </a:p>
          <a:p>
            <a:pPr marL="285750" indent="-285750">
              <a:buFont typeface="Tahoma" panose="020B0604030504040204" pitchFamily="34" charset="0"/>
              <a:buChar char="−"/>
            </a:pPr>
            <a:r>
              <a:rPr lang="en-GB" sz="1800" dirty="0" smtClean="0">
                <a:solidFill>
                  <a:srgbClr val="0070C0"/>
                </a:solidFill>
                <a:latin typeface="+mn-lt"/>
              </a:rPr>
              <a:t>The most frequent appearance is selected.</a:t>
            </a:r>
            <a:endParaRPr lang="en-GB" sz="1800" dirty="0">
              <a:solidFill>
                <a:srgbClr val="0070C0"/>
              </a:solidFill>
              <a:latin typeface="+mn-lt"/>
            </a:endParaRPr>
          </a:p>
        </p:txBody>
      </p:sp>
      <p:sp>
        <p:nvSpPr>
          <p:cNvPr id="14" name="TextBox 13"/>
          <p:cNvSpPr txBox="1"/>
          <p:nvPr/>
        </p:nvSpPr>
        <p:spPr>
          <a:xfrm>
            <a:off x="6192180" y="2465311"/>
            <a:ext cx="3195355" cy="1569660"/>
          </a:xfrm>
          <a:prstGeom prst="rect">
            <a:avLst/>
          </a:prstGeom>
          <a:noFill/>
        </p:spPr>
        <p:txBody>
          <a:bodyPr wrap="square" rtlCol="0">
            <a:spAutoFit/>
          </a:bodyPr>
          <a:lstStyle/>
          <a:p>
            <a:r>
              <a:rPr lang="en-GB" sz="2400" dirty="0" smtClean="0"/>
              <a:t>Complex sentences</a:t>
            </a:r>
          </a:p>
          <a:p>
            <a:pPr marL="285750" indent="-285750">
              <a:buFont typeface="Tahoma" panose="020B0604030504040204" pitchFamily="34" charset="0"/>
              <a:buChar char="−"/>
            </a:pPr>
            <a:r>
              <a:rPr lang="en-GB" sz="1800" dirty="0" smtClean="0">
                <a:solidFill>
                  <a:srgbClr val="0070C0"/>
                </a:solidFill>
                <a:latin typeface="+mn-lt"/>
              </a:rPr>
              <a:t>From each S-P-O set a proposition is created</a:t>
            </a:r>
            <a:r>
              <a:rPr lang="hr-HR" sz="1800" dirty="0" smtClean="0">
                <a:solidFill>
                  <a:srgbClr val="0070C0"/>
                </a:solidFill>
                <a:latin typeface="+mn-lt"/>
              </a:rPr>
              <a:t>.</a:t>
            </a:r>
            <a:endParaRPr lang="en-GB" sz="1800" dirty="0" smtClean="0">
              <a:solidFill>
                <a:srgbClr val="0070C0"/>
              </a:solidFill>
              <a:latin typeface="+mn-lt"/>
            </a:endParaRPr>
          </a:p>
          <a:p>
            <a:pPr marL="285750" indent="-285750">
              <a:buFont typeface="Tahoma" panose="020B0604030504040204" pitchFamily="34" charset="0"/>
              <a:buChar char="−"/>
            </a:pPr>
            <a:r>
              <a:rPr lang="en-GB" sz="1800" dirty="0" smtClean="0">
                <a:solidFill>
                  <a:srgbClr val="0070C0"/>
                </a:solidFill>
                <a:latin typeface="+mn-lt"/>
              </a:rPr>
              <a:t>Incomplete sets are not considered</a:t>
            </a:r>
            <a:r>
              <a:rPr lang="hr-HR" sz="1800" dirty="0" smtClean="0">
                <a:solidFill>
                  <a:srgbClr val="0070C0"/>
                </a:solidFill>
                <a:latin typeface="+mn-lt"/>
              </a:rPr>
              <a:t>.</a:t>
            </a:r>
            <a:endParaRPr lang="en-GB" sz="1800" dirty="0">
              <a:solidFill>
                <a:srgbClr val="0070C0"/>
              </a:solidFill>
              <a:latin typeface="+mn-lt"/>
            </a:endParaRPr>
          </a:p>
        </p:txBody>
      </p:sp>
      <p:sp>
        <p:nvSpPr>
          <p:cNvPr id="6" name="Rectangle 5"/>
          <p:cNvSpPr/>
          <p:nvPr/>
        </p:nvSpPr>
        <p:spPr>
          <a:xfrm>
            <a:off x="107503" y="6489340"/>
            <a:ext cx="6192605" cy="224675"/>
          </a:xfrm>
          <a:prstGeom prst="rect">
            <a:avLst/>
          </a:prstGeom>
          <a:solidFill>
            <a:srgbClr val="FFFFCC">
              <a:alpha val="2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7" name="TextBox 6"/>
          <p:cNvSpPr txBox="1"/>
          <p:nvPr/>
        </p:nvSpPr>
        <p:spPr>
          <a:xfrm>
            <a:off x="6804324" y="6399330"/>
            <a:ext cx="1370888" cy="369332"/>
          </a:xfrm>
          <a:prstGeom prst="rect">
            <a:avLst/>
          </a:prstGeom>
          <a:noFill/>
        </p:spPr>
        <p:txBody>
          <a:bodyPr wrap="none" rtlCol="0">
            <a:spAutoFit/>
          </a:bodyPr>
          <a:lstStyle/>
          <a:p>
            <a:r>
              <a:rPr lang="en-GB" sz="1800" b="1" dirty="0" smtClean="0"/>
              <a:t>Ideal case</a:t>
            </a:r>
            <a:endParaRPr lang="en-GB" sz="1800" b="1" dirty="0"/>
          </a:p>
        </p:txBody>
      </p:sp>
      <p:sp>
        <p:nvSpPr>
          <p:cNvPr id="8" name="Right Arrow 7"/>
          <p:cNvSpPr/>
          <p:nvPr/>
        </p:nvSpPr>
        <p:spPr>
          <a:xfrm rot="10800000">
            <a:off x="6327193" y="6487047"/>
            <a:ext cx="467971" cy="22502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5" name="Rectangle 14"/>
          <p:cNvSpPr/>
          <p:nvPr/>
        </p:nvSpPr>
        <p:spPr>
          <a:xfrm>
            <a:off x="215433" y="3116257"/>
            <a:ext cx="6084676" cy="3373083"/>
          </a:xfrm>
          <a:prstGeom prst="rect">
            <a:avLst/>
          </a:prstGeom>
          <a:solidFill>
            <a:srgbClr val="FFFFCC">
              <a:alpha val="29000"/>
            </a:srgbClr>
          </a:solidFill>
          <a:ln>
            <a:solidFill>
              <a:srgbClr val="18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6" name="TextBox 15"/>
          <p:cNvSpPr txBox="1"/>
          <p:nvPr/>
        </p:nvSpPr>
        <p:spPr>
          <a:xfrm>
            <a:off x="6795165" y="4206165"/>
            <a:ext cx="1676616" cy="923330"/>
          </a:xfrm>
          <a:prstGeom prst="rect">
            <a:avLst/>
          </a:prstGeom>
          <a:noFill/>
        </p:spPr>
        <p:txBody>
          <a:bodyPr wrap="square" rtlCol="0">
            <a:spAutoFit/>
          </a:bodyPr>
          <a:lstStyle/>
          <a:p>
            <a:r>
              <a:rPr lang="en-GB" sz="1800" b="1" dirty="0" smtClean="0"/>
              <a:t>In practice, more frequent</a:t>
            </a:r>
            <a:endParaRPr lang="en-GB" sz="1800" b="1" dirty="0"/>
          </a:p>
        </p:txBody>
      </p:sp>
      <p:sp>
        <p:nvSpPr>
          <p:cNvPr id="17" name="Right Arrow 16"/>
          <p:cNvSpPr/>
          <p:nvPr/>
        </p:nvSpPr>
        <p:spPr>
          <a:xfrm rot="10800000">
            <a:off x="6327193" y="4416817"/>
            <a:ext cx="448406" cy="225025"/>
          </a:xfrm>
          <a:prstGeom prst="rightArrow">
            <a:avLst/>
          </a:prstGeom>
          <a:solidFill>
            <a:srgbClr val="189400"/>
          </a:solidFill>
          <a:ln>
            <a:solidFill>
              <a:srgbClr val="18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p14="http://schemas.microsoft.com/office/powerpoint/2010/main" xmlns="" val="362147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fade">
                                      <p:cBhvr>
                                        <p:cTn id="46" dur="500"/>
                                        <p:tgtEl>
                                          <p:spTgt spid="14">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fade">
                                      <p:cBhvr>
                                        <p:cTn id="49" dur="500"/>
                                        <p:tgtEl>
                                          <p:spTgt spid="14">
                                            <p:txEl>
                                              <p:pRg st="1" end="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animEffect transition="in" filter="fade">
                                      <p:cBhvr>
                                        <p:cTn id="52" dur="500"/>
                                        <p:tgtEl>
                                          <p:spTgt spid="14">
                                            <p:txEl>
                                              <p:pRg st="2" end="2"/>
                                            </p:txEl>
                                          </p:spTgt>
                                        </p:tgtEl>
                                      </p:cBhvr>
                                    </p:animEffec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3">
                                            <p:txEl>
                                              <p:pRg st="0" end="0"/>
                                            </p:txEl>
                                          </p:spTgt>
                                        </p:tgtEl>
                                        <p:attrNameLst>
                                          <p:attrName>style.visibility</p:attrName>
                                        </p:attrNameLst>
                                      </p:cBhvr>
                                      <p:to>
                                        <p:strVal val="visible"/>
                                      </p:to>
                                    </p:set>
                                    <p:animEffect transition="in" filter="fade">
                                      <p:cBhvr>
                                        <p:cTn id="66" dur="500"/>
                                        <p:tgtEl>
                                          <p:spTgt spid="13">
                                            <p:txEl>
                                              <p:pRg st="0" end="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13">
                                            <p:txEl>
                                              <p:pRg st="1" end="1"/>
                                            </p:txEl>
                                          </p:spTgt>
                                        </p:tgtEl>
                                        <p:attrNameLst>
                                          <p:attrName>style.visibility</p:attrName>
                                        </p:attrNameLst>
                                      </p:cBhvr>
                                      <p:to>
                                        <p:strVal val="visible"/>
                                      </p:to>
                                    </p:set>
                                    <p:animEffect transition="in" filter="fade">
                                      <p:cBhvr>
                                        <p:cTn id="6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animBg="1"/>
      <p:bldP spid="8" grpId="1" animBg="1"/>
      <p:bldP spid="15" grpId="0" animBg="1"/>
      <p:bldP spid="15" grpId="1" animBg="1"/>
      <p:bldP spid="16" grpId="0"/>
      <p:bldP spid="16" grpId="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xmlns="" val="2237568776"/>
              </p:ext>
            </p:extLst>
          </p:nvPr>
        </p:nvGraphicFramePr>
        <p:xfrm>
          <a:off x="0" y="1339850"/>
          <a:ext cx="9109075" cy="5105400"/>
        </p:xfrm>
        <a:graphic>
          <a:graphicData uri="http://schemas.openxmlformats.org/presentationml/2006/ole">
            <p:oleObj spid="_x0000_s50178" name="Visio" r:id="rId4" imgW="11235909" imgH="6295860" progId="">
              <p:embed/>
            </p:oleObj>
          </a:graphicData>
        </a:graphic>
      </p:graphicFrame>
      <p:sp>
        <p:nvSpPr>
          <p:cNvPr id="2" name="Title 1"/>
          <p:cNvSpPr>
            <a:spLocks noGrp="1"/>
          </p:cNvSpPr>
          <p:nvPr>
            <p:ph type="title"/>
          </p:nvPr>
        </p:nvSpPr>
        <p:spPr/>
        <p:txBody>
          <a:bodyPr/>
          <a:lstStyle/>
          <a:p>
            <a:r>
              <a:rPr lang="en-GB" dirty="0" smtClean="0"/>
              <a:t>Method for creation of the concept map</a:t>
            </a:r>
            <a:endParaRPr lang="en-GB"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11</a:t>
            </a:fld>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dirty="0"/>
          </a:p>
        </p:txBody>
      </p:sp>
      <p:sp>
        <p:nvSpPr>
          <p:cNvPr id="10" name="Dodecagon 9"/>
          <p:cNvSpPr/>
          <p:nvPr/>
        </p:nvSpPr>
        <p:spPr>
          <a:xfrm>
            <a:off x="5022050" y="1890210"/>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4.</a:t>
            </a:r>
            <a:endParaRPr lang="hr-HR" sz="1200" b="1" dirty="0">
              <a:solidFill>
                <a:srgbClr val="C00000"/>
              </a:solidFill>
              <a:latin typeface="Arial Narrow" panose="020B0606020202030204" pitchFamily="34" charset="0"/>
            </a:endParaRPr>
          </a:p>
        </p:txBody>
      </p:sp>
      <p:sp>
        <p:nvSpPr>
          <p:cNvPr id="15" name="Rectangle 14"/>
          <p:cNvSpPr/>
          <p:nvPr/>
        </p:nvSpPr>
        <p:spPr>
          <a:xfrm>
            <a:off x="4662009" y="3383995"/>
            <a:ext cx="1395155" cy="1440160"/>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p14="http://schemas.microsoft.com/office/powerpoint/2010/main" xmlns="" val="14559442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Detection of hierarchical links</a:t>
            </a:r>
            <a:endParaRPr lang="en-GB" dirty="0"/>
          </a:p>
        </p:txBody>
      </p:sp>
      <p:sp>
        <p:nvSpPr>
          <p:cNvPr id="3" name="Content Placeholder 2"/>
          <p:cNvSpPr>
            <a:spLocks noGrp="1"/>
          </p:cNvSpPr>
          <p:nvPr>
            <p:ph idx="1"/>
          </p:nvPr>
        </p:nvSpPr>
        <p:spPr>
          <a:xfrm>
            <a:off x="107504" y="900000"/>
            <a:ext cx="8928992" cy="1914370"/>
          </a:xfrm>
        </p:spPr>
        <p:txBody>
          <a:bodyPr/>
          <a:lstStyle/>
          <a:p>
            <a:pPr marL="514350" indent="-514350">
              <a:buAutoNum type="arabicPeriod"/>
            </a:pPr>
            <a:r>
              <a:rPr lang="en-GB" sz="2600" dirty="0" smtClean="0"/>
              <a:t>Using of taxonomy in thesaurus</a:t>
            </a:r>
          </a:p>
          <a:p>
            <a:pPr marL="514350" indent="-514350">
              <a:buAutoNum type="arabicPeriod"/>
            </a:pPr>
            <a:endParaRPr lang="en-GB" sz="900" dirty="0" smtClean="0"/>
          </a:p>
          <a:p>
            <a:pPr marL="514350" indent="-514350">
              <a:buAutoNum type="arabicPeriod"/>
            </a:pPr>
            <a:r>
              <a:rPr lang="en-GB" sz="2600" dirty="0" smtClean="0"/>
              <a:t>Lexical dispersion settings</a:t>
            </a:r>
          </a:p>
          <a:p>
            <a:pPr marL="514350" indent="-514350">
              <a:buAutoNum type="arabicPeriod"/>
            </a:pPr>
            <a:endParaRPr lang="en-GB" sz="1600" dirty="0" smtClean="0"/>
          </a:p>
          <a:p>
            <a:pPr marL="514350" indent="-514350">
              <a:buAutoNum type="arabicPeriod"/>
            </a:pPr>
            <a:r>
              <a:rPr lang="en-GB" sz="2600" dirty="0" smtClean="0"/>
              <a:t>Setting for distribution hypothesis</a:t>
            </a:r>
            <a:endParaRPr lang="en-GB" sz="2600"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12</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xmlns="" val="1815512327"/>
              </p:ext>
            </p:extLst>
          </p:nvPr>
        </p:nvGraphicFramePr>
        <p:xfrm>
          <a:off x="6147175" y="593685"/>
          <a:ext cx="2838450" cy="1016000"/>
        </p:xfrm>
        <a:graphic>
          <a:graphicData uri="http://schemas.openxmlformats.org/presentationml/2006/ole">
            <p:oleObj spid="_x0000_s51202" name="Visio" r:id="rId4" imgW="3000367" imgH="1070010" progId="">
              <p:embed/>
            </p:oleObj>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xmlns="" val="2301385783"/>
              </p:ext>
            </p:extLst>
          </p:nvPr>
        </p:nvGraphicFramePr>
        <p:xfrm>
          <a:off x="5651500" y="1787257"/>
          <a:ext cx="3492500" cy="1027113"/>
        </p:xfrm>
        <a:graphic>
          <a:graphicData uri="http://schemas.openxmlformats.org/presentationml/2006/ole">
            <p:oleObj spid="_x0000_s51203" name="Visio" r:id="rId5" imgW="3730536" imgH="1070010" progId="">
              <p:embed/>
            </p:oleObj>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xmlns="" val="482813531"/>
              </p:ext>
            </p:extLst>
          </p:nvPr>
        </p:nvGraphicFramePr>
        <p:xfrm>
          <a:off x="7142655" y="4914165"/>
          <a:ext cx="1974850" cy="1597025"/>
        </p:xfrm>
        <a:graphic>
          <a:graphicData uri="http://schemas.openxmlformats.org/presentationml/2006/ole">
            <p:oleObj spid="_x0000_s51204" name="Visio" r:id="rId6" imgW="1974233" imgH="1596330" progId="">
              <p:embed/>
            </p:oleObj>
          </a:graphicData>
        </a:graphic>
      </p:graphicFrame>
      <p:sp>
        <p:nvSpPr>
          <p:cNvPr id="8" name="TextBox 7"/>
          <p:cNvSpPr txBox="1"/>
          <p:nvPr/>
        </p:nvSpPr>
        <p:spPr>
          <a:xfrm>
            <a:off x="-153525" y="3301243"/>
            <a:ext cx="6438260" cy="307777"/>
          </a:xfrm>
          <a:prstGeom prst="rect">
            <a:avLst/>
          </a:prstGeom>
          <a:noFill/>
        </p:spPr>
        <p:txBody>
          <a:bodyPr wrap="square" rtlCol="0">
            <a:spAutoFit/>
          </a:bodyPr>
          <a:lstStyle/>
          <a:p>
            <a:pPr algn="ctr"/>
            <a:r>
              <a:rPr lang="en-GB" sz="1400" dirty="0" smtClean="0"/>
              <a:t>Conditional probabilities for mutual appearance of key concept pairs</a:t>
            </a:r>
            <a:endParaRPr lang="en-GB" sz="1400" dirty="0"/>
          </a:p>
        </p:txBody>
      </p:sp>
      <p:graphicFrame>
        <p:nvGraphicFramePr>
          <p:cNvPr id="9" name="Object 8"/>
          <p:cNvGraphicFramePr>
            <a:graphicFrameLocks noChangeAspect="1"/>
          </p:cNvGraphicFramePr>
          <p:nvPr>
            <p:extLst>
              <p:ext uri="{D42A27DB-BD31-4B8C-83A1-F6EECF244321}">
                <p14:modId xmlns:p14="http://schemas.microsoft.com/office/powerpoint/2010/main" xmlns="" val="3624133385"/>
              </p:ext>
            </p:extLst>
          </p:nvPr>
        </p:nvGraphicFramePr>
        <p:xfrm>
          <a:off x="6267450" y="2884488"/>
          <a:ext cx="3071813" cy="1731962"/>
        </p:xfrm>
        <a:graphic>
          <a:graphicData uri="http://schemas.openxmlformats.org/presentationml/2006/ole">
            <p:oleObj spid="_x0000_s51205" name="Document" r:id="rId7" imgW="3144433" imgH="1770507" progId="Word.Document.12">
              <p:embed/>
            </p:oleObj>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xmlns="" val="542026955"/>
              </p:ext>
            </p:extLst>
          </p:nvPr>
        </p:nvGraphicFramePr>
        <p:xfrm>
          <a:off x="-26989" y="3622675"/>
          <a:ext cx="7155109" cy="3235325"/>
        </p:xfrm>
        <a:graphic>
          <a:graphicData uri="http://schemas.openxmlformats.org/presentationml/2006/ole">
            <p:oleObj spid="_x0000_s51206" name="Document" r:id="rId8" imgW="5703499" imgH="2751289" progId="Word.Document.12">
              <p:embed/>
            </p:oleObj>
          </a:graphicData>
        </a:graphic>
      </p:graphicFrame>
    </p:spTree>
    <p:extLst>
      <p:ext uri="{BB962C8B-B14F-4D97-AF65-F5344CB8AC3E}">
        <p14:creationId xmlns:p14="http://schemas.microsoft.com/office/powerpoint/2010/main" xmlns="" val="340634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 for creation of the concept map</a:t>
            </a:r>
            <a:endParaRPr lang="en-GB"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13</a:t>
            </a:fld>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dirty="0"/>
          </a:p>
        </p:txBody>
      </p:sp>
      <p:sp>
        <p:nvSpPr>
          <p:cNvPr id="11" name="Dodecagon 10"/>
          <p:cNvSpPr/>
          <p:nvPr/>
        </p:nvSpPr>
        <p:spPr>
          <a:xfrm>
            <a:off x="6660288" y="6084931"/>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5.</a:t>
            </a:r>
            <a:endParaRPr lang="hr-HR" sz="1200" b="1" dirty="0">
              <a:solidFill>
                <a:srgbClr val="C00000"/>
              </a:solidFill>
              <a:latin typeface="Arial Narrow" panose="020B0606020202030204" pitchFamily="34" charset="0"/>
            </a:endParaRPr>
          </a:p>
        </p:txBody>
      </p:sp>
      <p:sp>
        <p:nvSpPr>
          <p:cNvPr id="16" name="Rectangle 15"/>
          <p:cNvSpPr/>
          <p:nvPr/>
        </p:nvSpPr>
        <p:spPr>
          <a:xfrm>
            <a:off x="6300699" y="2258870"/>
            <a:ext cx="1286636" cy="2430270"/>
          </a:xfrm>
          <a:prstGeom prst="rect">
            <a:avLst/>
          </a:prstGeom>
          <a:solidFill>
            <a:srgbClr val="FFD9D9">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8" name="Rectangle 7"/>
          <p:cNvSpPr/>
          <p:nvPr/>
        </p:nvSpPr>
        <p:spPr>
          <a:xfrm>
            <a:off x="6293886" y="4689140"/>
            <a:ext cx="1286636" cy="1305145"/>
          </a:xfrm>
          <a:prstGeom prst="rect">
            <a:avLst/>
          </a:prstGeom>
          <a:solidFill>
            <a:srgbClr val="CCFFCC">
              <a:alpha val="18000"/>
            </a:srgbClr>
          </a:solidFill>
          <a:ln>
            <a:solidFill>
              <a:srgbClr val="18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graphicFrame>
        <p:nvGraphicFramePr>
          <p:cNvPr id="12" name="Object 11"/>
          <p:cNvGraphicFramePr>
            <a:graphicFrameLocks noChangeAspect="1"/>
          </p:cNvGraphicFramePr>
          <p:nvPr>
            <p:extLst>
              <p:ext uri="{D42A27DB-BD31-4B8C-83A1-F6EECF244321}">
                <p14:modId xmlns:p14="http://schemas.microsoft.com/office/powerpoint/2010/main" xmlns="" val="2237568776"/>
              </p:ext>
            </p:extLst>
          </p:nvPr>
        </p:nvGraphicFramePr>
        <p:xfrm>
          <a:off x="0" y="1339850"/>
          <a:ext cx="9109075" cy="5105400"/>
        </p:xfrm>
        <a:graphic>
          <a:graphicData uri="http://schemas.openxmlformats.org/presentationml/2006/ole">
            <p:oleObj spid="_x0000_s52226" name="Visio" r:id="rId4" imgW="11235909" imgH="6295860" progId="">
              <p:embed/>
            </p:oleObj>
          </a:graphicData>
        </a:graphic>
      </p:graphicFrame>
    </p:spTree>
    <p:extLst>
      <p:ext uri="{BB962C8B-B14F-4D97-AF65-F5344CB8AC3E}">
        <p14:creationId xmlns:p14="http://schemas.microsoft.com/office/powerpoint/2010/main" xmlns="" val="404225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15"/>
          <p:cNvGraphicFramePr>
            <a:graphicFrameLocks noChangeAspect="1"/>
          </p:cNvGraphicFramePr>
          <p:nvPr>
            <p:extLst>
              <p:ext uri="{D42A27DB-BD31-4B8C-83A1-F6EECF244321}">
                <p14:modId xmlns:p14="http://schemas.microsoft.com/office/powerpoint/2010/main" xmlns="" val="630133605"/>
              </p:ext>
            </p:extLst>
          </p:nvPr>
        </p:nvGraphicFramePr>
        <p:xfrm>
          <a:off x="799894" y="3995956"/>
          <a:ext cx="3590122" cy="2178349"/>
        </p:xfrm>
        <a:graphic>
          <a:graphicData uri="http://schemas.openxmlformats.org/presentationml/2006/ole">
            <p:oleObj spid="_x0000_s53250" name="Visio" r:id="rId4" imgW="2676677" imgH="1624701" progId="">
              <p:embed/>
            </p:oleObj>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xmlns="" val="3604575949"/>
              </p:ext>
            </p:extLst>
          </p:nvPr>
        </p:nvGraphicFramePr>
        <p:xfrm>
          <a:off x="4496726" y="1491868"/>
          <a:ext cx="3667404" cy="2156181"/>
        </p:xfrm>
        <a:graphic>
          <a:graphicData uri="http://schemas.openxmlformats.org/presentationml/2006/ole">
            <p:oleObj spid="_x0000_s53251" name="Visio" r:id="rId5" imgW="2762061" imgH="1624701" progId="">
              <p:embed/>
            </p:oleObj>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xmlns="" val="3647306814"/>
              </p:ext>
            </p:extLst>
          </p:nvPr>
        </p:nvGraphicFramePr>
        <p:xfrm>
          <a:off x="791580" y="1497793"/>
          <a:ext cx="3592015" cy="2133933"/>
        </p:xfrm>
        <a:graphic>
          <a:graphicData uri="http://schemas.openxmlformats.org/presentationml/2006/ole">
            <p:oleObj spid="_x0000_s53252" name="Visio" r:id="rId6" imgW="2733719" imgH="1624701" progId="">
              <p:embed/>
            </p:oleObj>
          </a:graphicData>
        </a:graphic>
      </p:graphicFrame>
      <p:sp>
        <p:nvSpPr>
          <p:cNvPr id="2" name="Title 1"/>
          <p:cNvSpPr>
            <a:spLocks noGrp="1"/>
          </p:cNvSpPr>
          <p:nvPr>
            <p:ph type="title"/>
          </p:nvPr>
        </p:nvSpPr>
        <p:spPr/>
        <p:txBody>
          <a:bodyPr/>
          <a:lstStyle/>
          <a:p>
            <a:r>
              <a:rPr lang="en-GB" dirty="0" smtClean="0"/>
              <a:t>Tree trimming to a given size</a:t>
            </a:r>
            <a:endParaRPr lang="en-GB" dirty="0"/>
          </a:p>
        </p:txBody>
      </p:sp>
      <p:sp>
        <p:nvSpPr>
          <p:cNvPr id="3" name="Content Placeholder 2"/>
          <p:cNvSpPr>
            <a:spLocks noGrp="1"/>
          </p:cNvSpPr>
          <p:nvPr>
            <p:ph idx="1"/>
          </p:nvPr>
        </p:nvSpPr>
        <p:spPr>
          <a:xfrm>
            <a:off x="107504" y="900000"/>
            <a:ext cx="8928992" cy="461665"/>
          </a:xfrm>
        </p:spPr>
        <p:txBody>
          <a:bodyPr/>
          <a:lstStyle/>
          <a:p>
            <a:r>
              <a:rPr lang="en-GB" sz="2400" dirty="0" smtClean="0"/>
              <a:t>Given size of the map is 5 concepts</a:t>
            </a:r>
            <a:endParaRPr lang="en-GB" sz="2400"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14</a:t>
            </a:fld>
            <a:endParaRPr lang="en-US" dirty="0"/>
          </a:p>
        </p:txBody>
      </p:sp>
      <p:sp>
        <p:nvSpPr>
          <p:cNvPr id="5" name="TextBox 4"/>
          <p:cNvSpPr txBox="1"/>
          <p:nvPr/>
        </p:nvSpPr>
        <p:spPr>
          <a:xfrm>
            <a:off x="6687234" y="1964728"/>
            <a:ext cx="596189" cy="276999"/>
          </a:xfrm>
          <a:prstGeom prst="rect">
            <a:avLst/>
          </a:prstGeom>
          <a:solidFill>
            <a:srgbClr val="FFFF00"/>
          </a:solidFill>
        </p:spPr>
        <p:txBody>
          <a:bodyPr wrap="none" rtlCol="0">
            <a:spAutoFit/>
          </a:bodyPr>
          <a:lstStyle/>
          <a:p>
            <a:r>
              <a:rPr lang="hr-HR" sz="1200" dirty="0" smtClean="0"/>
              <a:t>T=3,7</a:t>
            </a:r>
            <a:endParaRPr lang="hr-HR" sz="1200" dirty="0"/>
          </a:p>
        </p:txBody>
      </p:sp>
      <p:sp>
        <p:nvSpPr>
          <p:cNvPr id="8" name="TextBox 7"/>
          <p:cNvSpPr txBox="1"/>
          <p:nvPr/>
        </p:nvSpPr>
        <p:spPr>
          <a:xfrm>
            <a:off x="5010926" y="2978950"/>
            <a:ext cx="596189" cy="276999"/>
          </a:xfrm>
          <a:prstGeom prst="rect">
            <a:avLst/>
          </a:prstGeom>
          <a:solidFill>
            <a:srgbClr val="FFFF00"/>
          </a:solidFill>
        </p:spPr>
        <p:txBody>
          <a:bodyPr wrap="none" rtlCol="0">
            <a:spAutoFit/>
          </a:bodyPr>
          <a:lstStyle/>
          <a:p>
            <a:r>
              <a:rPr lang="hr-HR" sz="1200" dirty="0" smtClean="0"/>
              <a:t>T=3,7</a:t>
            </a:r>
            <a:endParaRPr lang="hr-HR" sz="1200" dirty="0"/>
          </a:p>
        </p:txBody>
      </p:sp>
      <p:sp>
        <p:nvSpPr>
          <p:cNvPr id="9" name="TextBox 8"/>
          <p:cNvSpPr txBox="1"/>
          <p:nvPr/>
        </p:nvSpPr>
        <p:spPr>
          <a:xfrm>
            <a:off x="4572000" y="2026876"/>
            <a:ext cx="683200" cy="276999"/>
          </a:xfrm>
          <a:prstGeom prst="rect">
            <a:avLst/>
          </a:prstGeom>
          <a:solidFill>
            <a:srgbClr val="FFFF00"/>
          </a:solidFill>
        </p:spPr>
        <p:txBody>
          <a:bodyPr wrap="none" rtlCol="0">
            <a:spAutoFit/>
          </a:bodyPr>
          <a:lstStyle/>
          <a:p>
            <a:r>
              <a:rPr lang="hr-HR" sz="1200" dirty="0" smtClean="0"/>
              <a:t>T=1,04</a:t>
            </a:r>
            <a:endParaRPr lang="hr-HR" sz="1200" dirty="0"/>
          </a:p>
        </p:txBody>
      </p:sp>
      <p:sp>
        <p:nvSpPr>
          <p:cNvPr id="10" name="TextBox 9"/>
          <p:cNvSpPr txBox="1"/>
          <p:nvPr/>
        </p:nvSpPr>
        <p:spPr>
          <a:xfrm>
            <a:off x="7452320" y="2009267"/>
            <a:ext cx="599844" cy="276999"/>
          </a:xfrm>
          <a:prstGeom prst="rect">
            <a:avLst/>
          </a:prstGeom>
          <a:solidFill>
            <a:srgbClr val="FFFF00"/>
          </a:solidFill>
        </p:spPr>
        <p:txBody>
          <a:bodyPr wrap="none" rtlCol="0">
            <a:spAutoFit/>
          </a:bodyPr>
          <a:lstStyle/>
          <a:p>
            <a:r>
              <a:rPr lang="hr-HR" sz="1200" dirty="0" smtClean="0"/>
              <a:t>T=0,4</a:t>
            </a:r>
            <a:endParaRPr lang="hr-HR" sz="1200" dirty="0"/>
          </a:p>
        </p:txBody>
      </p:sp>
      <p:sp>
        <p:nvSpPr>
          <p:cNvPr id="11" name="TextBox 10"/>
          <p:cNvSpPr txBox="1"/>
          <p:nvPr/>
        </p:nvSpPr>
        <p:spPr>
          <a:xfrm>
            <a:off x="7923822" y="3289944"/>
            <a:ext cx="683200" cy="276999"/>
          </a:xfrm>
          <a:prstGeom prst="rect">
            <a:avLst/>
          </a:prstGeom>
          <a:solidFill>
            <a:srgbClr val="FFFF00"/>
          </a:solidFill>
        </p:spPr>
        <p:txBody>
          <a:bodyPr wrap="none" rtlCol="0">
            <a:spAutoFit/>
          </a:bodyPr>
          <a:lstStyle/>
          <a:p>
            <a:r>
              <a:rPr lang="hr-HR" sz="1200" dirty="0" smtClean="0"/>
              <a:t>T=0,44</a:t>
            </a:r>
            <a:endParaRPr lang="hr-HR" sz="1200" dirty="0"/>
          </a:p>
        </p:txBody>
      </p:sp>
      <p:sp>
        <p:nvSpPr>
          <p:cNvPr id="12" name="TextBox 11"/>
          <p:cNvSpPr txBox="1"/>
          <p:nvPr/>
        </p:nvSpPr>
        <p:spPr>
          <a:xfrm>
            <a:off x="4526995" y="3654025"/>
            <a:ext cx="2144241" cy="276999"/>
          </a:xfrm>
          <a:prstGeom prst="rect">
            <a:avLst/>
          </a:prstGeom>
          <a:solidFill>
            <a:schemeClr val="bg1"/>
          </a:solidFill>
        </p:spPr>
        <p:txBody>
          <a:bodyPr wrap="none" rtlCol="0">
            <a:spAutoFit/>
          </a:bodyPr>
          <a:lstStyle/>
          <a:p>
            <a:r>
              <a:rPr lang="hr-HR" sz="1200" dirty="0" err="1" smtClean="0"/>
              <a:t>weight</a:t>
            </a:r>
            <a:r>
              <a:rPr lang="hr-HR" sz="1200" dirty="0" smtClean="0"/>
              <a:t>=3,7+3,7+1,04=</a:t>
            </a:r>
            <a:r>
              <a:rPr lang="hr-HR" sz="1200" b="1" dirty="0" smtClean="0">
                <a:solidFill>
                  <a:srgbClr val="189400"/>
                </a:solidFill>
              </a:rPr>
              <a:t>8,44</a:t>
            </a:r>
            <a:endParaRPr lang="hr-HR" sz="1200" b="1" dirty="0">
              <a:solidFill>
                <a:srgbClr val="189400"/>
              </a:solidFill>
            </a:endParaRPr>
          </a:p>
        </p:txBody>
      </p:sp>
      <p:sp>
        <p:nvSpPr>
          <p:cNvPr id="13" name="TextBox 12"/>
          <p:cNvSpPr txBox="1"/>
          <p:nvPr/>
        </p:nvSpPr>
        <p:spPr>
          <a:xfrm>
            <a:off x="7002270" y="3648049"/>
            <a:ext cx="2147896" cy="276999"/>
          </a:xfrm>
          <a:prstGeom prst="rect">
            <a:avLst/>
          </a:prstGeom>
          <a:solidFill>
            <a:schemeClr val="bg1"/>
          </a:solidFill>
        </p:spPr>
        <p:txBody>
          <a:bodyPr wrap="none" rtlCol="0">
            <a:spAutoFit/>
          </a:bodyPr>
          <a:lstStyle/>
          <a:p>
            <a:r>
              <a:rPr lang="hr-HR" sz="1200" dirty="0" err="1" smtClean="0"/>
              <a:t>weight</a:t>
            </a:r>
            <a:r>
              <a:rPr lang="hr-HR" sz="1200" dirty="0" smtClean="0"/>
              <a:t>=3,7+0,4+0,44=</a:t>
            </a:r>
            <a:r>
              <a:rPr lang="hr-HR" sz="1200" b="1" dirty="0" smtClean="0">
                <a:solidFill>
                  <a:srgbClr val="C00000"/>
                </a:solidFill>
              </a:rPr>
              <a:t>4,54</a:t>
            </a:r>
            <a:endParaRPr lang="hr-HR" sz="1200" b="1" dirty="0">
              <a:solidFill>
                <a:srgbClr val="C00000"/>
              </a:solidFill>
            </a:endParaRPr>
          </a:p>
        </p:txBody>
      </p:sp>
      <p:cxnSp>
        <p:nvCxnSpPr>
          <p:cNvPr id="7" name="Straight Arrow Connector 6"/>
          <p:cNvCxnSpPr/>
          <p:nvPr/>
        </p:nvCxnSpPr>
        <p:spPr>
          <a:xfrm flipV="1">
            <a:off x="5157065" y="3430776"/>
            <a:ext cx="503180" cy="267414"/>
          </a:xfrm>
          <a:prstGeom prst="straightConnector1">
            <a:avLst/>
          </a:prstGeom>
          <a:ln w="38100">
            <a:solidFill>
              <a:srgbClr val="1894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7709494" y="3518194"/>
            <a:ext cx="428656" cy="179996"/>
          </a:xfrm>
          <a:prstGeom prst="straightConnector1">
            <a:avLst/>
          </a:prstGeom>
          <a:ln w="381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 y="2791961"/>
            <a:ext cx="1106614" cy="276999"/>
          </a:xfrm>
          <a:prstGeom prst="rect">
            <a:avLst/>
          </a:prstGeom>
          <a:solidFill>
            <a:srgbClr val="FFFF00"/>
          </a:solidFill>
        </p:spPr>
        <p:txBody>
          <a:bodyPr wrap="square" rtlCol="0">
            <a:spAutoFit/>
          </a:bodyPr>
          <a:lstStyle/>
          <a:p>
            <a:r>
              <a:rPr lang="hr-HR" sz="1200" dirty="0" smtClean="0"/>
              <a:t>1</a:t>
            </a:r>
            <a:r>
              <a:rPr lang="en-GB" sz="1200" dirty="0" smtClean="0"/>
              <a:t> connection</a:t>
            </a:r>
            <a:endParaRPr lang="en-GB" sz="1200" dirty="0"/>
          </a:p>
        </p:txBody>
      </p:sp>
      <p:sp>
        <p:nvSpPr>
          <p:cNvPr id="21" name="TextBox 20"/>
          <p:cNvSpPr txBox="1"/>
          <p:nvPr/>
        </p:nvSpPr>
        <p:spPr>
          <a:xfrm>
            <a:off x="2546775" y="2798930"/>
            <a:ext cx="1120820" cy="276999"/>
          </a:xfrm>
          <a:prstGeom prst="rect">
            <a:avLst/>
          </a:prstGeom>
          <a:solidFill>
            <a:srgbClr val="FFFF00"/>
          </a:solidFill>
        </p:spPr>
        <p:txBody>
          <a:bodyPr wrap="none" rtlCol="0">
            <a:spAutoFit/>
          </a:bodyPr>
          <a:lstStyle/>
          <a:p>
            <a:r>
              <a:rPr lang="hr-HR" sz="1200" dirty="0" smtClean="0"/>
              <a:t>2 </a:t>
            </a:r>
            <a:r>
              <a:rPr lang="en-GB" sz="1200" dirty="0" smtClean="0"/>
              <a:t>connections</a:t>
            </a:r>
            <a:endParaRPr lang="en-GB" sz="1200" dirty="0"/>
          </a:p>
        </p:txBody>
      </p:sp>
      <p:sp>
        <p:nvSpPr>
          <p:cNvPr id="22" name="TextBox 21"/>
          <p:cNvSpPr txBox="1"/>
          <p:nvPr/>
        </p:nvSpPr>
        <p:spPr>
          <a:xfrm>
            <a:off x="3643890" y="4783100"/>
            <a:ext cx="867546" cy="461665"/>
          </a:xfrm>
          <a:prstGeom prst="rect">
            <a:avLst/>
          </a:prstGeom>
          <a:noFill/>
        </p:spPr>
        <p:txBody>
          <a:bodyPr wrap="none" rtlCol="0">
            <a:spAutoFit/>
          </a:bodyPr>
          <a:lstStyle/>
          <a:p>
            <a:pPr algn="ctr"/>
            <a:r>
              <a:rPr lang="hr-HR" sz="1200" b="1" dirty="0" err="1" smtClean="0">
                <a:solidFill>
                  <a:srgbClr val="C00000"/>
                </a:solidFill>
              </a:rPr>
              <a:t>Unlinked</a:t>
            </a:r>
            <a:r>
              <a:rPr lang="hr-HR" sz="1200" b="1" dirty="0" smtClean="0">
                <a:solidFill>
                  <a:srgbClr val="C00000"/>
                </a:solidFill>
              </a:rPr>
              <a:t/>
            </a:r>
            <a:br>
              <a:rPr lang="hr-HR" sz="1200" b="1" dirty="0" smtClean="0">
                <a:solidFill>
                  <a:srgbClr val="C00000"/>
                </a:solidFill>
              </a:rPr>
            </a:br>
            <a:r>
              <a:rPr lang="hr-HR" sz="1200" b="1" dirty="0" err="1" smtClean="0">
                <a:solidFill>
                  <a:srgbClr val="C00000"/>
                </a:solidFill>
              </a:rPr>
              <a:t>concept</a:t>
            </a:r>
            <a:endParaRPr lang="hr-HR" sz="1200" b="1" dirty="0">
              <a:solidFill>
                <a:srgbClr val="C00000"/>
              </a:solidFill>
            </a:endParaRPr>
          </a:p>
        </p:txBody>
      </p:sp>
      <p:cxnSp>
        <p:nvCxnSpPr>
          <p:cNvPr id="23" name="Straight Arrow Connector 22"/>
          <p:cNvCxnSpPr/>
          <p:nvPr/>
        </p:nvCxnSpPr>
        <p:spPr>
          <a:xfrm flipH="1" flipV="1">
            <a:off x="4077662" y="4374105"/>
            <a:ext cx="3402" cy="410387"/>
          </a:xfrm>
          <a:prstGeom prst="straightConnector1">
            <a:avLst/>
          </a:prstGeom>
          <a:ln w="38100">
            <a:solidFill>
              <a:srgbClr val="C000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16451" y="3036541"/>
            <a:ext cx="285818" cy="219408"/>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847173" y="3033865"/>
            <a:ext cx="206211" cy="256079"/>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221850" y="3068960"/>
            <a:ext cx="215307" cy="246632"/>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01915" y="2930370"/>
            <a:ext cx="543739" cy="769441"/>
          </a:xfrm>
          <a:prstGeom prst="rect">
            <a:avLst/>
          </a:prstGeom>
          <a:noFill/>
        </p:spPr>
        <p:txBody>
          <a:bodyPr wrap="none" rtlCol="0">
            <a:spAutoFit/>
          </a:bodyPr>
          <a:lstStyle/>
          <a:p>
            <a:r>
              <a:rPr lang="hr-HR" sz="4400" dirty="0" smtClean="0">
                <a:solidFill>
                  <a:srgbClr val="FF0000"/>
                </a:solidFill>
                <a:sym typeface="Wingdings"/>
              </a:rPr>
              <a:t></a:t>
            </a:r>
            <a:endParaRPr lang="hr-HR" sz="4400" dirty="0">
              <a:solidFill>
                <a:srgbClr val="FF0000"/>
              </a:solidFill>
            </a:endParaRPr>
          </a:p>
        </p:txBody>
      </p:sp>
      <p:sp>
        <p:nvSpPr>
          <p:cNvPr id="27" name="TextBox 26"/>
          <p:cNvSpPr txBox="1"/>
          <p:nvPr/>
        </p:nvSpPr>
        <p:spPr>
          <a:xfrm>
            <a:off x="6910720" y="2940914"/>
            <a:ext cx="543739" cy="769441"/>
          </a:xfrm>
          <a:prstGeom prst="rect">
            <a:avLst/>
          </a:prstGeom>
          <a:noFill/>
        </p:spPr>
        <p:txBody>
          <a:bodyPr wrap="none" rtlCol="0">
            <a:spAutoFit/>
          </a:bodyPr>
          <a:lstStyle/>
          <a:p>
            <a:r>
              <a:rPr lang="hr-HR" sz="4400" dirty="0" smtClean="0">
                <a:solidFill>
                  <a:srgbClr val="FF0000"/>
                </a:solidFill>
                <a:sym typeface="Wingdings"/>
              </a:rPr>
              <a:t></a:t>
            </a:r>
            <a:endParaRPr lang="hr-HR" sz="4400" dirty="0">
              <a:solidFill>
                <a:srgbClr val="FF0000"/>
              </a:solidFill>
            </a:endParaRPr>
          </a:p>
        </p:txBody>
      </p:sp>
      <p:sp>
        <p:nvSpPr>
          <p:cNvPr id="28" name="TextBox 27"/>
          <p:cNvSpPr txBox="1"/>
          <p:nvPr/>
        </p:nvSpPr>
        <p:spPr>
          <a:xfrm>
            <a:off x="3398191" y="3734586"/>
            <a:ext cx="543739" cy="769441"/>
          </a:xfrm>
          <a:prstGeom prst="rect">
            <a:avLst/>
          </a:prstGeom>
          <a:noFill/>
        </p:spPr>
        <p:txBody>
          <a:bodyPr wrap="none" rtlCol="0">
            <a:spAutoFit/>
          </a:bodyPr>
          <a:lstStyle/>
          <a:p>
            <a:r>
              <a:rPr lang="hr-HR" sz="4400" dirty="0" smtClean="0">
                <a:solidFill>
                  <a:srgbClr val="FF0000"/>
                </a:solidFill>
                <a:sym typeface="Wingdings"/>
              </a:rPr>
              <a:t></a:t>
            </a:r>
            <a:endParaRPr lang="hr-HR" sz="4400" dirty="0">
              <a:solidFill>
                <a:srgbClr val="FF0000"/>
              </a:solidFill>
            </a:endParaRPr>
          </a:p>
        </p:txBody>
      </p:sp>
      <p:sp>
        <p:nvSpPr>
          <p:cNvPr id="34" name="Rectangle 33"/>
          <p:cNvSpPr/>
          <p:nvPr/>
        </p:nvSpPr>
        <p:spPr>
          <a:xfrm>
            <a:off x="4395514" y="1481756"/>
            <a:ext cx="4782033" cy="2493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37" name="Rectangle 36"/>
          <p:cNvSpPr/>
          <p:nvPr/>
        </p:nvSpPr>
        <p:spPr>
          <a:xfrm>
            <a:off x="-140806" y="3961626"/>
            <a:ext cx="4637532" cy="2566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graphicFrame>
        <p:nvGraphicFramePr>
          <p:cNvPr id="18" name="Object 17"/>
          <p:cNvGraphicFramePr>
            <a:graphicFrameLocks noChangeAspect="1"/>
          </p:cNvGraphicFramePr>
          <p:nvPr>
            <p:extLst>
              <p:ext uri="{D42A27DB-BD31-4B8C-83A1-F6EECF244321}">
                <p14:modId xmlns:p14="http://schemas.microsoft.com/office/powerpoint/2010/main" xmlns="" val="2489795718"/>
              </p:ext>
            </p:extLst>
          </p:nvPr>
        </p:nvGraphicFramePr>
        <p:xfrm>
          <a:off x="4913600" y="4068883"/>
          <a:ext cx="2723826" cy="2105422"/>
        </p:xfrm>
        <a:graphic>
          <a:graphicData uri="http://schemas.openxmlformats.org/presentationml/2006/ole">
            <p:oleObj spid="_x0000_s53253" name="Visio" r:id="rId7" imgW="2974974" imgH="2301750" progId="">
              <p:embed/>
            </p:oleObj>
          </a:graphicData>
        </a:graphic>
      </p:graphicFrame>
      <p:sp>
        <p:nvSpPr>
          <p:cNvPr id="38" name="Rectangle 37"/>
          <p:cNvSpPr/>
          <p:nvPr/>
        </p:nvSpPr>
        <p:spPr>
          <a:xfrm>
            <a:off x="4656258" y="3931024"/>
            <a:ext cx="4692023" cy="2566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p14="http://schemas.microsoft.com/office/powerpoint/2010/main" xmlns="" val="367897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20"/>
                                        </p:tgtEl>
                                        <p:attrNameLst>
                                          <p:attrName>style.color</p:attrName>
                                        </p:attrNameLst>
                                      </p:cBhvr>
                                      <p:to>
                                        <a:srgbClr val="FF0000"/>
                                      </p:to>
                                    </p:animClr>
                                  </p:childTnLst>
                                </p:cTn>
                              </p:par>
                              <p:par>
                                <p:cTn id="25" presetID="7" presetClass="emph" presetSubtype="2" fill="hold" nodeType="withEffect">
                                  <p:stCondLst>
                                    <p:cond delay="0"/>
                                  </p:stCondLst>
                                  <p:childTnLst>
                                    <p:animClr clrSpc="rgb" dir="cw">
                                      <p:cBhvr>
                                        <p:cTn id="26" dur="2000" fill="hold"/>
                                        <p:tgtEl>
                                          <p:spTgt spid="25"/>
                                        </p:tgtEl>
                                        <p:attrNameLst>
                                          <p:attrName>stroke.color</p:attrName>
                                        </p:attrNameLst>
                                      </p:cBhvr>
                                      <p:to>
                                        <a:srgbClr val="FF0000"/>
                                      </p:to>
                                    </p:animClr>
                                    <p:set>
                                      <p:cBhvr>
                                        <p:cTn id="27" dur="2000" fill="hold"/>
                                        <p:tgtEl>
                                          <p:spTgt spid="25"/>
                                        </p:tgtEl>
                                        <p:attrNameLst>
                                          <p:attrName>stroke.on</p:attrName>
                                        </p:attrNameLst>
                                      </p:cBhvr>
                                      <p:to>
                                        <p:strVal val="true"/>
                                      </p:to>
                                    </p:set>
                                  </p:childTnLst>
                                </p:cTn>
                              </p:par>
                            </p:childTnLst>
                          </p:cTn>
                        </p:par>
                        <p:par>
                          <p:cTn id="28" fill="hold">
                            <p:stCondLst>
                              <p:cond delay="2000"/>
                            </p:stCondLst>
                            <p:childTnLst>
                              <p:par>
                                <p:cTn id="29" presetID="3" presetClass="emph" presetSubtype="2" fill="hold" grpId="1" nodeType="afterEffect">
                                  <p:stCondLst>
                                    <p:cond delay="0"/>
                                  </p:stCondLst>
                                  <p:childTnLst>
                                    <p:animClr clrSpc="rgb" dir="cw">
                                      <p:cBhvr override="childStyle">
                                        <p:cTn id="30" dur="2000" fill="hold"/>
                                        <p:tgtEl>
                                          <p:spTgt spid="21"/>
                                        </p:tgtEl>
                                        <p:attrNameLst>
                                          <p:attrName>style.color</p:attrName>
                                        </p:attrNameLst>
                                      </p:cBhvr>
                                      <p:to>
                                        <a:srgbClr val="009900"/>
                                      </p:to>
                                    </p:animClr>
                                  </p:childTnLst>
                                </p:cTn>
                              </p:par>
                              <p:par>
                                <p:cTn id="31" presetID="7" presetClass="emph" presetSubtype="2" fill="hold" nodeType="withEffect">
                                  <p:stCondLst>
                                    <p:cond delay="0"/>
                                  </p:stCondLst>
                                  <p:childTnLst>
                                    <p:animClr clrSpc="rgb" dir="cw">
                                      <p:cBhvr>
                                        <p:cTn id="32" dur="2000" fill="hold"/>
                                        <p:tgtEl>
                                          <p:spTgt spid="30"/>
                                        </p:tgtEl>
                                        <p:attrNameLst>
                                          <p:attrName>stroke.color</p:attrName>
                                        </p:attrNameLst>
                                      </p:cBhvr>
                                      <p:to>
                                        <a:srgbClr val="009900"/>
                                      </p:to>
                                    </p:animClr>
                                    <p:set>
                                      <p:cBhvr>
                                        <p:cTn id="33" dur="2000" fill="hold"/>
                                        <p:tgtEl>
                                          <p:spTgt spid="30"/>
                                        </p:tgtEl>
                                        <p:attrNameLst>
                                          <p:attrName>stroke.on</p:attrName>
                                        </p:attrNameLst>
                                      </p:cBhvr>
                                      <p:to>
                                        <p:strVal val="true"/>
                                      </p:to>
                                    </p:set>
                                  </p:childTnLst>
                                </p:cTn>
                              </p:par>
                              <p:par>
                                <p:cTn id="34" presetID="7" presetClass="emph" presetSubtype="2" fill="hold" nodeType="withEffect">
                                  <p:stCondLst>
                                    <p:cond delay="0"/>
                                  </p:stCondLst>
                                  <p:childTnLst>
                                    <p:animClr clrSpc="rgb" dir="cw">
                                      <p:cBhvr>
                                        <p:cTn id="35" dur="2000" fill="hold"/>
                                        <p:tgtEl>
                                          <p:spTgt spid="33"/>
                                        </p:tgtEl>
                                        <p:attrNameLst>
                                          <p:attrName>stroke.color</p:attrName>
                                        </p:attrNameLst>
                                      </p:cBhvr>
                                      <p:to>
                                        <a:srgbClr val="009900"/>
                                      </p:to>
                                    </p:animClr>
                                    <p:set>
                                      <p:cBhvr>
                                        <p:cTn id="36" dur="2000" fill="hold"/>
                                        <p:tgtEl>
                                          <p:spTgt spid="33"/>
                                        </p:tgtEl>
                                        <p:attrNameLst>
                                          <p:attrName>stroke.on</p:attrName>
                                        </p:attrNameLst>
                                      </p:cBhvr>
                                      <p:to>
                                        <p:strVal val="true"/>
                                      </p:to>
                                    </p:se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par>
                                <p:cTn id="71" presetID="10"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37"/>
                                        </p:tgtEl>
                                      </p:cBhvr>
                                    </p:animEffect>
                                    <p:set>
                                      <p:cBhvr>
                                        <p:cTn id="85" dur="1" fill="hold">
                                          <p:stCondLst>
                                            <p:cond delay="499"/>
                                          </p:stCondLst>
                                        </p:cTn>
                                        <p:tgtEl>
                                          <p:spTgt spid="3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500"/>
                                        <p:tgtEl>
                                          <p:spTgt spid="23"/>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38"/>
                                        </p:tgtEl>
                                      </p:cBhvr>
                                    </p:animEffect>
                                    <p:set>
                                      <p:cBhvr>
                                        <p:cTn id="10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P spid="13" grpId="0" animBg="1"/>
      <p:bldP spid="20" grpId="0" animBg="1"/>
      <p:bldP spid="20" grpId="1" animBg="1"/>
      <p:bldP spid="21" grpId="0" animBg="1"/>
      <p:bldP spid="21" grpId="1" animBg="1"/>
      <p:bldP spid="22" grpId="0"/>
      <p:bldP spid="14" grpId="0"/>
      <p:bldP spid="27" grpId="0"/>
      <p:bldP spid="28" grpId="0"/>
      <p:bldP spid="34" grpId="0" animBg="1"/>
      <p:bldP spid="37"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15</a:t>
            </a:fld>
            <a:endParaRPr lang="en-US" dirty="0"/>
          </a:p>
        </p:txBody>
      </p:sp>
      <p:sp>
        <p:nvSpPr>
          <p:cNvPr id="2" name="Title 1"/>
          <p:cNvSpPr>
            <a:spLocks noGrp="1"/>
          </p:cNvSpPr>
          <p:nvPr>
            <p:ph type="title"/>
          </p:nvPr>
        </p:nvSpPr>
        <p:spPr/>
        <p:txBody>
          <a:bodyPr/>
          <a:lstStyle/>
          <a:p>
            <a:r>
              <a:rPr lang="en-GB" dirty="0" smtClean="0"/>
              <a:t>Example for a created concept map</a:t>
            </a:r>
            <a:endParaRPr lang="en-GB"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dirty="0"/>
          </a:p>
        </p:txBody>
      </p:sp>
      <p:graphicFrame>
        <p:nvGraphicFramePr>
          <p:cNvPr id="6" name="Object 5"/>
          <p:cNvGraphicFramePr>
            <a:graphicFrameLocks noChangeAspect="1"/>
          </p:cNvGraphicFramePr>
          <p:nvPr>
            <p:extLst>
              <p:ext uri="{D42A27DB-BD31-4B8C-83A1-F6EECF244321}">
                <p14:modId xmlns:p14="http://schemas.microsoft.com/office/powerpoint/2010/main" xmlns="" val="952570638"/>
              </p:ext>
            </p:extLst>
          </p:nvPr>
        </p:nvGraphicFramePr>
        <p:xfrm>
          <a:off x="-1" y="863715"/>
          <a:ext cx="6517179" cy="2970330"/>
        </p:xfrm>
        <a:graphic>
          <a:graphicData uri="http://schemas.openxmlformats.org/presentationml/2006/ole">
            <p:oleObj spid="_x0000_s54274" r:id="rId4" imgW="6280285" imgH="2873405" progId="">
              <p:embed/>
            </p:oleObj>
          </a:graphicData>
        </a:graphic>
      </p:graphicFrame>
      <p:sp>
        <p:nvSpPr>
          <p:cNvPr id="7" name="Rectangle 6"/>
          <p:cNvSpPr/>
          <p:nvPr/>
        </p:nvSpPr>
        <p:spPr>
          <a:xfrm>
            <a:off x="161510" y="4087897"/>
            <a:ext cx="8928992" cy="2554545"/>
          </a:xfrm>
          <a:prstGeom prst="rect">
            <a:avLst/>
          </a:prstGeom>
          <a:solidFill>
            <a:schemeClr val="bg1"/>
          </a:solidFill>
        </p:spPr>
        <p:txBody>
          <a:bodyPr wrap="square">
            <a:spAutoFit/>
          </a:bodyPr>
          <a:lstStyle/>
          <a:p>
            <a:r>
              <a:rPr lang="hr-HR" sz="1600" b="1" dirty="0" smtClean="0"/>
              <a:t>Uredba o osnivanju Hrvatskoga športskog muzeja </a:t>
            </a:r>
            <a:r>
              <a:rPr lang="hr-HR" sz="1600" dirty="0" smtClean="0"/>
              <a:t>(sažetak)</a:t>
            </a:r>
          </a:p>
          <a:p>
            <a:r>
              <a:rPr lang="hr-HR" sz="1600" dirty="0" smtClean="0"/>
              <a:t>Vlada </a:t>
            </a:r>
            <a:r>
              <a:rPr lang="hr-HR" sz="1600" dirty="0"/>
              <a:t>Republike Hrvatske na temelju Zakona o </a:t>
            </a:r>
            <a:r>
              <a:rPr lang="hr-HR" sz="1600" dirty="0" smtClean="0"/>
              <a:t>muzejima </a:t>
            </a:r>
            <a:r>
              <a:rPr lang="hr-HR" sz="1600" dirty="0"/>
              <a:t>i Zakona o ustanovama osniva Hrvatski športski muzej kao javnu ustanovu od interesa za Republiku Hrvatsku. Muzej obavlja muzejsku djelatnost vezano uz područje fizičke kulture, tjelovježbe, športa i srodnih područja ljudskoga djelovanja sukladno Zakonu o muzejima. Financijska sredstva za obavljanje djelatnosti muzeja se osiguravaju u državnom proračunu Republike </a:t>
            </a:r>
            <a:r>
              <a:rPr lang="hr-HR" sz="1600" dirty="0" smtClean="0"/>
              <a:t>Hrvatske, a muzej može stjecati i vlastita sredstva. </a:t>
            </a:r>
            <a:r>
              <a:rPr lang="hr-HR" sz="1600" dirty="0"/>
              <a:t>Muzejom upravlja ravnatelj koji se imenuje na </a:t>
            </a:r>
            <a:r>
              <a:rPr lang="hr-HR" sz="1600" dirty="0" smtClean="0"/>
              <a:t>temelju </a:t>
            </a:r>
            <a:r>
              <a:rPr lang="hr-HR" sz="1600" dirty="0"/>
              <a:t>natječaja na vrijeme od četiri godine i može biti ponovno imenovan na istu dužnost. Danom osnivanja Muzej preuzima zatečenu imovinu, stvari, prava, novac i radnike ustrojstvene jedinice Hrvatskoga športskog muzeja Kineziološkog fakulteta u Zagrebu</a:t>
            </a:r>
            <a:r>
              <a:rPr lang="hr-HR" sz="1600" dirty="0" smtClean="0"/>
              <a:t>.</a:t>
            </a:r>
          </a:p>
        </p:txBody>
      </p:sp>
      <p:sp>
        <p:nvSpPr>
          <p:cNvPr id="3" name="Rectangle 2"/>
          <p:cNvSpPr/>
          <p:nvPr/>
        </p:nvSpPr>
        <p:spPr>
          <a:xfrm>
            <a:off x="116505" y="4005445"/>
            <a:ext cx="8982490" cy="2843935"/>
          </a:xfrm>
          <a:prstGeom prst="rect">
            <a:avLst/>
          </a:prstGeom>
          <a:solidFill>
            <a:srgbClr val="FFFF00">
              <a:alpha val="12000"/>
            </a:srgb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8" name="Rectangle 7"/>
          <p:cNvSpPr/>
          <p:nvPr/>
        </p:nvSpPr>
        <p:spPr>
          <a:xfrm>
            <a:off x="6732240" y="1898830"/>
            <a:ext cx="2466845" cy="1569660"/>
          </a:xfrm>
          <a:prstGeom prst="rect">
            <a:avLst/>
          </a:prstGeom>
        </p:spPr>
        <p:txBody>
          <a:bodyPr wrap="square">
            <a:spAutoFit/>
          </a:bodyPr>
          <a:lstStyle/>
          <a:p>
            <a:r>
              <a:rPr lang="en-GB" sz="1600" b="1" dirty="0" smtClean="0"/>
              <a:t>Key terms</a:t>
            </a:r>
          </a:p>
          <a:p>
            <a:r>
              <a:rPr lang="hr-HR" sz="1600" dirty="0" smtClean="0"/>
              <a:t>hrvatski športski muzej; vlada republike hrvatske; javna ustanova;</a:t>
            </a:r>
            <a:br>
              <a:rPr lang="hr-HR" sz="1600" dirty="0" smtClean="0"/>
            </a:br>
            <a:r>
              <a:rPr lang="hr-HR" sz="1600" dirty="0" smtClean="0"/>
              <a:t>zakon o muzejima; ravnatelj</a:t>
            </a:r>
            <a:endParaRPr lang="hr-HR" sz="1600" dirty="0"/>
          </a:p>
        </p:txBody>
      </p:sp>
      <p:sp>
        <p:nvSpPr>
          <p:cNvPr id="9" name="Rectangle 8"/>
          <p:cNvSpPr/>
          <p:nvPr/>
        </p:nvSpPr>
        <p:spPr>
          <a:xfrm>
            <a:off x="6732240" y="1898830"/>
            <a:ext cx="2450032" cy="1800200"/>
          </a:xfrm>
          <a:prstGeom prst="rect">
            <a:avLst/>
          </a:prstGeom>
          <a:solidFill>
            <a:srgbClr val="CCFFCC">
              <a:alpha val="27843"/>
            </a:srgb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p14="http://schemas.microsoft.com/office/powerpoint/2010/main" xmlns="" val="371836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Evaluation of results</a:t>
            </a:r>
            <a:endParaRPr lang="en-GB" dirty="0"/>
          </a:p>
        </p:txBody>
      </p:sp>
      <p:sp>
        <p:nvSpPr>
          <p:cNvPr id="3" name="Content Placeholder 2"/>
          <p:cNvSpPr>
            <a:spLocks noGrp="1"/>
          </p:cNvSpPr>
          <p:nvPr>
            <p:ph idx="1"/>
          </p:nvPr>
        </p:nvSpPr>
        <p:spPr>
          <a:xfrm>
            <a:off x="107504" y="900000"/>
            <a:ext cx="8928992" cy="2025170"/>
          </a:xfrm>
        </p:spPr>
        <p:txBody>
          <a:bodyPr/>
          <a:lstStyle/>
          <a:p>
            <a:r>
              <a:rPr lang="en-GB" sz="2000" dirty="0" smtClean="0"/>
              <a:t>With the described procedure 121 concept maps were created.</a:t>
            </a:r>
          </a:p>
          <a:p>
            <a:r>
              <a:rPr lang="en-GB" sz="2000" dirty="0" smtClean="0"/>
              <a:t>Quality of all the created maps was evaluated</a:t>
            </a:r>
            <a:r>
              <a:rPr lang="hr-HR" sz="2000" dirty="0" smtClean="0"/>
              <a:t>.</a:t>
            </a:r>
            <a:endParaRPr lang="en-GB" sz="2000" dirty="0" smtClean="0"/>
          </a:p>
          <a:p>
            <a:r>
              <a:rPr lang="en-GB" sz="2000" dirty="0" smtClean="0"/>
              <a:t>For evaluation, the so called ”gold standard” was used</a:t>
            </a:r>
            <a:r>
              <a:rPr lang="hr-HR" sz="2000" dirty="0" smtClean="0"/>
              <a:t>.</a:t>
            </a:r>
            <a:endParaRPr lang="en-GB" sz="2000" dirty="0" smtClean="0"/>
          </a:p>
          <a:p>
            <a:endParaRPr lang="pl-PL" sz="2400" dirty="0"/>
          </a:p>
          <a:p>
            <a:pPr marL="0" indent="0">
              <a:buNone/>
            </a:pPr>
            <a:endParaRPr lang="hr-HR" sz="2400"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16</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xmlns="" val="3521703429"/>
              </p:ext>
            </p:extLst>
          </p:nvPr>
        </p:nvGraphicFramePr>
        <p:xfrm>
          <a:off x="408286" y="2303875"/>
          <a:ext cx="8700789" cy="4410490"/>
        </p:xfrm>
        <a:graphic>
          <a:graphicData uri="http://schemas.openxmlformats.org/presentationml/2006/ole">
            <p:oleObj spid="_x0000_s55298" name="Visio" r:id="rId4" imgW="5573653" imgH="2825280" progId="">
              <p:embed/>
            </p:oleObj>
          </a:graphicData>
        </a:graphic>
      </p:graphicFrame>
      <p:sp>
        <p:nvSpPr>
          <p:cNvPr id="7" name="Rectangle 6"/>
          <p:cNvSpPr/>
          <p:nvPr/>
        </p:nvSpPr>
        <p:spPr>
          <a:xfrm>
            <a:off x="2591780" y="3789040"/>
            <a:ext cx="2340260" cy="2583185"/>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8" name="Rectangle 7"/>
          <p:cNvSpPr/>
          <p:nvPr/>
        </p:nvSpPr>
        <p:spPr>
          <a:xfrm>
            <a:off x="5472100" y="2312615"/>
            <a:ext cx="3600400" cy="4266735"/>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1" name="Dodecagon 10"/>
          <p:cNvSpPr/>
          <p:nvPr/>
        </p:nvSpPr>
        <p:spPr>
          <a:xfrm>
            <a:off x="8505946" y="6048570"/>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3.</a:t>
            </a:r>
            <a:endParaRPr lang="hr-HR" sz="1200" b="1" dirty="0">
              <a:solidFill>
                <a:srgbClr val="C00000"/>
              </a:solidFill>
              <a:latin typeface="Arial Narrow" panose="020B0606020202030204" pitchFamily="34" charset="0"/>
            </a:endParaRPr>
          </a:p>
        </p:txBody>
      </p:sp>
      <p:sp>
        <p:nvSpPr>
          <p:cNvPr id="12" name="Rectangle 11"/>
          <p:cNvSpPr/>
          <p:nvPr/>
        </p:nvSpPr>
        <p:spPr>
          <a:xfrm>
            <a:off x="7002270" y="3158970"/>
            <a:ext cx="1935215" cy="2385265"/>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9" name="Dodecagon 8"/>
          <p:cNvSpPr/>
          <p:nvPr/>
        </p:nvSpPr>
        <p:spPr>
          <a:xfrm>
            <a:off x="8460941" y="4059070"/>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1.</a:t>
            </a:r>
            <a:endParaRPr lang="hr-HR" sz="1200" b="1" dirty="0">
              <a:solidFill>
                <a:srgbClr val="C00000"/>
              </a:solidFill>
              <a:latin typeface="Arial Narrow" panose="020B0606020202030204" pitchFamily="34" charset="0"/>
            </a:endParaRPr>
          </a:p>
        </p:txBody>
      </p:sp>
      <p:sp>
        <p:nvSpPr>
          <p:cNvPr id="10" name="Dodecagon 9"/>
          <p:cNvSpPr/>
          <p:nvPr/>
        </p:nvSpPr>
        <p:spPr>
          <a:xfrm>
            <a:off x="8460941" y="4918804"/>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2.</a:t>
            </a:r>
            <a:endParaRPr lang="hr-HR" sz="1200" b="1" dirty="0">
              <a:solidFill>
                <a:srgbClr val="C00000"/>
              </a:solidFill>
              <a:latin typeface="Arial Narrow" panose="020B0606020202030204" pitchFamily="34" charset="0"/>
            </a:endParaRPr>
          </a:p>
        </p:txBody>
      </p:sp>
      <p:sp>
        <p:nvSpPr>
          <p:cNvPr id="6" name="Curved Down Arrow 5"/>
          <p:cNvSpPr/>
          <p:nvPr/>
        </p:nvSpPr>
        <p:spPr>
          <a:xfrm flipH="1">
            <a:off x="4436982" y="3654025"/>
            <a:ext cx="2655297" cy="728700"/>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Tree>
    <p:extLst>
      <p:ext uri="{BB962C8B-B14F-4D97-AF65-F5344CB8AC3E}">
        <p14:creationId xmlns:p14="http://schemas.microsoft.com/office/powerpoint/2010/main" xmlns="" val="291643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
                            </p:stCondLst>
                            <p:childTnLst>
                              <p:par>
                                <p:cTn id="29" presetID="10" presetClass="exit" presetSubtype="0" fill="hold" grpId="1" nodeType="after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1" grpId="0" animBg="1"/>
      <p:bldP spid="11" grpId="1" animBg="1"/>
      <p:bldP spid="12" grpId="0" animBg="1"/>
      <p:bldP spid="9" grpId="0" animBg="1"/>
      <p:bldP spid="10"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17</a:t>
            </a:fld>
            <a:endParaRPr lang="en-US" dirty="0"/>
          </a:p>
        </p:txBody>
      </p:sp>
      <p:sp>
        <p:nvSpPr>
          <p:cNvPr id="2" name="Title 1"/>
          <p:cNvSpPr>
            <a:spLocks noGrp="1"/>
          </p:cNvSpPr>
          <p:nvPr>
            <p:ph type="title"/>
          </p:nvPr>
        </p:nvSpPr>
        <p:spPr/>
        <p:txBody>
          <a:bodyPr/>
          <a:lstStyle/>
          <a:p>
            <a:r>
              <a:rPr lang="en-GB" dirty="0" smtClean="0"/>
              <a:t>Gold standard</a:t>
            </a:r>
            <a:endParaRPr lang="en-GB" dirty="0"/>
          </a:p>
        </p:txBody>
      </p:sp>
      <p:sp>
        <p:nvSpPr>
          <p:cNvPr id="3" name="Content Placeholder 2"/>
          <p:cNvSpPr>
            <a:spLocks noGrp="1"/>
          </p:cNvSpPr>
          <p:nvPr>
            <p:ph idx="1"/>
          </p:nvPr>
        </p:nvSpPr>
        <p:spPr>
          <a:xfrm>
            <a:off x="107504" y="900000"/>
            <a:ext cx="9145016" cy="2732030"/>
          </a:xfrm>
        </p:spPr>
        <p:txBody>
          <a:bodyPr/>
          <a:lstStyle/>
          <a:p>
            <a:pPr>
              <a:spcBef>
                <a:spcPts val="500"/>
              </a:spcBef>
            </a:pPr>
            <a:r>
              <a:rPr lang="en-GB" sz="2000" dirty="0" smtClean="0"/>
              <a:t>Key words and informative-indicative abstract of 121 documents.</a:t>
            </a:r>
          </a:p>
          <a:p>
            <a:pPr>
              <a:spcBef>
                <a:spcPts val="500"/>
              </a:spcBef>
            </a:pPr>
            <a:r>
              <a:rPr lang="en-GB" sz="2000" dirty="0" smtClean="0"/>
              <a:t>In preparation participated 12 individuals from the area of science and higher education.</a:t>
            </a:r>
          </a:p>
          <a:p>
            <a:pPr lvl="1">
              <a:spcBef>
                <a:spcPts val="500"/>
              </a:spcBef>
            </a:pPr>
            <a:r>
              <a:rPr lang="en-GB" sz="1800" dirty="0" smtClean="0"/>
              <a:t>Every document was processed by at least two persons.</a:t>
            </a:r>
          </a:p>
          <a:p>
            <a:r>
              <a:rPr lang="en-GB" sz="2000" dirty="0" smtClean="0"/>
              <a:t>Evaluated was the sample quality of gold standard.</a:t>
            </a:r>
          </a:p>
          <a:p>
            <a:pPr lvl="1"/>
            <a:r>
              <a:rPr lang="en-GB" sz="1800" dirty="0" smtClean="0"/>
              <a:t>55 evaluators – everyone evaluated 4 documents = 220 grades.</a:t>
            </a:r>
          </a:p>
          <a:p>
            <a:pPr lvl="1"/>
            <a:r>
              <a:rPr lang="en-GB" sz="1800" dirty="0" smtClean="0"/>
              <a:t>Created abstracts and selected key words describe the source documents very well.</a:t>
            </a:r>
            <a:endParaRPr lang="en-GB" sz="1800" dirty="0"/>
          </a:p>
        </p:txBody>
      </p:sp>
      <p:pic>
        <p:nvPicPr>
          <p:cNvPr id="819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906215" y="3383995"/>
            <a:ext cx="3941260" cy="345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27751" y="3393380"/>
            <a:ext cx="3904189" cy="345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9240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95"/>
                                        </p:tgtEl>
                                        <p:attrNameLst>
                                          <p:attrName>style.visibility</p:attrName>
                                        </p:attrNameLst>
                                      </p:cBhvr>
                                      <p:to>
                                        <p:strVal val="visible"/>
                                      </p:to>
                                    </p:set>
                                    <p:animEffect transition="in" filter="fade">
                                      <p:cBhvr>
                                        <p:cTn id="28" dur="500"/>
                                        <p:tgtEl>
                                          <p:spTgt spid="819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194"/>
                                        </p:tgtEl>
                                        <p:attrNameLst>
                                          <p:attrName>style.visibility</p:attrName>
                                        </p:attrNameLst>
                                      </p:cBhvr>
                                      <p:to>
                                        <p:strVal val="visible"/>
                                      </p:to>
                                    </p:set>
                                    <p:animEffect transition="in" filter="fade">
                                      <p:cBhvr>
                                        <p:cTn id="33" dur="500"/>
                                        <p:tgtEl>
                                          <p:spTgt spid="819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3" y="180000"/>
            <a:ext cx="9100011" cy="584775"/>
          </a:xfrm>
        </p:spPr>
        <p:txBody>
          <a:bodyPr/>
          <a:lstStyle/>
          <a:p>
            <a:r>
              <a:rPr lang="en-GB" dirty="0" smtClean="0"/>
              <a:t>Evaluation of quality of selected key terms</a:t>
            </a:r>
            <a:endParaRPr lang="en-GB"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18</a:t>
            </a:fld>
            <a:endParaRPr lang="en-US" dirty="0"/>
          </a:p>
        </p:txBody>
      </p:sp>
      <p:sp>
        <p:nvSpPr>
          <p:cNvPr id="10" name="AutoShape 2" descr="data:image/jpeg;base64,/9j/4AAQSkZJRgABAQAAAQABAAD/2wCEAAkGBwgHBhUIBxQVFgkLFR0XDRYYGRQdHBwWGRoaIiAiHB8kHCgiHiYxJx8fJDIhJiktOjo6HyQ4ODMsNyg5LjcBCgoKDg0OGhAQGywlHyY3Lzg1NzQ0LCw0Li8sLCw0NjY0LCw3LCwsNyw4NS0rNCwsLCwsLC0sNiwsLCwsMC8sLP/AABEIAMAA2AMBEQACEQEDEQH/xAAcAAEAAgIDAQAAAAAAAAAAAAAABwgFBgIDBAH/xAA8EAABAgMDBwkGBgMBAAAAAAAAAQIDBAUGETEHF0FkgaPjEhQVISIkUWFxEyMyQmKRMzShsdHhUnLBFv/EABsBAQACAwEBAAAAAAAAAAAAAAAEBQMGBwIB/8QANhEBAAECAQcKBQUBAQEAAAAAAAECAwQFERIxQaHhBhMVFiFhYmOi4hQiMnGBQlGRwdHwIyX/2gAMAwEAAhEDEQA/AJxAAAAAAAAAAAAAAAAAAAAAAAAAAAAAAAAAAAAAAAAAAAAAPiqjUvdgmIIjOifOCv8A7jnV69FfhXfRf8d3r1+hWfF/+2fZqbz1f/8AnaGb/wBPq/P7f190sIqOS9uC4Fm0aYzPoAAAAAAAAAAAAAAAAAAAAAAAAAAANGyp2i6MpXRssveZ1FR30w9P3w+5Dxl7Rp0Y1y2Tk5k7n73PV/TRvnhrQyVLoSZsllouk6V0bMr3mTREb9UPR9sPsW2DvaVOjOuHPeUeTuYvc9R9Ne6eOtvJMa2AAAAAAAAAAAAAAAAAAAAAAAAADonpuDIyb5uZW6DBarnr5IfKqopjPLJZtVXrkW6I7ZV3r9Xj1yqvqEz1OiL2Ux5LUwQoblyblU1S6vgsJRhLFNmjZvn92PPCWyFAq8eh1VlQlut0Ne0mHKauKHu3cm3VFUImNwlGLsVWa9u6f3WIkZuDPybJuWW+DGajmL5KX1NUVRnhyi9aqs3Jt1x2w7z6xgAAAAAAAAAAAAAAAAAAAAAAABFuV20PKe2hyq9lvamfX5W/9XYVuNvfoj8t15MZPzROKrjup/uf6/lGRXtxAAEm5IrQ8l7qHNL2XdqW9fmb/wBTaWGCvfon8NO5T5PzxGKojuq/qf6/hKRZNKAAAAAAAAAAAAAAAAAAAAAAAGLtLWYVBo75+LixLoaeL1wQx3bkW6ZqlNyfg6sXfptU7dfdCvM1MRpuZdMTCq6NFVXPVdKqUUzMznl1W3bpt0RRRGaIdR8ZAAB2ysxGlJlsxLqrY0JUcxU0Kh9iZic8Mdy3TcomiuM8SsNZqswq9R2T8LF6XRE8Hpihe2rkXKYqhyrKGDqwl+q1Vs1d8MoZEIAAAAAAAAAAAAAAAAAAAAAAhTKhaHpas8yl17rJKqdWDn6V2YJt8Soxd7Tr0Y1Q6Jydyf8ADWOdqj5q90bP9aWRGxAAAAA3TJfaHoms8ymF7rOqideDX6F24Ls8CXhL2hXozqlrvKLJ/wARY52mPmo3xt/1NZbudgAAAAAAAAAAAAAAAAAAAANXyg2iSgURfYr3yZvbA8U8XbL/ALqhGxN7m6OzXK5yHk74zEfNHy09s/1H5QQUzpoAAAAAACd8n1okr9ET2y98lrmx/FfB2277opc4a9zlHbrhzLLmTvg8R8sfLV2x/cfhtBJUwAAAAAAAAAAAAAAAAAAOMR7YbFfEW5jUvcq6EQan2mJqnNGtX+2dfdaGtumk/Ls7MBPoTTtxKO/d5yvPsdSyTgIwWHi3+qe2fvw1MEYVmAAAAAAAztjK+6z1bbNL+Xf2Y6fQunZiZrF3m68+xWZWwEY3Dzb/AFR2x9+OpYCG9sRiPhrexyXtVNKKXmty2qJpnNOtyD4AAAAAAAAAAAAAAAAAEfZWLRcykEo8svv5pL43lD8Nv7IpBxt7Rp0I2tp5M5O527OIr1U6u+eCISrb6AAAAAAAAAJeyT2i57ILR5lffyqXwfOH4bP2VC0wV7Sp0J2NC5TZO5q7GIo1Va+6eKQSc1YAAAAAAAAAAAAAAAAeWqT8CmU987NLdCgtVzv4TzPNdUU0zVLNh7Fd+7Tao1yrvWanHrFTfPzX4kZb7tCJoRPJChuVzXVNUur4TDUYazTao1Q8R5SQAAAAAAAAB7aNU49HqbJ+V/EgrfdoVNKL5Kerdc0VRVCNi8NRibNVqvVKxFLn4FTp7J2VW+FGajm/wvmX1FUVUxVDlGIsV2LtVqvXD1HphAAAAAAAAAAAAAAAImyt2hWYmkossvuoHamLtL9CbMdvkVmNvZ50IbzyYyfoUTia47Z7I+37/lHJAbaAAAAAAAAAAACRskloVl5paLMr7qP2pe/Q/Sm3HZ5k/BXs06EtS5T5P06IxNEdsdk/b9/wlks2jAAAAAAAAAAAAAAMNa2uQ7P0R86672vwwUXS9cP52GK9di3RpLDJmBqxmIptRq1z3Qr5GivjxVixlVYkRVV6riqr1qpRTOec8uqU0xRTFNMZohwD0AAAAAAAAAAADnBivgRUiwVVIkNUVipiip1ooic054eaqYrpmmqM8SsHZKuQ7QURk6272vwxkTQ9Mf52l7Zuxco0nK8p4GrB4iq1OrXHfDMmVXgAAAAAAAAAAAAQblItClcrfspdb5OUvbDuwV3zO/RE2FNir3OV5o1Q6TkHJ3wmH0qo+artnu/aGpEZegAAAAAAAAAAAAANtyb2hSh1v2Uwt0nN3NiX4Ivyu/VU2knC3ubrzTqlRZeyd8Xh9KmPmp7Y7/3hORcubAAAAAAAAAAAA1DKTaLoWi83gL3ycRWs8m/M79bk9fIi4u9oUZo1yvsgZO+KxGnV9NPbPfOyEHlO6QAAAAAAAAAAAAAAAAJwybWi6aovN4698k0Rr/Nvyu/S5fTzLjCXtOjNOuHN8v5O+FxGnT9NXbHdO2G3kpQgAAAAAAAADrjxocvBWNGVEhw0VXKuhEPkzERnl6ooqrqimmM8yr5auuRLQVp86+9IfwwWroYmG3SvqUd67NyvSdUybgacHh4tRr298sOYlgAAAAAAAAAAAAAAAAMxZSuRLP1pk6y9YfwxmppYuO3SnoZbN2bdekr8pYGnGYebU69ndKwcCNDmIKRoKosOIiK1U0opeRMTGeHK66KqKppqjNMOw+vIAAAAAAABHGVu0Sy8u2iSq9uMnKmF8G6E247PMgY29mjQht3JjJ2nXOKr1R2R99s/hE5WN4AAAAAAAAAAAAAAAAAABLGSS0Sx5d1Eml7cFOVLr4t0psx2+RZ4K9njQlo/KfJ2hXGKo1T2T99k/lI5PaiAAAAAAA8NaqcCj0t8/M/hwUvu8V0InqvUeLlcUUzVKThMNXib1NqjXP8A25XepT0epT752bW+NGdynf15aCirqmqZql1fD2KLFum1Rqh5jyzAAAAAAAAAAAAAAAAAAA9NNno9Nn2Tsot0aC7lN/vy0HqiqaZiqGHEWKL9uq1XqlYii1OBWKWyflvw4yX3eC6UX0XqL23XFdMVQ5Ri8NXhr1VqvXH/AG97j2jAAAAAAQ9lYtDz6opSZZfcSi3xbtMT+sNqlVjb2lVoRsb9yayfzVqcRXHbVq7o4tBITaAAAAAAAAAAAAAAAAAAAAAG/ZJ7Q8xqK0mZX3E2t8K/RE/vDYhNwV7Rq0J2tX5S5P521GIojtp198cEwlq0EAAAAGBtrX22eobplPzMTswE+pdOzEwYi7zdGfas8k4CcZiIo/THbP24q/vc57le9VVzlvVVxVSkdSiIiM0PgfQAAAAAAAAAAAAAAAAAAAAH1jnMcj2KqOat6KmKKHyYiYzSsBYqvttDQ2zK/mYfZjp9SaduJd4e7zlGfa5blbATg8RNH6Z7Y+3BnjOrAAAVbkvUCBsoFoen64qwVvk5a9kDz8Xbf2RClxN7nK+zVDpuRMn/AAeH+b6qu2f8/DWSOuQAAAAAAAAAAAAAAAAAAAAAABs2T+0PQFcRYy3SczcyP5eDtn7KpIw17m6+3VKmy3k/4zD/AC/VT2x/n5Tyi3pehdOZAADScqNouiaRzCXXvU6ip/rD0rtwTb4EPGXtCnRjXLYuTuTviL/O1/TRvnZ/GtCxUuiAAAAAAAAAAAAAAAAAAAAAAAAAAmnJdaLpakcwmF71JIif7Q9C7MF2eJbYO9p06M64c75RZO+Hv87R9Ne6dv8AOtuxMa66ZuZgycq6ZmVugwmq56+CIfKqopjPLJatVXa4oojPMq82jrEau1h8/H6uWtzG/wCLEwQortyblU1S6tgMHThLFNqnZr752sYY0wAAAAAAAAAAAAAAAAAAAAAAAAAGTs5WI1CrDJ+B18hbnt/yYuKGS1cm3VFUIePwdOLsVWqturunYsNJzMGclWzMst8GK1HMXxRS9pqiqM8OU3bVVquaK4zTDE2uoUxaGnJIwY3sYSrfF7HKVyJgnxJcmn7GK/am5ToxOZOyZjqMFd52qjSnZ25s26Wl5otb3PFInR/i3cWw9bvJ9XtM0Wt7nijo/wAW7idbvJ9XtM0Wt7nijo/xbuJ1u8n1e0zRa3ueKOj/ABbuJ1u8n1e0zRa3ueKOj/Fu4nW7yfV7TNFre54o6P8AFu4nW7yfV7TNFre54o6P8W7idbvJ9XtM0Wt7nijo/wAW7idbvJ9XtM0Wt7nijo/xbuJ1u8n1e0zRa3ueKOj/ABbuJ1u8n1e0zRa3ueKOj/Fu4nW7yfV7TNFre54o6P8AFu4nW7yfV7TNFre54o6P8W7idbvJ9XtM0Wt7nijo/wAW7idbvJ9XtM0Wt7nijo/xbuJ1u8n1e0zRa3ueKOj/ABbuJ1u8n1e0zRa3ueKOj/Fu4nW7yfV7TNFre54o6P8AFu4nW7yfV7TNFre54o6P8W7idbvJ9XtM0Wt7nijo/wAW7idbvJ9XtM0Wt7nijo/xbuJ1u8n1e0zRa3ueKOj/ABbuJ1u8n1e0zRa3ueKOj/Fu4nW7yfV7TNFre54o6P8AFu4nW7yfV7TNFre54o6P8W7idbvJ9XtbpZGhTFnqcsjGje2hIt8LsclWouKfEt6afuS7FqbdOjM52vZTx1GNu87TRozt7c+fdD//2Q=="/>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dirty="0"/>
          </a:p>
        </p:txBody>
      </p:sp>
      <p:sp>
        <p:nvSpPr>
          <p:cNvPr id="8" name="Content Placeholder 2"/>
          <p:cNvSpPr>
            <a:spLocks noGrp="1"/>
          </p:cNvSpPr>
          <p:nvPr>
            <p:ph idx="1"/>
          </p:nvPr>
        </p:nvSpPr>
        <p:spPr>
          <a:xfrm>
            <a:off x="171376" y="773705"/>
            <a:ext cx="4557419" cy="3662541"/>
          </a:xfrm>
        </p:spPr>
        <p:txBody>
          <a:bodyPr/>
          <a:lstStyle/>
          <a:p>
            <a:r>
              <a:rPr lang="en-GB" sz="2000" dirty="0" smtClean="0"/>
              <a:t>Comparison of selected key terms from the text with gold standard key words.</a:t>
            </a:r>
          </a:p>
          <a:p>
            <a:r>
              <a:rPr lang="en-GB" sz="2000" dirty="0" smtClean="0"/>
              <a:t>Comparison of 3 algorithms </a:t>
            </a:r>
            <a:br>
              <a:rPr lang="en-GB" sz="2000" dirty="0" smtClean="0"/>
            </a:br>
            <a:r>
              <a:rPr lang="en-GB" sz="2000" dirty="0" smtClean="0"/>
              <a:t>(</a:t>
            </a:r>
            <a:r>
              <a:rPr lang="en-GB" sz="2000" dirty="0" err="1" smtClean="0"/>
              <a:t>TF-IDF</a:t>
            </a:r>
            <a:r>
              <a:rPr lang="en-GB" sz="2000" dirty="0" smtClean="0"/>
              <a:t>, </a:t>
            </a:r>
            <a:r>
              <a:rPr lang="en-GB" sz="2000" i="1" dirty="0" err="1" smtClean="0"/>
              <a:t>Apriori</a:t>
            </a:r>
            <a:r>
              <a:rPr lang="en-GB" sz="2000" dirty="0" smtClean="0"/>
              <a:t> </a:t>
            </a:r>
            <a:r>
              <a:rPr lang="en-GB" sz="2000" dirty="0" err="1" smtClean="0"/>
              <a:t>i</a:t>
            </a:r>
            <a:r>
              <a:rPr lang="en-GB" sz="2000" dirty="0" smtClean="0"/>
              <a:t> KEA (</a:t>
            </a:r>
            <a:r>
              <a:rPr lang="en-GB" sz="2000" dirty="0" err="1" smtClean="0"/>
              <a:t>Keyphrase</a:t>
            </a:r>
            <a:r>
              <a:rPr lang="en-GB" sz="2000" dirty="0" smtClean="0"/>
              <a:t> Extraction Algorithm) with the referential one.</a:t>
            </a:r>
          </a:p>
          <a:p>
            <a:r>
              <a:rPr lang="en-GB" sz="2000" dirty="0" smtClean="0"/>
              <a:t>Comparison of precision (P), recall (R) and their harmonic mean (F1) measure.</a:t>
            </a:r>
          </a:p>
          <a:p>
            <a:pPr lvl="1"/>
            <a:endParaRPr lang="en-GB" dirty="0" smtClean="0"/>
          </a:p>
        </p:txBody>
      </p:sp>
      <p:pic>
        <p:nvPicPr>
          <p:cNvPr id="921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00231" y="3913200"/>
            <a:ext cx="4520161" cy="294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617005" y="3906267"/>
            <a:ext cx="4591783" cy="31231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b="2939"/>
          <a:stretch/>
        </p:blipFill>
        <p:spPr bwMode="auto">
          <a:xfrm>
            <a:off x="4369628" y="841195"/>
            <a:ext cx="4798880" cy="29048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7556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fade">
                                      <p:cBhvr>
                                        <p:cTn id="12" dur="500"/>
                                        <p:tgtEl>
                                          <p:spTgt spid="92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fade">
                                      <p:cBhvr>
                                        <p:cTn id="1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3110"/>
            <a:ext cx="8928992" cy="461665"/>
          </a:xfrm>
        </p:spPr>
        <p:txBody>
          <a:bodyPr/>
          <a:lstStyle/>
          <a:p>
            <a:r>
              <a:rPr lang="en-GB" sz="2400" dirty="0" smtClean="0"/>
              <a:t>Evaluation of quality of the created concept maps</a:t>
            </a:r>
            <a:endParaRPr lang="en-GB" sz="2400" dirty="0"/>
          </a:p>
        </p:txBody>
      </p:sp>
      <p:sp>
        <p:nvSpPr>
          <p:cNvPr id="3" name="Content Placeholder 2"/>
          <p:cNvSpPr>
            <a:spLocks noGrp="1"/>
          </p:cNvSpPr>
          <p:nvPr>
            <p:ph idx="1"/>
          </p:nvPr>
        </p:nvSpPr>
        <p:spPr>
          <a:xfrm>
            <a:off x="107504" y="900000"/>
            <a:ext cx="8928992" cy="5629233"/>
          </a:xfrm>
        </p:spPr>
        <p:txBody>
          <a:bodyPr/>
          <a:lstStyle/>
          <a:p>
            <a:r>
              <a:rPr lang="en-GB" sz="2400" dirty="0" smtClean="0"/>
              <a:t>Comparison of the map with document abstract.</a:t>
            </a:r>
          </a:p>
          <a:p>
            <a:pPr lvl="1">
              <a:spcAft>
                <a:spcPts val="1200"/>
              </a:spcAft>
            </a:pPr>
            <a:r>
              <a:rPr lang="en-GB" dirty="0" smtClean="0"/>
              <a:t>Questionnaire with 5 </a:t>
            </a:r>
            <a:r>
              <a:rPr lang="en-GB" i="1" dirty="0" err="1" smtClean="0"/>
              <a:t>Likert</a:t>
            </a:r>
            <a:r>
              <a:rPr lang="en-GB" dirty="0" smtClean="0"/>
              <a:t> type assertions:</a:t>
            </a:r>
          </a:p>
          <a:p>
            <a:pPr marL="914400" lvl="2" indent="0">
              <a:buNone/>
            </a:pPr>
            <a:r>
              <a:rPr lang="en-GB" sz="1600" dirty="0" smtClean="0">
                <a:latin typeface="Consolas" panose="020B0609020204030204" pitchFamily="49" charset="0"/>
                <a:cs typeface="Consolas" panose="020B0609020204030204" pitchFamily="49" charset="0"/>
              </a:rPr>
              <a:t>The concept map contains the most important terms from the document.</a:t>
            </a:r>
          </a:p>
          <a:p>
            <a:pPr marL="914400" lvl="2" indent="0">
              <a:buNone/>
            </a:pPr>
            <a:r>
              <a:rPr lang="en-GB" sz="1600" dirty="0" smtClean="0">
                <a:latin typeface="Consolas" panose="020B0609020204030204" pitchFamily="49" charset="0"/>
                <a:cs typeface="Consolas" panose="020B0609020204030204" pitchFamily="49" charset="0"/>
              </a:rPr>
              <a:t>Concepts are connected correctly.</a:t>
            </a:r>
          </a:p>
          <a:p>
            <a:pPr marL="914400" lvl="2" indent="0">
              <a:buNone/>
            </a:pPr>
            <a:r>
              <a:rPr lang="en-GB" sz="1600" dirty="0" smtClean="0">
                <a:latin typeface="Consolas" panose="020B0609020204030204" pitchFamily="49" charset="0"/>
                <a:cs typeface="Consolas" panose="020B0609020204030204" pitchFamily="49" charset="0"/>
              </a:rPr>
              <a:t>Links among concepts are properly named.</a:t>
            </a:r>
          </a:p>
          <a:p>
            <a:pPr marL="914400" lvl="2" indent="0">
              <a:buNone/>
            </a:pPr>
            <a:r>
              <a:rPr lang="en-GB" sz="1600" dirty="0" smtClean="0">
                <a:latin typeface="Consolas" panose="020B0609020204030204" pitchFamily="49" charset="0"/>
                <a:cs typeface="Consolas" panose="020B0609020204030204" pitchFamily="49" charset="0"/>
              </a:rPr>
              <a:t>Hierarchy of concepts is correct.</a:t>
            </a:r>
          </a:p>
          <a:p>
            <a:pPr marL="914400" lvl="2" indent="0">
              <a:spcAft>
                <a:spcPts val="600"/>
              </a:spcAft>
              <a:buNone/>
            </a:pPr>
            <a:r>
              <a:rPr lang="en-GB" sz="1600" dirty="0" smtClean="0">
                <a:latin typeface="Consolas" panose="020B0609020204030204" pitchFamily="49" charset="0"/>
                <a:cs typeface="Consolas" panose="020B0609020204030204" pitchFamily="49" charset="0"/>
              </a:rPr>
              <a:t>Concept map is useful for learning the document contents.</a:t>
            </a:r>
          </a:p>
          <a:p>
            <a:pPr>
              <a:spcBef>
                <a:spcPts val="1200"/>
              </a:spcBef>
            </a:pPr>
            <a:r>
              <a:rPr lang="en-GB" sz="2400" dirty="0" smtClean="0"/>
              <a:t>Respondents evaluated each statement with grades 1-5.</a:t>
            </a:r>
          </a:p>
          <a:p>
            <a:pPr lvl="1"/>
            <a:r>
              <a:rPr lang="en-GB" sz="1600" dirty="0" smtClean="0"/>
              <a:t>6.854 respondents from science and higher education</a:t>
            </a:r>
          </a:p>
          <a:p>
            <a:pPr lvl="1"/>
            <a:r>
              <a:rPr lang="en-GB" sz="1800" b="1" dirty="0" smtClean="0">
                <a:solidFill>
                  <a:srgbClr val="C00000"/>
                </a:solidFill>
              </a:rPr>
              <a:t>538</a:t>
            </a:r>
            <a:r>
              <a:rPr lang="en-GB" sz="1800" dirty="0" smtClean="0">
                <a:solidFill>
                  <a:srgbClr val="C00000"/>
                </a:solidFill>
              </a:rPr>
              <a:t> </a:t>
            </a:r>
            <a:r>
              <a:rPr lang="en-GB" sz="1800" dirty="0" smtClean="0"/>
              <a:t>(</a:t>
            </a:r>
            <a:r>
              <a:rPr lang="en-GB" sz="1800" b="1" dirty="0" smtClean="0">
                <a:solidFill>
                  <a:srgbClr val="C00000"/>
                </a:solidFill>
              </a:rPr>
              <a:t>7,9%</a:t>
            </a:r>
            <a:r>
              <a:rPr lang="en-GB" sz="1800" dirty="0" smtClean="0"/>
              <a:t>) respondents fully completed their questionnaires</a:t>
            </a:r>
          </a:p>
          <a:p>
            <a:pPr lvl="1"/>
            <a:r>
              <a:rPr lang="en-GB" sz="1800" dirty="0" smtClean="0"/>
              <a:t>Every respondent evaluated five different randomly chosen maps.</a:t>
            </a:r>
          </a:p>
          <a:p>
            <a:pPr lvl="1"/>
            <a:r>
              <a:rPr lang="en-GB" sz="1800" dirty="0" smtClean="0"/>
              <a:t>All together were collected 2.690 individual grades.</a:t>
            </a:r>
          </a:p>
          <a:p>
            <a:pPr lvl="1"/>
            <a:r>
              <a:rPr lang="en-GB" sz="1800" dirty="0" smtClean="0"/>
              <a:t>A single map was evaluated from 7 to 42 respondents.</a:t>
            </a:r>
          </a:p>
          <a:p>
            <a:pPr lvl="1"/>
            <a:r>
              <a:rPr lang="en-GB" sz="1800" dirty="0" smtClean="0"/>
              <a:t>Excluded from the analysis were the maps evaluated by less than 15 respondents.</a:t>
            </a:r>
          </a:p>
          <a:p>
            <a:pPr lvl="1"/>
            <a:r>
              <a:rPr lang="en-GB" sz="1800" b="1" dirty="0" smtClean="0">
                <a:solidFill>
                  <a:srgbClr val="C00000"/>
                </a:solidFill>
              </a:rPr>
              <a:t>115</a:t>
            </a:r>
            <a:r>
              <a:rPr lang="en-GB" sz="1800" dirty="0" smtClean="0">
                <a:solidFill>
                  <a:srgbClr val="C00000"/>
                </a:solidFill>
              </a:rPr>
              <a:t> </a:t>
            </a:r>
            <a:r>
              <a:rPr lang="en-GB" sz="1800" dirty="0" smtClean="0"/>
              <a:t>maps and </a:t>
            </a:r>
            <a:r>
              <a:rPr lang="en-GB" sz="1800" b="1" dirty="0" smtClean="0">
                <a:solidFill>
                  <a:srgbClr val="C00000"/>
                </a:solidFill>
              </a:rPr>
              <a:t>2.625</a:t>
            </a:r>
            <a:r>
              <a:rPr lang="en-GB" sz="1800" dirty="0" smtClean="0"/>
              <a:t> single grades were left over.</a:t>
            </a:r>
            <a:endParaRPr lang="en-GB" sz="1800"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19</a:t>
            </a:fld>
            <a:endParaRPr lang="en-US" dirty="0"/>
          </a:p>
        </p:txBody>
      </p:sp>
      <p:sp>
        <p:nvSpPr>
          <p:cNvPr id="5" name="Rectangle 4"/>
          <p:cNvSpPr/>
          <p:nvPr/>
        </p:nvSpPr>
        <p:spPr>
          <a:xfrm>
            <a:off x="746575" y="1808820"/>
            <a:ext cx="7965885" cy="1665185"/>
          </a:xfrm>
          <a:prstGeom prst="rect">
            <a:avLst/>
          </a:prstGeom>
          <a:solidFill>
            <a:srgbClr val="FFFFCC">
              <a:alpha val="1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 xmlns:p14="http://schemas.microsoft.com/office/powerpoint/2010/main" val="42724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fade">
                                      <p:cBhvr>
                                        <p:cTn id="16" dur="500"/>
                                        <p:tgtEl>
                                          <p:spTgt spid="3">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animEffect transition="in" filter="fade">
                                      <p:cBhvr>
                                        <p:cTn id="19" dur="500"/>
                                        <p:tgtEl>
                                          <p:spTgt spid="3">
                                            <p:txEl>
                                              <p:pRg st="11" end="1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animEffect transition="in" filter="fade">
                                      <p:cBhvr>
                                        <p:cTn id="22" dur="500"/>
                                        <p:tgtEl>
                                          <p:spTgt spid="3">
                                            <p:txEl>
                                              <p:pRg st="12" end="1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animEffect transition="in" filter="fade">
                                      <p:cBhvr>
                                        <p:cTn id="25" dur="500"/>
                                        <p:tgtEl>
                                          <p:spTgt spid="3">
                                            <p:txEl>
                                              <p:pRg st="13" end="1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4" end="14"/>
                                            </p:txEl>
                                          </p:spTgt>
                                        </p:tgtEl>
                                        <p:attrNameLst>
                                          <p:attrName>style.visibility</p:attrName>
                                        </p:attrNameLst>
                                      </p:cBhvr>
                                      <p:to>
                                        <p:strVal val="visible"/>
                                      </p:to>
                                    </p:set>
                                    <p:animEffect transition="in" filter="fade">
                                      <p:cBhvr>
                                        <p:cTn id="28"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07950" y="179388"/>
            <a:ext cx="8928100" cy="585787"/>
          </a:xfrm>
        </p:spPr>
        <p:txBody>
          <a:bodyPr/>
          <a:lstStyle/>
          <a:p>
            <a:pPr>
              <a:defRPr/>
            </a:pPr>
            <a:r>
              <a:rPr lang="en-GB" dirty="0" smtClean="0"/>
              <a:t>Contents</a:t>
            </a:r>
          </a:p>
        </p:txBody>
      </p:sp>
      <p:sp>
        <p:nvSpPr>
          <p:cNvPr id="10243" name="Content Placeholder 2"/>
          <p:cNvSpPr>
            <a:spLocks noGrp="1"/>
          </p:cNvSpPr>
          <p:nvPr>
            <p:ph idx="1"/>
          </p:nvPr>
        </p:nvSpPr>
        <p:spPr>
          <a:xfrm>
            <a:off x="107950" y="900113"/>
            <a:ext cx="8928100" cy="5398401"/>
          </a:xfrm>
        </p:spPr>
        <p:txBody>
          <a:bodyPr/>
          <a:lstStyle/>
          <a:p>
            <a:r>
              <a:rPr lang="en-GB" dirty="0" smtClean="0"/>
              <a:t>Introduction</a:t>
            </a:r>
          </a:p>
          <a:p>
            <a:pPr lvl="1"/>
            <a:r>
              <a:rPr lang="en-GB" dirty="0" smtClean="0"/>
              <a:t>Motivation</a:t>
            </a:r>
          </a:p>
          <a:p>
            <a:pPr lvl="1"/>
            <a:r>
              <a:rPr lang="en-GB" dirty="0" smtClean="0"/>
              <a:t>Goal and hypothesis for research</a:t>
            </a:r>
          </a:p>
          <a:p>
            <a:r>
              <a:rPr lang="en-GB" dirty="0" smtClean="0"/>
              <a:t>Procedure</a:t>
            </a:r>
          </a:p>
          <a:p>
            <a:pPr lvl="1"/>
            <a:r>
              <a:rPr lang="en-GB" dirty="0" smtClean="0"/>
              <a:t>Automatic creation of concept map</a:t>
            </a:r>
          </a:p>
          <a:p>
            <a:pPr lvl="1"/>
            <a:r>
              <a:rPr lang="en-GB" dirty="0" smtClean="0"/>
              <a:t>Creation of thesaurus</a:t>
            </a:r>
          </a:p>
          <a:p>
            <a:pPr lvl="1"/>
            <a:r>
              <a:rPr lang="en-GB" dirty="0" smtClean="0"/>
              <a:t>Method for creation of the concept map</a:t>
            </a:r>
          </a:p>
          <a:p>
            <a:r>
              <a:rPr lang="en-GB" dirty="0" smtClean="0"/>
              <a:t>Results</a:t>
            </a:r>
          </a:p>
          <a:p>
            <a:pPr lvl="1"/>
            <a:r>
              <a:rPr lang="en-GB" dirty="0" smtClean="0"/>
              <a:t>”Gold standard”</a:t>
            </a:r>
          </a:p>
          <a:p>
            <a:pPr lvl="1"/>
            <a:r>
              <a:rPr lang="en-GB" dirty="0" smtClean="0"/>
              <a:t>Assessment of quality for the selected terms</a:t>
            </a:r>
          </a:p>
          <a:p>
            <a:pPr lvl="1"/>
            <a:r>
              <a:rPr lang="en-GB" dirty="0" smtClean="0"/>
              <a:t>Assessment of quality for the created concept maps</a:t>
            </a:r>
          </a:p>
          <a:p>
            <a:pPr lvl="1"/>
            <a:r>
              <a:rPr lang="en-GB" dirty="0" smtClean="0"/>
              <a:t>Usability assessment for the created concept maps</a:t>
            </a:r>
          </a:p>
          <a:p>
            <a:r>
              <a:rPr lang="en-GB" dirty="0" smtClean="0"/>
              <a:t>Conclusion</a:t>
            </a:r>
          </a:p>
        </p:txBody>
      </p:sp>
      <p:sp>
        <p:nvSpPr>
          <p:cNvPr id="10244"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C6832751-4E6B-47BA-8B1E-3D3523F9DF98}" type="slidenum">
              <a:rPr lang="en-US" sz="1200" smtClean="0"/>
              <a:pPr eaLnBrk="1" hangingPunct="1"/>
              <a:t>2</a:t>
            </a:fld>
            <a:endParaRPr lang="en-US" sz="1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3110"/>
            <a:ext cx="8928992" cy="461665"/>
          </a:xfrm>
        </p:spPr>
        <p:txBody>
          <a:bodyPr/>
          <a:lstStyle/>
          <a:p>
            <a:r>
              <a:rPr lang="en-GB" sz="2400" dirty="0">
                <a:solidFill>
                  <a:srgbClr val="000000"/>
                </a:solidFill>
              </a:rPr>
              <a:t>Evaluation of quality of the created </a:t>
            </a:r>
            <a:r>
              <a:rPr lang="en-GB" sz="2400" dirty="0" smtClean="0">
                <a:solidFill>
                  <a:srgbClr val="000000"/>
                </a:solidFill>
              </a:rPr>
              <a:t>concept </a:t>
            </a:r>
            <a:r>
              <a:rPr lang="en-GB" sz="2400" dirty="0">
                <a:solidFill>
                  <a:srgbClr val="000000"/>
                </a:solidFill>
              </a:rPr>
              <a:t>maps</a:t>
            </a:r>
            <a:endParaRPr lang="hr-HR" sz="2400"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20</a:t>
            </a:fld>
            <a:endParaRPr lang="en-US" dirty="0"/>
          </a:p>
        </p:txBody>
      </p:sp>
      <p:graphicFrame>
        <p:nvGraphicFramePr>
          <p:cNvPr id="9" name="Object 8"/>
          <p:cNvGraphicFramePr>
            <a:graphicFrameLocks noChangeAspect="1"/>
          </p:cNvGraphicFramePr>
          <p:nvPr>
            <p:extLst>
              <p:ext uri="{D42A27DB-BD31-4B8C-83A1-F6EECF244321}">
                <p14:modId xmlns="" xmlns:p14="http://schemas.microsoft.com/office/powerpoint/2010/main" val="3001471126"/>
              </p:ext>
            </p:extLst>
          </p:nvPr>
        </p:nvGraphicFramePr>
        <p:xfrm>
          <a:off x="553485" y="5499230"/>
          <a:ext cx="8158975" cy="1304925"/>
        </p:xfrm>
        <a:graphic>
          <a:graphicData uri="http://schemas.openxmlformats.org/presentationml/2006/ole">
            <p:oleObj spid="_x0000_s56322" name="Worksheet" r:id="rId3" imgW="7610455" imgH="1304910" progId="Excel.Sheet.12">
              <p:embed/>
            </p:oleObj>
          </a:graphicData>
        </a:graphic>
      </p:graphicFrame>
      <p:graphicFrame>
        <p:nvGraphicFramePr>
          <p:cNvPr id="10" name="Chart 9"/>
          <p:cNvGraphicFramePr>
            <a:graphicFrameLocks/>
          </p:cNvGraphicFramePr>
          <p:nvPr>
            <p:extLst>
              <p:ext uri="{D42A27DB-BD31-4B8C-83A1-F6EECF244321}">
                <p14:modId xmlns="" xmlns:p14="http://schemas.microsoft.com/office/powerpoint/2010/main" val="764751394"/>
              </p:ext>
            </p:extLst>
          </p:nvPr>
        </p:nvGraphicFramePr>
        <p:xfrm>
          <a:off x="193917" y="782405"/>
          <a:ext cx="8595955" cy="4716825"/>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p:cNvSpPr/>
          <p:nvPr/>
        </p:nvSpPr>
        <p:spPr>
          <a:xfrm>
            <a:off x="553485" y="5468136"/>
            <a:ext cx="643140" cy="481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 xmlns:p14="http://schemas.microsoft.com/office/powerpoint/2010/main" val="2848761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3110"/>
            <a:ext cx="8928992" cy="461665"/>
          </a:xfrm>
        </p:spPr>
        <p:txBody>
          <a:bodyPr/>
          <a:lstStyle/>
          <a:p>
            <a:r>
              <a:rPr lang="en-GB" sz="2400" dirty="0" smtClean="0">
                <a:solidFill>
                  <a:srgbClr val="000000"/>
                </a:solidFill>
              </a:rPr>
              <a:t>Evaluation of quality of the created concept maps</a:t>
            </a:r>
            <a:endParaRPr lang="en-GB"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21</a:t>
            </a:fld>
            <a:endParaRPr lang="en-US" dirty="0"/>
          </a:p>
        </p:txBody>
      </p:sp>
      <p:graphicFrame>
        <p:nvGraphicFramePr>
          <p:cNvPr id="5" name="Object 4"/>
          <p:cNvGraphicFramePr>
            <a:graphicFrameLocks noChangeAspect="1"/>
          </p:cNvGraphicFramePr>
          <p:nvPr>
            <p:extLst>
              <p:ext uri="{D42A27DB-BD31-4B8C-83A1-F6EECF244321}">
                <p14:modId xmlns="" xmlns:p14="http://schemas.microsoft.com/office/powerpoint/2010/main" val="583888117"/>
              </p:ext>
            </p:extLst>
          </p:nvPr>
        </p:nvGraphicFramePr>
        <p:xfrm>
          <a:off x="106363" y="1313765"/>
          <a:ext cx="8904287" cy="5300662"/>
        </p:xfrm>
        <a:graphic>
          <a:graphicData uri="http://schemas.openxmlformats.org/presentationml/2006/ole">
            <p:oleObj spid="_x0000_s57346" name="Document" r:id="rId4" imgW="5703499" imgH="3399877" progId="Word.Document.12">
              <p:embed/>
            </p:oleObj>
          </a:graphicData>
        </a:graphic>
      </p:graphicFrame>
    </p:spTree>
    <p:extLst>
      <p:ext uri="{BB962C8B-B14F-4D97-AF65-F5344CB8AC3E}">
        <p14:creationId xmlns="" xmlns:p14="http://schemas.microsoft.com/office/powerpoint/2010/main" val="31376754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3110"/>
            <a:ext cx="8928992" cy="461665"/>
          </a:xfrm>
        </p:spPr>
        <p:txBody>
          <a:bodyPr/>
          <a:lstStyle/>
          <a:p>
            <a:r>
              <a:rPr lang="en-GB" sz="2400" dirty="0" smtClean="0">
                <a:solidFill>
                  <a:srgbClr val="000000"/>
                </a:solidFill>
              </a:rPr>
              <a:t>Evaluation of quality of the created concept maps</a:t>
            </a:r>
            <a:endParaRPr lang="en-GB"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22</a:t>
            </a:fld>
            <a:endParaRPr lang="en-US" dirty="0"/>
          </a:p>
        </p:txBody>
      </p:sp>
      <p:sp>
        <p:nvSpPr>
          <p:cNvPr id="8" name="Content Placeholder 2"/>
          <p:cNvSpPr txBox="1">
            <a:spLocks/>
          </p:cNvSpPr>
          <p:nvPr/>
        </p:nvSpPr>
        <p:spPr bwMode="auto">
          <a:xfrm>
            <a:off x="3896926" y="953725"/>
            <a:ext cx="4995554" cy="2954655"/>
          </a:xfrm>
          <a:prstGeom prst="rect">
            <a:avLst/>
          </a:prstGeom>
          <a:noFill/>
          <a:ln>
            <a:noFill/>
          </a:ln>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rgbClr val="0070C0"/>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rgbClr val="0070C0"/>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rgbClr val="5F5F5F"/>
                </a:solidFill>
                <a:latin typeface="+mn-lt"/>
              </a:defRPr>
            </a:lvl6pPr>
            <a:lvl7pPr marL="2971800" indent="-228600" algn="l" rtl="0" fontAlgn="base">
              <a:spcBef>
                <a:spcPct val="20000"/>
              </a:spcBef>
              <a:spcAft>
                <a:spcPct val="0"/>
              </a:spcAft>
              <a:buChar char="»"/>
              <a:defRPr>
                <a:solidFill>
                  <a:srgbClr val="5F5F5F"/>
                </a:solidFill>
                <a:latin typeface="+mn-lt"/>
              </a:defRPr>
            </a:lvl7pPr>
            <a:lvl8pPr marL="3429000" indent="-228600" algn="l" rtl="0" fontAlgn="base">
              <a:spcBef>
                <a:spcPct val="20000"/>
              </a:spcBef>
              <a:spcAft>
                <a:spcPct val="0"/>
              </a:spcAft>
              <a:buChar char="»"/>
              <a:defRPr>
                <a:solidFill>
                  <a:srgbClr val="5F5F5F"/>
                </a:solidFill>
                <a:latin typeface="+mn-lt"/>
              </a:defRPr>
            </a:lvl8pPr>
            <a:lvl9pPr marL="3886200" indent="-228600" algn="l" rtl="0" fontAlgn="base">
              <a:spcBef>
                <a:spcPct val="20000"/>
              </a:spcBef>
              <a:spcAft>
                <a:spcPct val="0"/>
              </a:spcAft>
              <a:buChar char="»"/>
              <a:defRPr>
                <a:solidFill>
                  <a:srgbClr val="5F5F5F"/>
                </a:solidFill>
                <a:latin typeface="+mn-lt"/>
              </a:defRPr>
            </a:lvl9pPr>
          </a:lstStyle>
          <a:p>
            <a:pPr marL="0" indent="0">
              <a:buNone/>
            </a:pPr>
            <a:r>
              <a:rPr lang="en-GB" sz="2400" kern="0" dirty="0" smtClean="0"/>
              <a:t>Most frequent comments:</a:t>
            </a:r>
          </a:p>
          <a:p>
            <a:pPr marL="180000" lvl="1" indent="-180000"/>
            <a:r>
              <a:rPr lang="en-GB" sz="1800" kern="0" dirty="0" smtClean="0"/>
              <a:t>The quality of created concept maps varies.</a:t>
            </a:r>
          </a:p>
          <a:p>
            <a:pPr marL="180000" lvl="1" indent="-180000"/>
            <a:r>
              <a:rPr lang="en-GB" sz="1800" kern="0" dirty="0" smtClean="0"/>
              <a:t>Some maps are incomplete, unclear or hierarchically wrong.</a:t>
            </a:r>
          </a:p>
          <a:p>
            <a:pPr marL="180000" lvl="1" indent="-180000"/>
            <a:r>
              <a:rPr lang="en-GB" sz="1800" kern="0" dirty="0" smtClean="0"/>
              <a:t>Link names should be improved.</a:t>
            </a:r>
          </a:p>
          <a:p>
            <a:pPr marL="180000" lvl="1" indent="-180000"/>
            <a:r>
              <a:rPr lang="en-GB" sz="1800" kern="0" dirty="0" smtClean="0"/>
              <a:t>Quality maps should be constructed from one type of documents and then should some other type be attempted.</a:t>
            </a:r>
          </a:p>
          <a:p>
            <a:pPr marL="180000" lvl="1" indent="-180000"/>
            <a:r>
              <a:rPr lang="en-GB" sz="1800" kern="0" dirty="0" smtClean="0"/>
              <a:t>Promising, but still a lot to be done.</a:t>
            </a:r>
          </a:p>
        </p:txBody>
      </p:sp>
      <p:sp>
        <p:nvSpPr>
          <p:cNvPr id="9" name="Content Placeholder 2"/>
          <p:cNvSpPr txBox="1">
            <a:spLocks/>
          </p:cNvSpPr>
          <p:nvPr/>
        </p:nvSpPr>
        <p:spPr bwMode="auto">
          <a:xfrm>
            <a:off x="71501" y="953725"/>
            <a:ext cx="3825424" cy="3010055"/>
          </a:xfrm>
          <a:prstGeom prst="rect">
            <a:avLst/>
          </a:prstGeom>
          <a:noFill/>
          <a:ln>
            <a:noFill/>
          </a:ln>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rgbClr val="0070C0"/>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rgbClr val="0070C0"/>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rgbClr val="5F5F5F"/>
                </a:solidFill>
                <a:latin typeface="+mn-lt"/>
              </a:defRPr>
            </a:lvl6pPr>
            <a:lvl7pPr marL="2971800" indent="-228600" algn="l" rtl="0" fontAlgn="base">
              <a:spcBef>
                <a:spcPct val="20000"/>
              </a:spcBef>
              <a:spcAft>
                <a:spcPct val="0"/>
              </a:spcAft>
              <a:buChar char="»"/>
              <a:defRPr>
                <a:solidFill>
                  <a:srgbClr val="5F5F5F"/>
                </a:solidFill>
                <a:latin typeface="+mn-lt"/>
              </a:defRPr>
            </a:lvl7pPr>
            <a:lvl8pPr marL="3429000" indent="-228600" algn="l" rtl="0" fontAlgn="base">
              <a:spcBef>
                <a:spcPct val="20000"/>
              </a:spcBef>
              <a:spcAft>
                <a:spcPct val="0"/>
              </a:spcAft>
              <a:buChar char="»"/>
              <a:defRPr>
                <a:solidFill>
                  <a:srgbClr val="5F5F5F"/>
                </a:solidFill>
                <a:latin typeface="+mn-lt"/>
              </a:defRPr>
            </a:lvl8pPr>
            <a:lvl9pPr marL="3886200" indent="-228600" algn="l" rtl="0" fontAlgn="base">
              <a:spcBef>
                <a:spcPct val="20000"/>
              </a:spcBef>
              <a:spcAft>
                <a:spcPct val="0"/>
              </a:spcAft>
              <a:buChar char="»"/>
              <a:defRPr>
                <a:solidFill>
                  <a:srgbClr val="5F5F5F"/>
                </a:solidFill>
                <a:latin typeface="+mn-lt"/>
              </a:defRPr>
            </a:lvl9pPr>
          </a:lstStyle>
          <a:p>
            <a:pPr marL="0" indent="0">
              <a:buNone/>
            </a:pPr>
            <a:r>
              <a:rPr lang="en-GB" sz="2400" dirty="0" smtClean="0"/>
              <a:t>Are created concept         maps good enough for practical application?</a:t>
            </a:r>
            <a:br>
              <a:rPr lang="en-GB" sz="2400" dirty="0" smtClean="0"/>
            </a:br>
            <a:endParaRPr lang="en-GB" sz="2400" dirty="0" smtClean="0"/>
          </a:p>
          <a:p>
            <a:endParaRPr lang="hr-HR" sz="2400" dirty="0" smtClean="0"/>
          </a:p>
          <a:p>
            <a:endParaRPr lang="hr-HR" sz="1800" dirty="0" smtClean="0"/>
          </a:p>
          <a:p>
            <a:endParaRPr lang="hr-HR" sz="1800" dirty="0" smtClean="0"/>
          </a:p>
          <a:p>
            <a:endParaRPr lang="hr-HR" sz="1800" dirty="0"/>
          </a:p>
        </p:txBody>
      </p:sp>
      <p:graphicFrame>
        <p:nvGraphicFramePr>
          <p:cNvPr id="10" name="Chart 9"/>
          <p:cNvGraphicFramePr>
            <a:graphicFrameLocks/>
          </p:cNvGraphicFramePr>
          <p:nvPr>
            <p:extLst>
              <p:ext uri="{D42A27DB-BD31-4B8C-83A1-F6EECF244321}">
                <p14:modId xmlns="" xmlns:p14="http://schemas.microsoft.com/office/powerpoint/2010/main" val="4021203256"/>
              </p:ext>
            </p:extLst>
          </p:nvPr>
        </p:nvGraphicFramePr>
        <p:xfrm>
          <a:off x="9870" y="1988840"/>
          <a:ext cx="3510390" cy="2196539"/>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2"/>
          <p:cNvSpPr>
            <a:spLocks noGrp="1"/>
          </p:cNvSpPr>
          <p:nvPr>
            <p:ph idx="1"/>
          </p:nvPr>
        </p:nvSpPr>
        <p:spPr>
          <a:xfrm>
            <a:off x="107504" y="4123293"/>
            <a:ext cx="8928992" cy="2456057"/>
          </a:xfrm>
        </p:spPr>
        <p:txBody>
          <a:bodyPr/>
          <a:lstStyle/>
          <a:p>
            <a:r>
              <a:rPr lang="en-US" sz="2200" dirty="0"/>
              <a:t>Connections between the characteristics of the original document, the observed characteristics of the respondents (gender, age and </a:t>
            </a:r>
            <a:r>
              <a:rPr lang="en-US" sz="2200" dirty="0" smtClean="0"/>
              <a:t>job position) </a:t>
            </a:r>
            <a:r>
              <a:rPr lang="en-US" sz="2200" dirty="0"/>
              <a:t>and </a:t>
            </a:r>
            <a:r>
              <a:rPr lang="en-US" sz="2200" dirty="0" smtClean="0"/>
              <a:t>given grades </a:t>
            </a:r>
            <a:r>
              <a:rPr lang="en-US" sz="2200" dirty="0"/>
              <a:t>was carried out using </a:t>
            </a:r>
            <a:r>
              <a:rPr lang="en-US" sz="2200" dirty="0" smtClean="0"/>
              <a:t>the χ</a:t>
            </a:r>
            <a:r>
              <a:rPr lang="en-US" sz="2200" baseline="30000" dirty="0" smtClean="0"/>
              <a:t>2</a:t>
            </a:r>
            <a:r>
              <a:rPr lang="en-US" sz="2200" dirty="0" smtClean="0"/>
              <a:t> test.</a:t>
            </a:r>
          </a:p>
          <a:p>
            <a:r>
              <a:rPr lang="en-US" sz="2200" dirty="0" smtClean="0"/>
              <a:t>Main conclusions:</a:t>
            </a:r>
          </a:p>
          <a:p>
            <a:pPr lvl="1"/>
            <a:r>
              <a:rPr lang="en-US" sz="1800" dirty="0" smtClean="0"/>
              <a:t>Length </a:t>
            </a:r>
            <a:r>
              <a:rPr lang="en-US" sz="1800" dirty="0"/>
              <a:t>of the original document does not affect the achieved </a:t>
            </a:r>
            <a:r>
              <a:rPr lang="en-US" sz="1800" dirty="0" smtClean="0"/>
              <a:t>results.</a:t>
            </a:r>
          </a:p>
          <a:p>
            <a:pPr lvl="1"/>
            <a:r>
              <a:rPr lang="en-US" sz="1800" dirty="0" smtClean="0"/>
              <a:t>Observed </a:t>
            </a:r>
            <a:r>
              <a:rPr lang="en-US" sz="1800" dirty="0"/>
              <a:t>characteristics of the respondents (gender, age and job </a:t>
            </a:r>
            <a:r>
              <a:rPr lang="en-US" sz="1800" dirty="0" smtClean="0"/>
              <a:t>position) </a:t>
            </a:r>
            <a:r>
              <a:rPr lang="en-US" sz="1800" dirty="0"/>
              <a:t>does not affect the results achieved</a:t>
            </a:r>
            <a:r>
              <a:rPr lang="en-US" sz="1800" dirty="0" smtClean="0"/>
              <a:t>.</a:t>
            </a:r>
            <a:endParaRPr lang="en-US" sz="2400" dirty="0"/>
          </a:p>
        </p:txBody>
      </p:sp>
    </p:spTree>
    <p:extLst>
      <p:ext uri="{BB962C8B-B14F-4D97-AF65-F5344CB8AC3E}">
        <p14:creationId xmlns="" xmlns:p14="http://schemas.microsoft.com/office/powerpoint/2010/main" val="341197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fade">
                                      <p:cBhvr>
                                        <p:cTn id="30" dur="500"/>
                                        <p:tgtEl>
                                          <p:spTgt spid="11">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Graphic spid="10"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 of applicability</a:t>
            </a:r>
            <a:endParaRPr lang="en-GB" dirty="0"/>
          </a:p>
        </p:txBody>
      </p:sp>
      <p:sp>
        <p:nvSpPr>
          <p:cNvPr id="3" name="Content Placeholder 2"/>
          <p:cNvSpPr>
            <a:spLocks noGrp="1"/>
          </p:cNvSpPr>
          <p:nvPr>
            <p:ph idx="1"/>
          </p:nvPr>
        </p:nvSpPr>
        <p:spPr>
          <a:xfrm>
            <a:off x="107504" y="900000"/>
            <a:ext cx="8928992" cy="5546134"/>
          </a:xfrm>
        </p:spPr>
        <p:txBody>
          <a:bodyPr/>
          <a:lstStyle/>
          <a:p>
            <a:r>
              <a:rPr lang="en-GB" sz="2000" dirty="0" smtClean="0"/>
              <a:t>The respondents had to find the answers to the posed questions using three kinds of materials:</a:t>
            </a:r>
          </a:p>
          <a:p>
            <a:pPr lvl="1"/>
            <a:r>
              <a:rPr lang="en-GB" dirty="0" smtClean="0"/>
              <a:t>The created concept map, abstract, source document.</a:t>
            </a:r>
          </a:p>
          <a:p>
            <a:r>
              <a:rPr lang="en-GB" sz="2000" dirty="0" smtClean="0"/>
              <a:t>Three questions were selected to be answered using all the three kinds of materials.</a:t>
            </a:r>
          </a:p>
          <a:p>
            <a:r>
              <a:rPr lang="en-GB" sz="2000" dirty="0" smtClean="0"/>
              <a:t>Two forms of questions: </a:t>
            </a:r>
            <a:r>
              <a:rPr lang="en-GB" sz="2000" b="1" dirty="0" smtClean="0">
                <a:solidFill>
                  <a:srgbClr val="C00000"/>
                </a:solidFill>
              </a:rPr>
              <a:t>YES/NO expected answers, and multiple expected answers</a:t>
            </a:r>
            <a:r>
              <a:rPr lang="en-GB" sz="2000" dirty="0" smtClean="0"/>
              <a:t>:</a:t>
            </a:r>
          </a:p>
          <a:p>
            <a:pPr lvl="1"/>
            <a:r>
              <a:rPr lang="en-GB" dirty="0" smtClean="0"/>
              <a:t>Correct answer – 100% of credits, partly correct answer 50% credits, wrong answer – 0 credits.</a:t>
            </a:r>
          </a:p>
          <a:p>
            <a:r>
              <a:rPr lang="en-GB" sz="2000" dirty="0" smtClean="0"/>
              <a:t>Besides answering the questions, the respondents had to evaluate the difficulty to answer, using a 5 levels scale (</a:t>
            </a:r>
            <a:r>
              <a:rPr lang="en-GB" sz="2000" b="1" dirty="0" smtClean="0"/>
              <a:t>0 </a:t>
            </a:r>
            <a:r>
              <a:rPr lang="en-GB" sz="2000" dirty="0" smtClean="0"/>
              <a:t>–</a:t>
            </a:r>
            <a:r>
              <a:rPr lang="en-GB" sz="2000" b="1" dirty="0" smtClean="0"/>
              <a:t> 1)</a:t>
            </a:r>
            <a:r>
              <a:rPr lang="en-GB" sz="2000" dirty="0" smtClean="0"/>
              <a:t> (I could not find the answer=0; I could hardly find it=0</a:t>
            </a:r>
            <a:r>
              <a:rPr lang="hr-HR" sz="2000" dirty="0" smtClean="0"/>
              <a:t>.</a:t>
            </a:r>
            <a:r>
              <a:rPr lang="en-GB" sz="2000" dirty="0" smtClean="0"/>
              <a:t>25; rather difficult to find=0</a:t>
            </a:r>
            <a:r>
              <a:rPr lang="hr-HR" sz="2000" dirty="0" smtClean="0"/>
              <a:t>.</a:t>
            </a:r>
            <a:r>
              <a:rPr lang="en-GB" sz="2000" dirty="0" smtClean="0"/>
              <a:t>5; rather easy to find=0</a:t>
            </a:r>
            <a:r>
              <a:rPr lang="hr-HR" sz="2000" dirty="0" smtClean="0"/>
              <a:t>.</a:t>
            </a:r>
            <a:r>
              <a:rPr lang="en-GB" sz="2000" dirty="0" smtClean="0"/>
              <a:t>75; very easy to find=1)</a:t>
            </a:r>
          </a:p>
          <a:p>
            <a:pPr marL="0" indent="0" algn="ctr">
              <a:buNone/>
            </a:pPr>
            <a:r>
              <a:rPr lang="en-GB" sz="2000" b="1" dirty="0" smtClean="0">
                <a:solidFill>
                  <a:srgbClr val="C00000"/>
                </a:solidFill>
              </a:rPr>
              <a:t>Number of credits</a:t>
            </a:r>
            <a:r>
              <a:rPr lang="en-GB" sz="2000" dirty="0" smtClean="0"/>
              <a:t> </a:t>
            </a:r>
            <a:r>
              <a:rPr lang="en-GB" sz="2000" b="1" dirty="0" smtClean="0">
                <a:solidFill>
                  <a:srgbClr val="C00000"/>
                </a:solidFill>
              </a:rPr>
              <a:t>=</a:t>
            </a:r>
            <a:r>
              <a:rPr lang="en-GB" sz="2000" dirty="0" smtClean="0"/>
              <a:t> </a:t>
            </a:r>
            <a:r>
              <a:rPr lang="en-GB" sz="2000" b="1" dirty="0" smtClean="0">
                <a:solidFill>
                  <a:srgbClr val="C00000"/>
                </a:solidFill>
              </a:rPr>
              <a:t>correctness *</a:t>
            </a:r>
            <a:r>
              <a:rPr lang="en-GB" sz="2000" dirty="0" smtClean="0"/>
              <a:t> </a:t>
            </a:r>
            <a:r>
              <a:rPr lang="en-GB" sz="2000" b="1" dirty="0" smtClean="0">
                <a:solidFill>
                  <a:srgbClr val="C00000"/>
                </a:solidFill>
              </a:rPr>
              <a:t>difficulty to find the answer</a:t>
            </a:r>
          </a:p>
          <a:p>
            <a:pPr marL="0" indent="0" algn="ctr">
              <a:buNone/>
            </a:pPr>
            <a:r>
              <a:rPr lang="en-GB" sz="2000" dirty="0" smtClean="0"/>
              <a:t>Example: </a:t>
            </a:r>
            <a:r>
              <a:rPr lang="en-GB" sz="2000" b="1" dirty="0" smtClean="0">
                <a:solidFill>
                  <a:srgbClr val="0070C0"/>
                </a:solidFill>
              </a:rPr>
              <a:t>a partly correct answer </a:t>
            </a:r>
            <a:r>
              <a:rPr lang="en-GB" sz="2000" dirty="0" smtClean="0"/>
              <a:t>which was</a:t>
            </a:r>
            <a:r>
              <a:rPr lang="en-GB" sz="2000" b="1" dirty="0" smtClean="0">
                <a:solidFill>
                  <a:srgbClr val="0070C0"/>
                </a:solidFill>
              </a:rPr>
              <a:t> </a:t>
            </a:r>
            <a:r>
              <a:rPr lang="en-GB" sz="2000" dirty="0" smtClean="0"/>
              <a:t>found </a:t>
            </a:r>
            <a:r>
              <a:rPr lang="en-GB" sz="2000" b="1" dirty="0" smtClean="0">
                <a:solidFill>
                  <a:srgbClr val="C00000"/>
                </a:solidFill>
              </a:rPr>
              <a:t>rather easily</a:t>
            </a:r>
            <a:r>
              <a:rPr lang="en-GB" sz="2000" dirty="0" smtClean="0"/>
              <a:t>:</a:t>
            </a:r>
          </a:p>
          <a:p>
            <a:pPr marL="0" indent="0" algn="ctr">
              <a:buNone/>
            </a:pPr>
            <a:r>
              <a:rPr lang="en-GB" sz="2200" b="1" dirty="0" smtClean="0">
                <a:solidFill>
                  <a:srgbClr val="0070C0"/>
                </a:solidFill>
              </a:rPr>
              <a:t>0,5</a:t>
            </a:r>
            <a:r>
              <a:rPr lang="en-GB" sz="2200" b="1" dirty="0" smtClean="0">
                <a:solidFill>
                  <a:srgbClr val="C00000"/>
                </a:solidFill>
              </a:rPr>
              <a:t> </a:t>
            </a:r>
            <a:r>
              <a:rPr lang="en-GB" sz="2200" b="1" dirty="0" smtClean="0"/>
              <a:t>*</a:t>
            </a:r>
            <a:r>
              <a:rPr lang="en-GB" sz="2200" b="1" dirty="0" smtClean="0">
                <a:solidFill>
                  <a:srgbClr val="C00000"/>
                </a:solidFill>
              </a:rPr>
              <a:t> 0,75 </a:t>
            </a:r>
            <a:r>
              <a:rPr lang="en-GB" sz="2200" b="1" dirty="0" smtClean="0"/>
              <a:t>=</a:t>
            </a:r>
            <a:r>
              <a:rPr lang="en-GB" sz="2200" b="1" dirty="0" smtClean="0">
                <a:solidFill>
                  <a:srgbClr val="C00000"/>
                </a:solidFill>
              </a:rPr>
              <a:t> </a:t>
            </a:r>
            <a:r>
              <a:rPr lang="en-GB" sz="2200" b="1" dirty="0" smtClean="0"/>
              <a:t>0,375</a:t>
            </a:r>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23</a:t>
            </a:fld>
            <a:endParaRPr lang="en-US" dirty="0"/>
          </a:p>
        </p:txBody>
      </p:sp>
    </p:spTree>
    <p:extLst>
      <p:ext uri="{BB962C8B-B14F-4D97-AF65-F5344CB8AC3E}">
        <p14:creationId xmlns="" xmlns:p14="http://schemas.microsoft.com/office/powerpoint/2010/main" val="134868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 of applicability</a:t>
            </a:r>
            <a:endParaRPr lang="en-GB" dirty="0"/>
          </a:p>
        </p:txBody>
      </p:sp>
      <p:sp>
        <p:nvSpPr>
          <p:cNvPr id="3" name="Content Placeholder 2"/>
          <p:cNvSpPr>
            <a:spLocks noGrp="1"/>
          </p:cNvSpPr>
          <p:nvPr>
            <p:ph idx="1"/>
          </p:nvPr>
        </p:nvSpPr>
        <p:spPr>
          <a:xfrm>
            <a:off x="4526996" y="1088740"/>
            <a:ext cx="4582079" cy="3545586"/>
          </a:xfrm>
        </p:spPr>
        <p:txBody>
          <a:bodyPr/>
          <a:lstStyle/>
          <a:p>
            <a:r>
              <a:rPr lang="en-GB" sz="2200" dirty="0" smtClean="0"/>
              <a:t>Statistical significance of differences among the results by respondents after application of different materials was performed using the </a:t>
            </a:r>
            <a:r>
              <a:rPr lang="en-GB" sz="2200" i="1" dirty="0" smtClean="0"/>
              <a:t>t-test </a:t>
            </a:r>
            <a:r>
              <a:rPr lang="en-GB" sz="2200" dirty="0" smtClean="0"/>
              <a:t>for paired samples.</a:t>
            </a:r>
          </a:p>
          <a:p>
            <a:r>
              <a:rPr lang="en-GB" sz="2200" dirty="0" smtClean="0"/>
              <a:t>The used materials and respondents’ characteristics have statistically significant impact on the results.</a:t>
            </a:r>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24</a:t>
            </a:fld>
            <a:endParaRPr lang="en-US" dirty="0"/>
          </a:p>
        </p:txBody>
      </p:sp>
      <p:sp>
        <p:nvSpPr>
          <p:cNvPr id="6" name="Content Placeholder 2"/>
          <p:cNvSpPr txBox="1">
            <a:spLocks/>
          </p:cNvSpPr>
          <p:nvPr/>
        </p:nvSpPr>
        <p:spPr bwMode="auto">
          <a:xfrm>
            <a:off x="123726" y="4791516"/>
            <a:ext cx="8784975" cy="2012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rgbClr val="0070C0"/>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rgbClr val="0070C0"/>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rgbClr val="5F5F5F"/>
                </a:solidFill>
                <a:latin typeface="+mn-lt"/>
              </a:defRPr>
            </a:lvl6pPr>
            <a:lvl7pPr marL="2971800" indent="-228600" algn="l" rtl="0" fontAlgn="base">
              <a:spcBef>
                <a:spcPct val="20000"/>
              </a:spcBef>
              <a:spcAft>
                <a:spcPct val="0"/>
              </a:spcAft>
              <a:buChar char="»"/>
              <a:defRPr>
                <a:solidFill>
                  <a:srgbClr val="5F5F5F"/>
                </a:solidFill>
                <a:latin typeface="+mn-lt"/>
              </a:defRPr>
            </a:lvl7pPr>
            <a:lvl8pPr marL="3429000" indent="-228600" algn="l" rtl="0" fontAlgn="base">
              <a:spcBef>
                <a:spcPct val="20000"/>
              </a:spcBef>
              <a:spcAft>
                <a:spcPct val="0"/>
              </a:spcAft>
              <a:buChar char="»"/>
              <a:defRPr>
                <a:solidFill>
                  <a:srgbClr val="5F5F5F"/>
                </a:solidFill>
                <a:latin typeface="+mn-lt"/>
              </a:defRPr>
            </a:lvl8pPr>
            <a:lvl9pPr marL="3886200" indent="-228600" algn="l" rtl="0" fontAlgn="base">
              <a:spcBef>
                <a:spcPct val="20000"/>
              </a:spcBef>
              <a:spcAft>
                <a:spcPct val="0"/>
              </a:spcAft>
              <a:buChar char="»"/>
              <a:defRPr>
                <a:solidFill>
                  <a:srgbClr val="5F5F5F"/>
                </a:solidFill>
                <a:latin typeface="+mn-lt"/>
              </a:defRPr>
            </a:lvl9pPr>
          </a:lstStyle>
          <a:p>
            <a:r>
              <a:rPr lang="en-GB" sz="2400" dirty="0"/>
              <a:t>However, </a:t>
            </a:r>
            <a:r>
              <a:rPr lang="en-GB" sz="2400" b="1" dirty="0">
                <a:solidFill>
                  <a:srgbClr val="C00000"/>
                </a:solidFill>
              </a:rPr>
              <a:t>the difference is small and does not bear much practical value</a:t>
            </a:r>
            <a:endParaRPr lang="en-GB" sz="2400" dirty="0"/>
          </a:p>
          <a:p>
            <a:r>
              <a:rPr lang="en-GB" sz="2400" kern="0" dirty="0" smtClean="0"/>
              <a:t>Worst results were achieved while using source documents.</a:t>
            </a:r>
          </a:p>
          <a:p>
            <a:pPr lvl="1"/>
            <a:r>
              <a:rPr lang="en-GB" kern="0" dirty="0" smtClean="0"/>
              <a:t>Answers difficult to find due to the length of the source text?</a:t>
            </a:r>
          </a:p>
          <a:p>
            <a:pPr lvl="1"/>
            <a:r>
              <a:rPr lang="en-GB" kern="0" dirty="0" smtClean="0"/>
              <a:t>Lack of concentration by respondents?</a:t>
            </a:r>
          </a:p>
        </p:txBody>
      </p:sp>
      <p:pic>
        <p:nvPicPr>
          <p:cNvPr id="11266"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t="12638"/>
          <a:stretch/>
        </p:blipFill>
        <p:spPr bwMode="auto">
          <a:xfrm>
            <a:off x="15627" y="863715"/>
            <a:ext cx="4601378" cy="40541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0923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 of applicability</a:t>
            </a:r>
            <a:endParaRPr lang="en-GB"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25</a:t>
            </a:fld>
            <a:endParaRPr lang="en-US" dirty="0"/>
          </a:p>
        </p:txBody>
      </p:sp>
      <p:pic>
        <p:nvPicPr>
          <p:cNvPr id="5"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149" t="15189" r="5244" b="4745"/>
          <a:stretch/>
        </p:blipFill>
        <p:spPr bwMode="auto">
          <a:xfrm>
            <a:off x="26495" y="1715410"/>
            <a:ext cx="3108306" cy="32419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74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19977" y="1775454"/>
            <a:ext cx="876848" cy="4772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06499" y="944457"/>
            <a:ext cx="2877198" cy="830997"/>
          </a:xfrm>
          <a:prstGeom prst="rect">
            <a:avLst/>
          </a:prstGeom>
          <a:noFill/>
        </p:spPr>
        <p:txBody>
          <a:bodyPr wrap="none" rtlCol="0">
            <a:spAutoFit/>
          </a:bodyPr>
          <a:lstStyle/>
          <a:p>
            <a:pPr algn="ctr"/>
            <a:r>
              <a:rPr lang="en-GB" sz="1600" b="1" dirty="0" smtClean="0"/>
              <a:t>Concept maps</a:t>
            </a:r>
          </a:p>
          <a:p>
            <a:pPr algn="ctr"/>
            <a:r>
              <a:rPr lang="en-GB" sz="1600" dirty="0" smtClean="0"/>
              <a:t>- Ease of information retrieval</a:t>
            </a:r>
          </a:p>
          <a:p>
            <a:r>
              <a:rPr lang="en-GB" sz="1600" b="1" dirty="0" smtClean="0">
                <a:solidFill>
                  <a:srgbClr val="C00000"/>
                </a:solidFill>
              </a:rPr>
              <a:t>-</a:t>
            </a:r>
            <a:r>
              <a:rPr lang="en-GB" sz="1600" dirty="0" smtClean="0">
                <a:solidFill>
                  <a:srgbClr val="C00000"/>
                </a:solidFill>
              </a:rPr>
              <a:t> Collected grades</a:t>
            </a:r>
            <a:endParaRPr lang="en-GB" sz="1600" dirty="0">
              <a:solidFill>
                <a:srgbClr val="C00000"/>
              </a:solidFill>
            </a:endParaRPr>
          </a:p>
        </p:txBody>
      </p:sp>
      <p:pic>
        <p:nvPicPr>
          <p:cNvPr id="12" name="Picture 3"/>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7284" t="14635" r="6384"/>
          <a:stretch/>
        </p:blipFill>
        <p:spPr bwMode="auto">
          <a:xfrm>
            <a:off x="6177595" y="1637604"/>
            <a:ext cx="2926907" cy="3456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8172400" y="1802676"/>
            <a:ext cx="830504" cy="450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5" name="TextBox 14"/>
          <p:cNvSpPr txBox="1"/>
          <p:nvPr/>
        </p:nvSpPr>
        <p:spPr>
          <a:xfrm>
            <a:off x="6192180" y="863715"/>
            <a:ext cx="3049233" cy="830997"/>
          </a:xfrm>
          <a:prstGeom prst="rect">
            <a:avLst/>
          </a:prstGeom>
          <a:noFill/>
        </p:spPr>
        <p:txBody>
          <a:bodyPr wrap="none" rtlCol="0">
            <a:spAutoFit/>
          </a:bodyPr>
          <a:lstStyle/>
          <a:p>
            <a:pPr algn="ctr"/>
            <a:r>
              <a:rPr lang="en-GB" sz="1600" b="1" dirty="0" smtClean="0"/>
              <a:t>Abstracts</a:t>
            </a:r>
          </a:p>
          <a:p>
            <a:pPr algn="ctr"/>
            <a:r>
              <a:rPr lang="en-GB" sz="1600" dirty="0" smtClean="0"/>
              <a:t>- Ease of information retrieval</a:t>
            </a:r>
          </a:p>
          <a:p>
            <a:r>
              <a:rPr lang="en-GB" sz="1600" b="1" dirty="0" smtClean="0">
                <a:solidFill>
                  <a:srgbClr val="C00000"/>
                </a:solidFill>
              </a:rPr>
              <a:t>  -</a:t>
            </a:r>
            <a:r>
              <a:rPr lang="en-GB" sz="1600" dirty="0" smtClean="0">
                <a:solidFill>
                  <a:srgbClr val="C00000"/>
                </a:solidFill>
              </a:rPr>
              <a:t> Collected grades</a:t>
            </a:r>
            <a:endParaRPr lang="en-GB" sz="1600" dirty="0">
              <a:solidFill>
                <a:srgbClr val="C00000"/>
              </a:solidFill>
            </a:endParaRPr>
          </a:p>
        </p:txBody>
      </p:sp>
      <p:pic>
        <p:nvPicPr>
          <p:cNvPr id="16" name="Picture 4"/>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7592" t="14910" r="6235"/>
          <a:stretch/>
        </p:blipFill>
        <p:spPr bwMode="auto">
          <a:xfrm>
            <a:off x="3086835" y="3435933"/>
            <a:ext cx="3057442" cy="34454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022050" y="3553626"/>
            <a:ext cx="945587" cy="4552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9" name="TextBox 18"/>
          <p:cNvSpPr txBox="1"/>
          <p:nvPr/>
        </p:nvSpPr>
        <p:spPr>
          <a:xfrm>
            <a:off x="3197801" y="2618910"/>
            <a:ext cx="3049233" cy="830997"/>
          </a:xfrm>
          <a:prstGeom prst="rect">
            <a:avLst/>
          </a:prstGeom>
          <a:noFill/>
        </p:spPr>
        <p:txBody>
          <a:bodyPr wrap="none" rtlCol="0">
            <a:spAutoFit/>
          </a:bodyPr>
          <a:lstStyle/>
          <a:p>
            <a:pPr algn="ctr"/>
            <a:r>
              <a:rPr lang="en-GB" sz="1600" b="1" dirty="0" smtClean="0"/>
              <a:t>Source documents</a:t>
            </a:r>
          </a:p>
          <a:p>
            <a:pPr algn="ctr"/>
            <a:r>
              <a:rPr lang="en-GB" sz="1600" dirty="0" smtClean="0"/>
              <a:t>- Ease of information retrieval</a:t>
            </a:r>
          </a:p>
          <a:p>
            <a:r>
              <a:rPr lang="en-GB" sz="1600" b="1" dirty="0" smtClean="0">
                <a:solidFill>
                  <a:srgbClr val="C00000"/>
                </a:solidFill>
              </a:rPr>
              <a:t>  -</a:t>
            </a:r>
            <a:r>
              <a:rPr lang="en-GB" sz="1600" dirty="0" smtClean="0">
                <a:solidFill>
                  <a:srgbClr val="C00000"/>
                </a:solidFill>
              </a:rPr>
              <a:t> Collected grades</a:t>
            </a:r>
            <a:endParaRPr lang="en-GB" sz="1600" dirty="0">
              <a:solidFill>
                <a:srgbClr val="C00000"/>
              </a:solidFill>
            </a:endParaRPr>
          </a:p>
        </p:txBody>
      </p:sp>
      <p:sp>
        <p:nvSpPr>
          <p:cNvPr id="11" name="Rectangle 10"/>
          <p:cNvSpPr/>
          <p:nvPr/>
        </p:nvSpPr>
        <p:spPr>
          <a:xfrm>
            <a:off x="515292" y="4989364"/>
            <a:ext cx="1997663" cy="338554"/>
          </a:xfrm>
          <a:prstGeom prst="rect">
            <a:avLst/>
          </a:prstGeom>
        </p:spPr>
        <p:txBody>
          <a:bodyPr wrap="none">
            <a:spAutoFit/>
          </a:bodyPr>
          <a:lstStyle/>
          <a:p>
            <a:r>
              <a:rPr lang="hr-HR" sz="1600" dirty="0" smtClean="0">
                <a:solidFill>
                  <a:srgbClr val="189400"/>
                </a:solidFill>
              </a:rPr>
              <a:t>ρ=0,538</a:t>
            </a:r>
            <a:r>
              <a:rPr lang="hr-HR" sz="1600" dirty="0" smtClean="0"/>
              <a:t>; P&lt;0,001 </a:t>
            </a:r>
            <a:endParaRPr lang="hr-HR" sz="1600" dirty="0"/>
          </a:p>
        </p:txBody>
      </p:sp>
      <p:sp>
        <p:nvSpPr>
          <p:cNvPr id="20" name="Rectangle 19"/>
          <p:cNvSpPr/>
          <p:nvPr/>
        </p:nvSpPr>
        <p:spPr>
          <a:xfrm>
            <a:off x="6716764" y="4914165"/>
            <a:ext cx="1933543" cy="338554"/>
          </a:xfrm>
          <a:prstGeom prst="rect">
            <a:avLst/>
          </a:prstGeom>
        </p:spPr>
        <p:txBody>
          <a:bodyPr wrap="none">
            <a:spAutoFit/>
          </a:bodyPr>
          <a:lstStyle/>
          <a:p>
            <a:r>
              <a:rPr lang="hr-HR" sz="1600" dirty="0" smtClean="0">
                <a:solidFill>
                  <a:srgbClr val="189400"/>
                </a:solidFill>
              </a:rPr>
              <a:t>ρ=0,573;</a:t>
            </a:r>
            <a:r>
              <a:rPr lang="hr-HR" sz="1600" dirty="0" smtClean="0"/>
              <a:t> </a:t>
            </a:r>
            <a:r>
              <a:rPr lang="hr-HR" sz="1600" dirty="0"/>
              <a:t>P&lt;0,001 </a:t>
            </a:r>
          </a:p>
        </p:txBody>
      </p:sp>
      <p:pic>
        <p:nvPicPr>
          <p:cNvPr id="35843" name="Picture 3"/>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7485" t="44866" r="12356" b="12496"/>
          <a:stretch/>
        </p:blipFill>
        <p:spPr bwMode="auto">
          <a:xfrm>
            <a:off x="428054" y="2956107"/>
            <a:ext cx="2433756" cy="1688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3550200" y="2264338"/>
            <a:ext cx="1933543" cy="338554"/>
          </a:xfrm>
          <a:prstGeom prst="rect">
            <a:avLst/>
          </a:prstGeom>
        </p:spPr>
        <p:txBody>
          <a:bodyPr wrap="none">
            <a:spAutoFit/>
          </a:bodyPr>
          <a:lstStyle/>
          <a:p>
            <a:r>
              <a:rPr lang="hr-HR" sz="1600" dirty="0" smtClean="0">
                <a:solidFill>
                  <a:srgbClr val="189400"/>
                </a:solidFill>
              </a:rPr>
              <a:t>ρ=0,542;</a:t>
            </a:r>
            <a:r>
              <a:rPr lang="hr-HR" sz="1600" dirty="0" smtClean="0"/>
              <a:t> </a:t>
            </a:r>
            <a:r>
              <a:rPr lang="hr-HR" sz="1600" dirty="0"/>
              <a:t>P&lt;0,001 </a:t>
            </a:r>
          </a:p>
        </p:txBody>
      </p:sp>
      <p:sp>
        <p:nvSpPr>
          <p:cNvPr id="9" name="Freeform 8"/>
          <p:cNvSpPr/>
          <p:nvPr/>
        </p:nvSpPr>
        <p:spPr>
          <a:xfrm>
            <a:off x="296525" y="3865265"/>
            <a:ext cx="2700300" cy="739638"/>
          </a:xfrm>
          <a:custGeom>
            <a:avLst/>
            <a:gdLst>
              <a:gd name="connsiteX0" fmla="*/ 0 w 2824158"/>
              <a:gd name="connsiteY0" fmla="*/ 739638 h 739638"/>
              <a:gd name="connsiteX1" fmla="*/ 371475 w 2824158"/>
              <a:gd name="connsiteY1" fmla="*/ 622163 h 739638"/>
              <a:gd name="connsiteX2" fmla="*/ 1158875 w 2824158"/>
              <a:gd name="connsiteY2" fmla="*/ 101463 h 739638"/>
              <a:gd name="connsiteX3" fmla="*/ 1549400 w 2824158"/>
              <a:gd name="connsiteY3" fmla="*/ 9388 h 739638"/>
              <a:gd name="connsiteX4" fmla="*/ 2044700 w 2824158"/>
              <a:gd name="connsiteY4" fmla="*/ 234813 h 739638"/>
              <a:gd name="connsiteX5" fmla="*/ 2476500 w 2824158"/>
              <a:gd name="connsiteY5" fmla="*/ 545963 h 739638"/>
              <a:gd name="connsiteX6" fmla="*/ 2797175 w 2824158"/>
              <a:gd name="connsiteY6" fmla="*/ 679313 h 739638"/>
              <a:gd name="connsiteX7" fmla="*/ 2784475 w 2824158"/>
              <a:gd name="connsiteY7" fmla="*/ 672963 h 73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158" h="739638">
                <a:moveTo>
                  <a:pt x="0" y="739638"/>
                </a:moveTo>
                <a:cubicBezTo>
                  <a:pt x="89164" y="734081"/>
                  <a:pt x="178329" y="728525"/>
                  <a:pt x="371475" y="622163"/>
                </a:cubicBezTo>
                <a:cubicBezTo>
                  <a:pt x="564621" y="515801"/>
                  <a:pt x="962554" y="203592"/>
                  <a:pt x="1158875" y="101463"/>
                </a:cubicBezTo>
                <a:cubicBezTo>
                  <a:pt x="1355196" y="-666"/>
                  <a:pt x="1401763" y="-12837"/>
                  <a:pt x="1549400" y="9388"/>
                </a:cubicBezTo>
                <a:cubicBezTo>
                  <a:pt x="1697037" y="31613"/>
                  <a:pt x="1890183" y="145384"/>
                  <a:pt x="2044700" y="234813"/>
                </a:cubicBezTo>
                <a:cubicBezTo>
                  <a:pt x="2199217" y="324242"/>
                  <a:pt x="2351088" y="471880"/>
                  <a:pt x="2476500" y="545963"/>
                </a:cubicBezTo>
                <a:cubicBezTo>
                  <a:pt x="2601913" y="620046"/>
                  <a:pt x="2745846" y="658146"/>
                  <a:pt x="2797175" y="679313"/>
                </a:cubicBezTo>
                <a:cubicBezTo>
                  <a:pt x="2848504" y="700480"/>
                  <a:pt x="2816489" y="686721"/>
                  <a:pt x="2784475" y="672963"/>
                </a:cubicBez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pic>
        <p:nvPicPr>
          <p:cNvPr id="35844" name="Picture 4"/>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0851" t="47631" r="15502" b="12153"/>
          <a:stretch/>
        </p:blipFill>
        <p:spPr bwMode="auto">
          <a:xfrm>
            <a:off x="6642230" y="3046776"/>
            <a:ext cx="2153992" cy="15523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6447485" y="3865265"/>
            <a:ext cx="2610290" cy="720726"/>
          </a:xfrm>
          <a:custGeom>
            <a:avLst/>
            <a:gdLst>
              <a:gd name="connsiteX0" fmla="*/ 0 w 2802731"/>
              <a:gd name="connsiteY0" fmla="*/ 682626 h 720726"/>
              <a:gd name="connsiteX1" fmla="*/ 257175 w 2802731"/>
              <a:gd name="connsiteY1" fmla="*/ 577851 h 720726"/>
              <a:gd name="connsiteX2" fmla="*/ 519112 w 2802731"/>
              <a:gd name="connsiteY2" fmla="*/ 413544 h 720726"/>
              <a:gd name="connsiteX3" fmla="*/ 881062 w 2802731"/>
              <a:gd name="connsiteY3" fmla="*/ 156369 h 720726"/>
              <a:gd name="connsiteX4" fmla="*/ 1212056 w 2802731"/>
              <a:gd name="connsiteY4" fmla="*/ 11113 h 720726"/>
              <a:gd name="connsiteX5" fmla="*/ 1559718 w 2802731"/>
              <a:gd name="connsiteY5" fmla="*/ 37307 h 720726"/>
              <a:gd name="connsiteX6" fmla="*/ 1926431 w 2802731"/>
              <a:gd name="connsiteY6" fmla="*/ 254001 h 720726"/>
              <a:gd name="connsiteX7" fmla="*/ 2138362 w 2802731"/>
              <a:gd name="connsiteY7" fmla="*/ 408782 h 720726"/>
              <a:gd name="connsiteX8" fmla="*/ 2378868 w 2802731"/>
              <a:gd name="connsiteY8" fmla="*/ 554038 h 720726"/>
              <a:gd name="connsiteX9" fmla="*/ 2597943 w 2802731"/>
              <a:gd name="connsiteY9" fmla="*/ 661194 h 720726"/>
              <a:gd name="connsiteX10" fmla="*/ 2802731 w 2802731"/>
              <a:gd name="connsiteY10" fmla="*/ 720726 h 72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2731" h="720726">
                <a:moveTo>
                  <a:pt x="0" y="682626"/>
                </a:moveTo>
                <a:cubicBezTo>
                  <a:pt x="85328" y="652662"/>
                  <a:pt x="170656" y="622698"/>
                  <a:pt x="257175" y="577851"/>
                </a:cubicBezTo>
                <a:cubicBezTo>
                  <a:pt x="343694" y="533004"/>
                  <a:pt x="415131" y="483791"/>
                  <a:pt x="519112" y="413544"/>
                </a:cubicBezTo>
                <a:cubicBezTo>
                  <a:pt x="623093" y="343297"/>
                  <a:pt x="765571" y="223441"/>
                  <a:pt x="881062" y="156369"/>
                </a:cubicBezTo>
                <a:cubicBezTo>
                  <a:pt x="996553" y="89297"/>
                  <a:pt x="1098947" y="30957"/>
                  <a:pt x="1212056" y="11113"/>
                </a:cubicBezTo>
                <a:cubicBezTo>
                  <a:pt x="1325165" y="-8731"/>
                  <a:pt x="1440656" y="-3174"/>
                  <a:pt x="1559718" y="37307"/>
                </a:cubicBezTo>
                <a:cubicBezTo>
                  <a:pt x="1678780" y="77788"/>
                  <a:pt x="1829990" y="192088"/>
                  <a:pt x="1926431" y="254001"/>
                </a:cubicBezTo>
                <a:cubicBezTo>
                  <a:pt x="2022872" y="315913"/>
                  <a:pt x="2062956" y="358776"/>
                  <a:pt x="2138362" y="408782"/>
                </a:cubicBezTo>
                <a:cubicBezTo>
                  <a:pt x="2213768" y="458788"/>
                  <a:pt x="2302271" y="511969"/>
                  <a:pt x="2378868" y="554038"/>
                </a:cubicBezTo>
                <a:cubicBezTo>
                  <a:pt x="2455465" y="596107"/>
                  <a:pt x="2527299" y="633413"/>
                  <a:pt x="2597943" y="661194"/>
                </a:cubicBezTo>
                <a:cubicBezTo>
                  <a:pt x="2668587" y="688975"/>
                  <a:pt x="2735659" y="704850"/>
                  <a:pt x="2802731" y="720726"/>
                </a:cubicBez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pic>
        <p:nvPicPr>
          <p:cNvPr id="35845" name="Picture 5"/>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23830" t="41571" r="17485" b="12795"/>
          <a:stretch/>
        </p:blipFill>
        <p:spPr bwMode="auto">
          <a:xfrm>
            <a:off x="3659926" y="4487512"/>
            <a:ext cx="2124981" cy="18847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Freeform 16"/>
          <p:cNvSpPr/>
          <p:nvPr/>
        </p:nvSpPr>
        <p:spPr>
          <a:xfrm>
            <a:off x="3357542" y="6046626"/>
            <a:ext cx="2700300" cy="312424"/>
          </a:xfrm>
          <a:custGeom>
            <a:avLst/>
            <a:gdLst>
              <a:gd name="connsiteX0" fmla="*/ 0 w 2643188"/>
              <a:gd name="connsiteY0" fmla="*/ 283849 h 312424"/>
              <a:gd name="connsiteX1" fmla="*/ 235744 w 2643188"/>
              <a:gd name="connsiteY1" fmla="*/ 226699 h 312424"/>
              <a:gd name="connsiteX2" fmla="*/ 471488 w 2643188"/>
              <a:gd name="connsiteY2" fmla="*/ 162405 h 312424"/>
              <a:gd name="connsiteX3" fmla="*/ 654844 w 2643188"/>
              <a:gd name="connsiteY3" fmla="*/ 100493 h 312424"/>
              <a:gd name="connsiteX4" fmla="*/ 869156 w 2643188"/>
              <a:gd name="connsiteY4" fmla="*/ 43343 h 312424"/>
              <a:gd name="connsiteX5" fmla="*/ 1081088 w 2643188"/>
              <a:gd name="connsiteY5" fmla="*/ 5243 h 312424"/>
              <a:gd name="connsiteX6" fmla="*/ 1243013 w 2643188"/>
              <a:gd name="connsiteY6" fmla="*/ 2862 h 312424"/>
              <a:gd name="connsiteX7" fmla="*/ 1500188 w 2643188"/>
              <a:gd name="connsiteY7" fmla="*/ 29055 h 312424"/>
              <a:gd name="connsiteX8" fmla="*/ 1793081 w 2643188"/>
              <a:gd name="connsiteY8" fmla="*/ 100493 h 312424"/>
              <a:gd name="connsiteX9" fmla="*/ 2178844 w 2643188"/>
              <a:gd name="connsiteY9" fmla="*/ 221937 h 312424"/>
              <a:gd name="connsiteX10" fmla="*/ 2388394 w 2643188"/>
              <a:gd name="connsiteY10" fmla="*/ 271943 h 312424"/>
              <a:gd name="connsiteX11" fmla="*/ 2643188 w 2643188"/>
              <a:gd name="connsiteY11" fmla="*/ 312424 h 3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3188" h="312424">
                <a:moveTo>
                  <a:pt x="0" y="283849"/>
                </a:moveTo>
                <a:lnTo>
                  <a:pt x="235744" y="226699"/>
                </a:lnTo>
                <a:cubicBezTo>
                  <a:pt x="314325" y="206458"/>
                  <a:pt x="401638" y="183439"/>
                  <a:pt x="471488" y="162405"/>
                </a:cubicBezTo>
                <a:cubicBezTo>
                  <a:pt x="541338" y="141371"/>
                  <a:pt x="588566" y="120337"/>
                  <a:pt x="654844" y="100493"/>
                </a:cubicBezTo>
                <a:cubicBezTo>
                  <a:pt x="721122" y="80649"/>
                  <a:pt x="798115" y="59218"/>
                  <a:pt x="869156" y="43343"/>
                </a:cubicBezTo>
                <a:cubicBezTo>
                  <a:pt x="940197" y="27468"/>
                  <a:pt x="1018778" y="11990"/>
                  <a:pt x="1081088" y="5243"/>
                </a:cubicBezTo>
                <a:cubicBezTo>
                  <a:pt x="1143398" y="-1504"/>
                  <a:pt x="1173163" y="-1107"/>
                  <a:pt x="1243013" y="2862"/>
                </a:cubicBezTo>
                <a:cubicBezTo>
                  <a:pt x="1312863" y="6831"/>
                  <a:pt x="1408510" y="12783"/>
                  <a:pt x="1500188" y="29055"/>
                </a:cubicBezTo>
                <a:cubicBezTo>
                  <a:pt x="1591866" y="45327"/>
                  <a:pt x="1679972" y="68346"/>
                  <a:pt x="1793081" y="100493"/>
                </a:cubicBezTo>
                <a:cubicBezTo>
                  <a:pt x="1906190" y="132640"/>
                  <a:pt x="2079625" y="193362"/>
                  <a:pt x="2178844" y="221937"/>
                </a:cubicBezTo>
                <a:cubicBezTo>
                  <a:pt x="2278063" y="250512"/>
                  <a:pt x="2311003" y="256862"/>
                  <a:pt x="2388394" y="271943"/>
                </a:cubicBezTo>
                <a:cubicBezTo>
                  <a:pt x="2465785" y="287024"/>
                  <a:pt x="2554486" y="299724"/>
                  <a:pt x="2643188" y="312424"/>
                </a:cubicBez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 xmlns:p14="http://schemas.microsoft.com/office/powerpoint/2010/main" val="282176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5843"/>
                                        </p:tgtEl>
                                        <p:attrNameLst>
                                          <p:attrName>style.visibility</p:attrName>
                                        </p:attrNameLst>
                                      </p:cBhvr>
                                      <p:to>
                                        <p:strVal val="visible"/>
                                      </p:to>
                                    </p:set>
                                    <p:animEffect transition="in" filter="fade">
                                      <p:cBhvr>
                                        <p:cTn id="10" dur="500"/>
                                        <p:tgtEl>
                                          <p:spTgt spid="3584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1746"/>
                                        </p:tgtEl>
                                        <p:attrNameLst>
                                          <p:attrName>style.visibility</p:attrName>
                                        </p:attrNameLst>
                                      </p:cBhvr>
                                      <p:to>
                                        <p:strVal val="visible"/>
                                      </p:to>
                                    </p:set>
                                    <p:animEffect transition="in" filter="fade">
                                      <p:cBhvr>
                                        <p:cTn id="16" dur="500"/>
                                        <p:tgtEl>
                                          <p:spTgt spid="3174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35844"/>
                                        </p:tgtEl>
                                        <p:attrNameLst>
                                          <p:attrName>style.visibility</p:attrName>
                                        </p:attrNameLst>
                                      </p:cBhvr>
                                      <p:to>
                                        <p:strVal val="visible"/>
                                      </p:to>
                                    </p:set>
                                    <p:animEffect transition="in" filter="fade">
                                      <p:cBhvr>
                                        <p:cTn id="28" dur="500"/>
                                        <p:tgtEl>
                                          <p:spTgt spid="35844"/>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35845"/>
                                        </p:tgtEl>
                                        <p:attrNameLst>
                                          <p:attrName>style.visibility</p:attrName>
                                        </p:attrNameLst>
                                      </p:cBhvr>
                                      <p:to>
                                        <p:strVal val="visible"/>
                                      </p:to>
                                    </p:set>
                                    <p:animEffect transition="in" filter="fade">
                                      <p:cBhvr>
                                        <p:cTn id="38" dur="500"/>
                                        <p:tgtEl>
                                          <p:spTgt spid="358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1" grpId="0"/>
      <p:bldP spid="9" grpId="0" animBg="1"/>
      <p:bldP spid="13"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idx="1"/>
          </p:nvPr>
        </p:nvSpPr>
        <p:spPr>
          <a:xfrm>
            <a:off x="107504" y="900000"/>
            <a:ext cx="8928992" cy="5724644"/>
          </a:xfrm>
        </p:spPr>
        <p:txBody>
          <a:bodyPr/>
          <a:lstStyle/>
          <a:p>
            <a:r>
              <a:rPr lang="en-GB" sz="2200" dirty="0" smtClean="0"/>
              <a:t>The following contribution has been achieved:</a:t>
            </a:r>
          </a:p>
          <a:p>
            <a:pPr lvl="1"/>
            <a:r>
              <a:rPr lang="en-GB" dirty="0" smtClean="0"/>
              <a:t>A new method to create concept maps from unstructured text in a </a:t>
            </a:r>
            <a:r>
              <a:rPr lang="en-GB" dirty="0" err="1" smtClean="0"/>
              <a:t>flective</a:t>
            </a:r>
            <a:r>
              <a:rPr lang="en-GB" dirty="0" smtClean="0"/>
              <a:t>  (i.e. Croatian) language, combining statistical methods</a:t>
            </a:r>
            <a:r>
              <a:rPr lang="hr-HR" dirty="0" smtClean="0"/>
              <a:t> </a:t>
            </a:r>
            <a:r>
              <a:rPr lang="en-GB" dirty="0" smtClean="0"/>
              <a:t>and machine learning methods with terms dictionary and linguistic tools and resources specific for the Croatian language.</a:t>
            </a:r>
          </a:p>
          <a:p>
            <a:pPr lvl="1"/>
            <a:r>
              <a:rPr lang="en-GB" dirty="0" smtClean="0"/>
              <a:t>New method to determine the hierarchy level of concepts in concept map based on links to other concepts and positions in the document  where the concept is present.</a:t>
            </a:r>
          </a:p>
          <a:p>
            <a:pPr lvl="1"/>
            <a:r>
              <a:rPr lang="en-GB" dirty="0" smtClean="0"/>
              <a:t>Proposal for a semi-automatic procedure to create dictionary of terms in a problem domain to be used for recognition of concepts and concept map links. With application of this procedure dictionary of terms in a selected area was formed.</a:t>
            </a:r>
          </a:p>
          <a:p>
            <a:r>
              <a:rPr lang="en-GB" sz="2000" dirty="0" smtClean="0"/>
              <a:t>The results achieve</a:t>
            </a:r>
            <a:r>
              <a:rPr lang="hr-HR" sz="2000" dirty="0" smtClean="0"/>
              <a:t>d</a:t>
            </a:r>
            <a:r>
              <a:rPr lang="en-GB" sz="2000" dirty="0" smtClean="0"/>
              <a:t> using the prototype confirm the stated hypothesis.</a:t>
            </a:r>
          </a:p>
          <a:p>
            <a:r>
              <a:rPr lang="en-GB" sz="2000" dirty="0" smtClean="0"/>
              <a:t>Future work:</a:t>
            </a:r>
          </a:p>
          <a:p>
            <a:pPr lvl="1"/>
            <a:r>
              <a:rPr lang="en-GB" dirty="0" smtClean="0"/>
              <a:t>Algorithms improvement, implementation of critical processes, improvement of graphical results presentation and shortening of the processing time.</a:t>
            </a:r>
            <a:endParaRPr lang="en-GB"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26</a:t>
            </a:fld>
            <a:endParaRPr lang="en-US" dirty="0"/>
          </a:p>
        </p:txBody>
      </p:sp>
    </p:spTree>
    <p:extLst>
      <p:ext uri="{BB962C8B-B14F-4D97-AF65-F5344CB8AC3E}">
        <p14:creationId xmlns="" xmlns:p14="http://schemas.microsoft.com/office/powerpoint/2010/main" val="277285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07950" y="179388"/>
            <a:ext cx="8928100" cy="585787"/>
          </a:xfrm>
        </p:spPr>
        <p:txBody>
          <a:bodyPr/>
          <a:lstStyle/>
          <a:p>
            <a:pPr>
              <a:defRPr/>
            </a:pPr>
            <a:r>
              <a:rPr lang="en-GB" dirty="0" smtClean="0"/>
              <a:t>Motivation</a:t>
            </a:r>
          </a:p>
        </p:txBody>
      </p:sp>
      <p:sp>
        <p:nvSpPr>
          <p:cNvPr id="11267" name="Content Placeholder 2"/>
          <p:cNvSpPr>
            <a:spLocks noGrp="1"/>
          </p:cNvSpPr>
          <p:nvPr>
            <p:ph idx="1"/>
          </p:nvPr>
        </p:nvSpPr>
        <p:spPr>
          <a:xfrm>
            <a:off x="107949" y="900112"/>
            <a:ext cx="9279585" cy="5361468"/>
          </a:xfrm>
        </p:spPr>
        <p:txBody>
          <a:bodyPr/>
          <a:lstStyle/>
          <a:p>
            <a:r>
              <a:rPr lang="en-GB" sz="2400" dirty="0" smtClean="0"/>
              <a:t>Visualisation enables a structural view into a larger quantity of data in shorter time.</a:t>
            </a:r>
          </a:p>
          <a:p>
            <a:r>
              <a:rPr lang="en-GB" sz="2400" dirty="0" smtClean="0"/>
              <a:t>Concept map is a tool for </a:t>
            </a:r>
            <a:br>
              <a:rPr lang="en-GB" sz="2400" dirty="0" smtClean="0"/>
            </a:br>
            <a:r>
              <a:rPr lang="en-GB" sz="2400" dirty="0" smtClean="0"/>
              <a:t>visualisation, successfully used in </a:t>
            </a:r>
            <a:br>
              <a:rPr lang="en-GB" sz="2400" dirty="0" smtClean="0"/>
            </a:br>
            <a:r>
              <a:rPr lang="en-GB" sz="2400" dirty="0" smtClean="0"/>
              <a:t>education and business.</a:t>
            </a:r>
          </a:p>
          <a:p>
            <a:r>
              <a:rPr lang="en-GB" sz="2400" dirty="0" smtClean="0"/>
              <a:t>Creation of the concept map may</a:t>
            </a:r>
          </a:p>
          <a:p>
            <a:pPr>
              <a:buNone/>
            </a:pPr>
            <a:r>
              <a:rPr lang="en-GB" sz="2400" dirty="0" smtClean="0"/>
              <a:t>    often be a problem.</a:t>
            </a:r>
          </a:p>
          <a:p>
            <a:pPr lvl="1"/>
            <a:r>
              <a:rPr lang="en-GB" dirty="0" smtClean="0"/>
              <a:t>How to recognise important </a:t>
            </a:r>
          </a:p>
          <a:p>
            <a:pPr lvl="1">
              <a:buNone/>
            </a:pPr>
            <a:r>
              <a:rPr lang="en-GB" dirty="0" smtClean="0"/>
              <a:t>	concepts and relationships</a:t>
            </a:r>
          </a:p>
          <a:p>
            <a:pPr lvl="1"/>
            <a:r>
              <a:rPr lang="en-GB" dirty="0" smtClean="0"/>
              <a:t>A mentor or an initial field map </a:t>
            </a:r>
            <a:br>
              <a:rPr lang="en-GB" dirty="0" smtClean="0"/>
            </a:br>
            <a:r>
              <a:rPr lang="en-GB" dirty="0" smtClean="0"/>
              <a:t>can help.</a:t>
            </a:r>
          </a:p>
          <a:p>
            <a:pPr lvl="1"/>
            <a:r>
              <a:rPr lang="en-GB" dirty="0" smtClean="0"/>
              <a:t>Concept map can be automatically </a:t>
            </a:r>
            <a:br>
              <a:rPr lang="en-GB" dirty="0" smtClean="0"/>
            </a:br>
            <a:r>
              <a:rPr lang="en-GB" dirty="0" smtClean="0"/>
              <a:t>created from the related documents.</a:t>
            </a:r>
          </a:p>
          <a:p>
            <a:pPr lvl="1"/>
            <a:r>
              <a:rPr lang="en-GB" dirty="0" smtClean="0"/>
              <a:t>Past research has yielded promising results.</a:t>
            </a:r>
            <a:endParaRPr lang="en-GB" sz="1800" dirty="0"/>
          </a:p>
        </p:txBody>
      </p:sp>
      <p:sp>
        <p:nvSpPr>
          <p:cNvPr id="11268"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fld id="{32782191-A7B6-4F13-81EC-7928360BD098}" type="slidenum">
              <a:rPr lang="en-US" sz="1200" smtClean="0"/>
              <a:pPr eaLnBrk="1" hangingPunct="1"/>
              <a:t>3</a:t>
            </a:fld>
            <a:endParaRPr lang="en-US" sz="1200" dirty="0" smtClean="0"/>
          </a:p>
        </p:txBody>
      </p:sp>
      <p:graphicFrame>
        <p:nvGraphicFramePr>
          <p:cNvPr id="3" name="Object 2"/>
          <p:cNvGraphicFramePr>
            <a:graphicFrameLocks noChangeAspect="1"/>
          </p:cNvGraphicFramePr>
          <p:nvPr>
            <p:extLst>
              <p:ext uri="{D42A27DB-BD31-4B8C-83A1-F6EECF244321}">
                <p14:modId xmlns="" xmlns:p14="http://schemas.microsoft.com/office/powerpoint/2010/main" val="1606990902"/>
              </p:ext>
            </p:extLst>
          </p:nvPr>
        </p:nvGraphicFramePr>
        <p:xfrm>
          <a:off x="5472751" y="1479896"/>
          <a:ext cx="3622420" cy="4334369"/>
        </p:xfrm>
        <a:graphic>
          <a:graphicData uri="http://schemas.openxmlformats.org/presentationml/2006/ole">
            <p:oleObj spid="_x0000_s34972" name="Visio" r:id="rId3" imgW="3581152" imgH="4285170" progId="">
              <p:embed/>
            </p:oleObj>
          </a:graphicData>
        </a:graphic>
      </p:graphicFrame>
    </p:spTree>
    <p:extLst>
      <p:ext uri="{BB962C8B-B14F-4D97-AF65-F5344CB8AC3E}">
        <p14:creationId xmlns="" xmlns:p14="http://schemas.microsoft.com/office/powerpoint/2010/main" val="315134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fade">
                                      <p:cBhvr>
                                        <p:cTn id="7" dur="500"/>
                                        <p:tgtEl>
                                          <p:spTgt spid="1126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animEffect transition="in" filter="fade">
                                      <p:cBhvr>
                                        <p:cTn id="15" dur="500"/>
                                        <p:tgtEl>
                                          <p:spTgt spid="1126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267">
                                            <p:txEl>
                                              <p:pRg st="3" end="3"/>
                                            </p:txEl>
                                          </p:spTgt>
                                        </p:tgtEl>
                                        <p:attrNameLst>
                                          <p:attrName>style.visibility</p:attrName>
                                        </p:attrNameLst>
                                      </p:cBhvr>
                                      <p:to>
                                        <p:strVal val="visible"/>
                                      </p:to>
                                    </p:set>
                                    <p:animEffect transition="in" filter="fade">
                                      <p:cBhvr>
                                        <p:cTn id="20" dur="500"/>
                                        <p:tgtEl>
                                          <p:spTgt spid="11267">
                                            <p:txEl>
                                              <p:pRg st="3" end="3"/>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1267">
                                            <p:txEl>
                                              <p:pRg st="4" end="4"/>
                                            </p:txEl>
                                          </p:spTgt>
                                        </p:tgtEl>
                                        <p:attrNameLst>
                                          <p:attrName>style.visibility</p:attrName>
                                        </p:attrNameLst>
                                      </p:cBhvr>
                                      <p:to>
                                        <p:strVal val="visible"/>
                                      </p:to>
                                    </p:set>
                                    <p:animEffect transition="in" filter="fade">
                                      <p:cBhvr>
                                        <p:cTn id="24" dur="500"/>
                                        <p:tgtEl>
                                          <p:spTgt spid="11267">
                                            <p:txEl>
                                              <p:pRg st="4" end="4"/>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1267">
                                            <p:txEl>
                                              <p:pRg st="5" end="5"/>
                                            </p:txEl>
                                          </p:spTgt>
                                        </p:tgtEl>
                                        <p:attrNameLst>
                                          <p:attrName>style.visibility</p:attrName>
                                        </p:attrNameLst>
                                      </p:cBhvr>
                                      <p:to>
                                        <p:strVal val="visible"/>
                                      </p:to>
                                    </p:set>
                                    <p:animEffect transition="in" filter="fade">
                                      <p:cBhvr>
                                        <p:cTn id="28" dur="500"/>
                                        <p:tgtEl>
                                          <p:spTgt spid="1126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267">
                                            <p:txEl>
                                              <p:pRg st="6" end="6"/>
                                            </p:txEl>
                                          </p:spTgt>
                                        </p:tgtEl>
                                        <p:attrNameLst>
                                          <p:attrName>style.visibility</p:attrName>
                                        </p:attrNameLst>
                                      </p:cBhvr>
                                      <p:to>
                                        <p:strVal val="visible"/>
                                      </p:to>
                                    </p:set>
                                    <p:animEffect transition="in" filter="fade">
                                      <p:cBhvr>
                                        <p:cTn id="33" dur="500"/>
                                        <p:tgtEl>
                                          <p:spTgt spid="11267">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267">
                                            <p:txEl>
                                              <p:pRg st="7" end="7"/>
                                            </p:txEl>
                                          </p:spTgt>
                                        </p:tgtEl>
                                        <p:attrNameLst>
                                          <p:attrName>style.visibility</p:attrName>
                                        </p:attrNameLst>
                                      </p:cBhvr>
                                      <p:to>
                                        <p:strVal val="visible"/>
                                      </p:to>
                                    </p:set>
                                    <p:animEffect transition="in" filter="fade">
                                      <p:cBhvr>
                                        <p:cTn id="38" dur="500"/>
                                        <p:tgtEl>
                                          <p:spTgt spid="11267">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267">
                                            <p:txEl>
                                              <p:pRg st="8" end="8"/>
                                            </p:txEl>
                                          </p:spTgt>
                                        </p:tgtEl>
                                        <p:attrNameLst>
                                          <p:attrName>style.visibility</p:attrName>
                                        </p:attrNameLst>
                                      </p:cBhvr>
                                      <p:to>
                                        <p:strVal val="visible"/>
                                      </p:to>
                                    </p:set>
                                    <p:animEffect transition="in" filter="fade">
                                      <p:cBhvr>
                                        <p:cTn id="43" dur="500"/>
                                        <p:tgtEl>
                                          <p:spTgt spid="112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GB" dirty="0" smtClean="0"/>
              <a:t>Goal and hypothesis for research</a:t>
            </a:r>
          </a:p>
        </p:txBody>
      </p:sp>
      <p:sp>
        <p:nvSpPr>
          <p:cNvPr id="3" name="Content Placeholder 2"/>
          <p:cNvSpPr>
            <a:spLocks noGrp="1"/>
          </p:cNvSpPr>
          <p:nvPr>
            <p:ph idx="1"/>
          </p:nvPr>
        </p:nvSpPr>
        <p:spPr>
          <a:xfrm>
            <a:off x="107504" y="900000"/>
            <a:ext cx="8928992" cy="4955203"/>
          </a:xfrm>
        </p:spPr>
        <p:txBody>
          <a:bodyPr/>
          <a:lstStyle/>
          <a:p>
            <a:r>
              <a:rPr lang="en-GB" dirty="0" smtClean="0"/>
              <a:t>Research goal: </a:t>
            </a:r>
          </a:p>
          <a:p>
            <a:pPr lvl="1"/>
            <a:r>
              <a:rPr lang="en-GB" sz="2400" dirty="0" smtClean="0"/>
              <a:t>Design and verify a new method for automatic creation of concept map from an unstructured textual document in Croatian, construct a prototype and evaluate the achieved results.</a:t>
            </a:r>
          </a:p>
          <a:p>
            <a:r>
              <a:rPr lang="en-GB" dirty="0" smtClean="0"/>
              <a:t>Research hypothesis:</a:t>
            </a:r>
          </a:p>
          <a:p>
            <a:pPr lvl="1"/>
            <a:r>
              <a:rPr lang="en-GB" sz="2400" dirty="0" smtClean="0"/>
              <a:t>From unstructured text in Croatian, using an automatic procedure</a:t>
            </a:r>
            <a:r>
              <a:rPr lang="hr-HR" sz="2400" dirty="0" smtClean="0"/>
              <a:t>,</a:t>
            </a:r>
            <a:r>
              <a:rPr lang="en-GB" sz="2400" dirty="0" smtClean="0"/>
              <a:t> a concept map can be created to represent the key</a:t>
            </a:r>
            <a:r>
              <a:rPr lang="hr-HR" sz="2400" dirty="0" smtClean="0"/>
              <a:t> </a:t>
            </a:r>
            <a:r>
              <a:rPr lang="en-GB" sz="2400" dirty="0" smtClean="0"/>
              <a:t>elements of the original text.</a:t>
            </a:r>
            <a:endParaRPr lang="en-GB" sz="1400" dirty="0" smtClean="0"/>
          </a:p>
          <a:p>
            <a:pPr lvl="1"/>
            <a:r>
              <a:rPr lang="en-GB" sz="2400" dirty="0" smtClean="0"/>
              <a:t>The hypothesis has been formulated based on insight in results of similar research in creation of concept maps in other languages. </a:t>
            </a:r>
            <a:endParaRPr lang="en-GB" sz="2400"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4</a:t>
            </a:fld>
            <a:endParaRPr lang="en-US" dirty="0"/>
          </a:p>
        </p:txBody>
      </p:sp>
    </p:spTree>
    <p:extLst>
      <p:ext uri="{BB962C8B-B14F-4D97-AF65-F5344CB8AC3E}">
        <p14:creationId xmlns="" xmlns:p14="http://schemas.microsoft.com/office/powerpoint/2010/main" val="266438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Automatic creation of concept map</a:t>
            </a:r>
            <a:endParaRPr lang="en-GB"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5</a:t>
            </a:fld>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dirty="0"/>
          </a:p>
        </p:txBody>
      </p:sp>
      <p:graphicFrame>
        <p:nvGraphicFramePr>
          <p:cNvPr id="6" name="Object 5"/>
          <p:cNvGraphicFramePr>
            <a:graphicFrameLocks noChangeAspect="1"/>
          </p:cNvGraphicFramePr>
          <p:nvPr>
            <p:extLst>
              <p:ext uri="{D42A27DB-BD31-4B8C-83A1-F6EECF244321}">
                <p14:modId xmlns="" xmlns:p14="http://schemas.microsoft.com/office/powerpoint/2010/main" val="3157527902"/>
              </p:ext>
            </p:extLst>
          </p:nvPr>
        </p:nvGraphicFramePr>
        <p:xfrm>
          <a:off x="400050" y="1181100"/>
          <a:ext cx="7648575" cy="5086350"/>
        </p:xfrm>
        <a:graphic>
          <a:graphicData uri="http://schemas.openxmlformats.org/presentationml/2006/ole">
            <p:oleObj spid="_x0000_s10495" name="Visio" r:id="rId4" imgW="12433679" imgH="8271990" progId="">
              <p:embed/>
            </p:oleObj>
          </a:graphicData>
        </a:graphic>
      </p:graphicFrame>
      <p:sp>
        <p:nvSpPr>
          <p:cNvPr id="7" name="Rectangle 6"/>
          <p:cNvSpPr/>
          <p:nvPr/>
        </p:nvSpPr>
        <p:spPr>
          <a:xfrm>
            <a:off x="1511660" y="2303874"/>
            <a:ext cx="1485166" cy="3195355"/>
          </a:xfrm>
          <a:prstGeom prst="rect">
            <a:avLst/>
          </a:prstGeom>
          <a:solidFill>
            <a:srgbClr val="FFFFCC">
              <a:alpha val="2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 xmlns:p14="http://schemas.microsoft.com/office/powerpoint/2010/main" val="360071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Creation of thesaurus</a:t>
            </a:r>
            <a:endParaRPr lang="en-GB"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6</a:t>
            </a:fld>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dirty="0"/>
          </a:p>
        </p:txBody>
      </p:sp>
      <p:graphicFrame>
        <p:nvGraphicFramePr>
          <p:cNvPr id="6" name="Object 5"/>
          <p:cNvGraphicFramePr>
            <a:graphicFrameLocks noChangeAspect="1"/>
          </p:cNvGraphicFramePr>
          <p:nvPr>
            <p:extLst>
              <p:ext uri="{D42A27DB-BD31-4B8C-83A1-F6EECF244321}">
                <p14:modId xmlns="" xmlns:p14="http://schemas.microsoft.com/office/powerpoint/2010/main" val="1953486972"/>
              </p:ext>
            </p:extLst>
          </p:nvPr>
        </p:nvGraphicFramePr>
        <p:xfrm>
          <a:off x="380601" y="1160850"/>
          <a:ext cx="8421869" cy="5373495"/>
        </p:xfrm>
        <a:graphic>
          <a:graphicData uri="http://schemas.openxmlformats.org/presentationml/2006/ole">
            <p:oleObj spid="_x0000_s45058" name="Visio" r:id="rId4" imgW="6478868" imgH="4133430" progId="">
              <p:embed/>
            </p:oleObj>
          </a:graphicData>
        </a:graphic>
      </p:graphicFrame>
      <p:sp>
        <p:nvSpPr>
          <p:cNvPr id="7" name="Dodecagon 6"/>
          <p:cNvSpPr/>
          <p:nvPr/>
        </p:nvSpPr>
        <p:spPr>
          <a:xfrm>
            <a:off x="2134772" y="3420380"/>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2.</a:t>
            </a:r>
            <a:endParaRPr lang="hr-HR" sz="1200" b="1" dirty="0">
              <a:solidFill>
                <a:srgbClr val="C00000"/>
              </a:solidFill>
              <a:latin typeface="Arial Narrow" panose="020B0606020202030204" pitchFamily="34" charset="0"/>
            </a:endParaRPr>
          </a:p>
        </p:txBody>
      </p:sp>
      <p:sp>
        <p:nvSpPr>
          <p:cNvPr id="8" name="Dodecagon 7"/>
          <p:cNvSpPr/>
          <p:nvPr/>
        </p:nvSpPr>
        <p:spPr>
          <a:xfrm>
            <a:off x="4321506" y="2430270"/>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3.</a:t>
            </a:r>
            <a:endParaRPr lang="hr-HR" sz="1200" b="1" dirty="0">
              <a:solidFill>
                <a:srgbClr val="C00000"/>
              </a:solidFill>
              <a:latin typeface="Arial Narrow" panose="020B0606020202030204" pitchFamily="34" charset="0"/>
            </a:endParaRPr>
          </a:p>
        </p:txBody>
      </p:sp>
      <p:sp>
        <p:nvSpPr>
          <p:cNvPr id="9" name="Dodecagon 8"/>
          <p:cNvSpPr/>
          <p:nvPr/>
        </p:nvSpPr>
        <p:spPr>
          <a:xfrm>
            <a:off x="5806671" y="2794046"/>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a:solidFill>
                  <a:srgbClr val="C00000"/>
                </a:solidFill>
                <a:latin typeface="Arial Narrow" panose="020B0606020202030204" pitchFamily="34" charset="0"/>
              </a:rPr>
              <a:t>4</a:t>
            </a:r>
            <a:r>
              <a:rPr lang="hr-HR" sz="1200" b="1" dirty="0" smtClean="0">
                <a:solidFill>
                  <a:srgbClr val="C00000"/>
                </a:solidFill>
                <a:latin typeface="Arial Narrow" panose="020B0606020202030204" pitchFamily="34" charset="0"/>
              </a:rPr>
              <a:t>.</a:t>
            </a:r>
            <a:endParaRPr lang="hr-HR" sz="1200" b="1" dirty="0">
              <a:solidFill>
                <a:srgbClr val="C00000"/>
              </a:solidFill>
              <a:latin typeface="Arial Narrow" panose="020B0606020202030204" pitchFamily="34" charset="0"/>
            </a:endParaRPr>
          </a:p>
        </p:txBody>
      </p:sp>
      <p:sp>
        <p:nvSpPr>
          <p:cNvPr id="11" name="Rectangle 10"/>
          <p:cNvSpPr/>
          <p:nvPr/>
        </p:nvSpPr>
        <p:spPr>
          <a:xfrm>
            <a:off x="1936240" y="3789040"/>
            <a:ext cx="1575175" cy="1800200"/>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2" name="Rectangle 11"/>
          <p:cNvSpPr/>
          <p:nvPr/>
        </p:nvSpPr>
        <p:spPr>
          <a:xfrm>
            <a:off x="3781447" y="2794046"/>
            <a:ext cx="1575174" cy="3695294"/>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3" name="Rectangle 12"/>
          <p:cNvSpPr/>
          <p:nvPr/>
        </p:nvSpPr>
        <p:spPr>
          <a:xfrm>
            <a:off x="5626651" y="3158970"/>
            <a:ext cx="1620180" cy="2520280"/>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5" name="Dodecagon 14"/>
          <p:cNvSpPr/>
          <p:nvPr/>
        </p:nvSpPr>
        <p:spPr>
          <a:xfrm>
            <a:off x="2836341" y="900100"/>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1.</a:t>
            </a:r>
            <a:endParaRPr lang="hr-HR" sz="1200" b="1" dirty="0">
              <a:solidFill>
                <a:srgbClr val="C00000"/>
              </a:solidFill>
              <a:latin typeface="Arial Narrow" panose="020B0606020202030204" pitchFamily="34" charset="0"/>
            </a:endParaRPr>
          </a:p>
        </p:txBody>
      </p:sp>
      <p:sp>
        <p:nvSpPr>
          <p:cNvPr id="16" name="Rectangle 15"/>
          <p:cNvSpPr/>
          <p:nvPr/>
        </p:nvSpPr>
        <p:spPr>
          <a:xfrm>
            <a:off x="2071256" y="1271922"/>
            <a:ext cx="2160240" cy="761923"/>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graphicFrame>
        <p:nvGraphicFramePr>
          <p:cNvPr id="3" name="Object 2"/>
          <p:cNvGraphicFramePr>
            <a:graphicFrameLocks noChangeAspect="1"/>
          </p:cNvGraphicFramePr>
          <p:nvPr>
            <p:extLst>
              <p:ext uri="{D42A27DB-BD31-4B8C-83A1-F6EECF244321}">
                <p14:modId xmlns="" xmlns:p14="http://schemas.microsoft.com/office/powerpoint/2010/main" val="1575048241"/>
              </p:ext>
            </p:extLst>
          </p:nvPr>
        </p:nvGraphicFramePr>
        <p:xfrm>
          <a:off x="-31750" y="882650"/>
          <a:ext cx="904875" cy="1724025"/>
        </p:xfrm>
        <a:graphic>
          <a:graphicData uri="http://schemas.openxmlformats.org/presentationml/2006/ole">
            <p:oleObj spid="_x0000_s45059" name="Visio" r:id="rId5" imgW="914670" imgH="1736640" progId="">
              <p:embed/>
            </p:oleObj>
          </a:graphicData>
        </a:graphic>
      </p:graphicFrame>
    </p:spTree>
    <p:extLst>
      <p:ext uri="{BB962C8B-B14F-4D97-AF65-F5344CB8AC3E}">
        <p14:creationId xmlns="" xmlns:p14="http://schemas.microsoft.com/office/powerpoint/2010/main" val="344563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xit" presetSubtype="0" fill="hold" grpId="1" nodeType="withEffect">
                                  <p:stCondLst>
                                    <p:cond delay="0"/>
                                  </p:stCondLst>
                                  <p:childTnLst>
                                    <p:animEffect transition="out" filter="fade">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xit" presetSubtype="0" fill="hold" grpId="1"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xit" presetSubtype="0" fill="hold" grpId="1"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1" grpId="0" animBg="1"/>
      <p:bldP spid="11" grpId="1" animBg="1"/>
      <p:bldP spid="12" grpId="0" animBg="1"/>
      <p:bldP spid="12" grpId="1" animBg="1"/>
      <p:bldP spid="13"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Creation of the thesaurus skeleton</a:t>
            </a:r>
            <a:endParaRPr lang="en-GB" dirty="0"/>
          </a:p>
        </p:txBody>
      </p:sp>
      <p:sp>
        <p:nvSpPr>
          <p:cNvPr id="3" name="Content Placeholder 2"/>
          <p:cNvSpPr>
            <a:spLocks noGrp="1"/>
          </p:cNvSpPr>
          <p:nvPr>
            <p:ph idx="1"/>
          </p:nvPr>
        </p:nvSpPr>
        <p:spPr>
          <a:xfrm>
            <a:off x="107504" y="900000"/>
            <a:ext cx="8928992" cy="3564053"/>
          </a:xfrm>
        </p:spPr>
        <p:txBody>
          <a:bodyPr/>
          <a:lstStyle/>
          <a:p>
            <a:pPr marL="514350" indent="-514350">
              <a:buAutoNum type="arabicPeriod"/>
            </a:pPr>
            <a:r>
              <a:rPr lang="en-GB" sz="1800" dirty="0" smtClean="0"/>
              <a:t>Selection of terms: </a:t>
            </a:r>
            <a:r>
              <a:rPr lang="en-GB" sz="1800" b="1" dirty="0" smtClean="0"/>
              <a:t>term frequency–inverse document frequency </a:t>
            </a:r>
            <a:r>
              <a:rPr lang="en-GB" sz="1800" dirty="0" smtClean="0"/>
              <a:t>(</a:t>
            </a:r>
            <a:r>
              <a:rPr lang="en-GB" sz="1800" dirty="0" err="1" smtClean="0"/>
              <a:t>TF-IDF</a:t>
            </a:r>
            <a:r>
              <a:rPr lang="en-GB" sz="1800" dirty="0" smtClean="0"/>
              <a:t>)</a:t>
            </a:r>
          </a:p>
          <a:p>
            <a:pPr marL="514350" indent="-514350">
              <a:buAutoNum type="arabicPeriod"/>
            </a:pPr>
            <a:r>
              <a:rPr lang="en-GB" sz="1800" dirty="0" smtClean="0"/>
              <a:t>Determination of connections: </a:t>
            </a:r>
          </a:p>
          <a:p>
            <a:pPr marL="914400" lvl="1" indent="-514350"/>
            <a:r>
              <a:rPr lang="en-GB" sz="1700" i="1" dirty="0" err="1" smtClean="0"/>
              <a:t>Apriori</a:t>
            </a:r>
            <a:r>
              <a:rPr lang="en-GB" sz="1700" dirty="0" smtClean="0"/>
              <a:t> algorithm (link of similarity of </a:t>
            </a:r>
            <a:r>
              <a:rPr lang="en-GB" sz="1700" dirty="0" err="1" smtClean="0"/>
              <a:t>RT</a:t>
            </a:r>
            <a:r>
              <a:rPr lang="en-GB" sz="1700" dirty="0" smtClean="0"/>
              <a:t> (related term) terms to the terms of the thesaurus seed)</a:t>
            </a:r>
          </a:p>
          <a:p>
            <a:pPr marL="914400" lvl="1" indent="-514350"/>
            <a:r>
              <a:rPr lang="en-GB" sz="1700" dirty="0" smtClean="0"/>
              <a:t>Links within the thesaurus seed (</a:t>
            </a:r>
            <a:r>
              <a:rPr lang="en-GB" sz="1700" dirty="0" err="1" smtClean="0"/>
              <a:t>RT</a:t>
            </a:r>
            <a:r>
              <a:rPr lang="en-GB" sz="1700" dirty="0" smtClean="0"/>
              <a:t>, hierarchical links BT/NT (broader term/narrower term), links USE/</a:t>
            </a:r>
            <a:r>
              <a:rPr lang="en-GB" sz="1700" dirty="0" err="1" smtClean="0"/>
              <a:t>UF</a:t>
            </a:r>
            <a:r>
              <a:rPr lang="en-GB" sz="1700" dirty="0" smtClean="0"/>
              <a:t> (use/use for))</a:t>
            </a:r>
          </a:p>
          <a:p>
            <a:pPr marL="914400" lvl="1" indent="-514350"/>
            <a:r>
              <a:rPr lang="en-GB" sz="1700" dirty="0" smtClean="0"/>
              <a:t>Links within </a:t>
            </a:r>
            <a:r>
              <a:rPr lang="en-GB" sz="1700" i="1" dirty="0" err="1" smtClean="0"/>
              <a:t>WordNet</a:t>
            </a:r>
            <a:r>
              <a:rPr lang="en-GB" sz="1700" i="1" dirty="0" smtClean="0"/>
              <a:t> </a:t>
            </a:r>
            <a:r>
              <a:rPr lang="en-GB" sz="1700" dirty="0" smtClean="0"/>
              <a:t>(hierarchical links BT/NT, links USE/</a:t>
            </a:r>
            <a:r>
              <a:rPr lang="en-GB" sz="1700" dirty="0" err="1" smtClean="0"/>
              <a:t>UF</a:t>
            </a:r>
            <a:r>
              <a:rPr lang="en-GB" sz="1700" dirty="0" smtClean="0"/>
              <a:t>)</a:t>
            </a:r>
          </a:p>
          <a:p>
            <a:pPr marL="514350" indent="-514350">
              <a:buAutoNum type="arabicPeriod"/>
            </a:pPr>
            <a:r>
              <a:rPr lang="en-GB" sz="2000" dirty="0" smtClean="0"/>
              <a:t>Determination of concepts:</a:t>
            </a:r>
          </a:p>
          <a:p>
            <a:pPr marL="914400" lvl="1" indent="-514350"/>
            <a:r>
              <a:rPr lang="en-GB" sz="1700" dirty="0" smtClean="0"/>
              <a:t>Links USE/</a:t>
            </a:r>
            <a:r>
              <a:rPr lang="en-GB" sz="1700" dirty="0" err="1" smtClean="0"/>
              <a:t>UF</a:t>
            </a:r>
            <a:r>
              <a:rPr lang="en-GB" sz="1700" dirty="0" smtClean="0"/>
              <a:t> (concept name=USE, terms included in the concept=</a:t>
            </a:r>
            <a:r>
              <a:rPr lang="en-GB" sz="1700" dirty="0" err="1" smtClean="0"/>
              <a:t>UF</a:t>
            </a:r>
            <a:r>
              <a:rPr lang="en-GB" sz="1700" dirty="0" smtClean="0"/>
              <a:t>) </a:t>
            </a:r>
          </a:p>
          <a:p>
            <a:pPr marL="914400" lvl="1" indent="-514350"/>
            <a:r>
              <a:rPr lang="en-GB" sz="1700" dirty="0" smtClean="0"/>
              <a:t>Concept weights are calculated using the CF-</a:t>
            </a:r>
            <a:r>
              <a:rPr lang="en-GB" sz="1700" dirty="0" err="1" smtClean="0"/>
              <a:t>IDF</a:t>
            </a:r>
            <a:r>
              <a:rPr lang="en-GB" sz="1700" dirty="0" smtClean="0"/>
              <a:t> (concept frequency–inverse </a:t>
            </a:r>
            <a:r>
              <a:rPr lang="en-GB" sz="1700" dirty="0"/>
              <a:t>document </a:t>
            </a:r>
            <a:r>
              <a:rPr lang="en-GB" sz="1700" dirty="0" smtClean="0"/>
              <a:t>frequency) measu</a:t>
            </a:r>
            <a:r>
              <a:rPr lang="en-GB" sz="1800" dirty="0" smtClean="0"/>
              <a:t>re</a:t>
            </a:r>
            <a:endParaRPr lang="en-GB" sz="1400"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7</a:t>
            </a:fld>
            <a:endParaRPr lang="en-US" dirty="0"/>
          </a:p>
        </p:txBody>
      </p:sp>
      <p:graphicFrame>
        <p:nvGraphicFramePr>
          <p:cNvPr id="11" name="Object 10"/>
          <p:cNvGraphicFramePr>
            <a:graphicFrameLocks noChangeAspect="1"/>
          </p:cNvGraphicFramePr>
          <p:nvPr>
            <p:extLst>
              <p:ext uri="{D42A27DB-BD31-4B8C-83A1-F6EECF244321}">
                <p14:modId xmlns="" xmlns:p14="http://schemas.microsoft.com/office/powerpoint/2010/main" val="2060692747"/>
              </p:ext>
            </p:extLst>
          </p:nvPr>
        </p:nvGraphicFramePr>
        <p:xfrm>
          <a:off x="2178530" y="4169550"/>
          <a:ext cx="7839075" cy="609600"/>
        </p:xfrm>
        <a:graphic>
          <a:graphicData uri="http://schemas.openxmlformats.org/presentationml/2006/ole">
            <p:oleObj spid="_x0000_s46082" name="Document" r:id="rId4" imgW="7912041" imgH="617702" progId="Word.Document.12">
              <p:embed/>
            </p:oleObj>
          </a:graphicData>
        </a:graphic>
      </p:graphicFrame>
      <p:graphicFrame>
        <p:nvGraphicFramePr>
          <p:cNvPr id="6" name="Object 5"/>
          <p:cNvGraphicFramePr>
            <a:graphicFrameLocks noChangeAspect="1"/>
          </p:cNvGraphicFramePr>
          <p:nvPr>
            <p:extLst>
              <p:ext uri="{D42A27DB-BD31-4B8C-83A1-F6EECF244321}">
                <p14:modId xmlns="" xmlns:p14="http://schemas.microsoft.com/office/powerpoint/2010/main" val="2809794500"/>
              </p:ext>
            </p:extLst>
          </p:nvPr>
        </p:nvGraphicFramePr>
        <p:xfrm>
          <a:off x="571500" y="4824155"/>
          <a:ext cx="7734300" cy="2133600"/>
        </p:xfrm>
        <a:graphic>
          <a:graphicData uri="http://schemas.openxmlformats.org/presentationml/2006/ole">
            <p:oleObj spid="_x0000_s46083" name="Document" r:id="rId5" imgW="5739486" imgH="1588351" progId="Word.Document.12">
              <p:embed/>
            </p:oleObj>
          </a:graphicData>
        </a:graphic>
      </p:graphicFrame>
      <p:sp>
        <p:nvSpPr>
          <p:cNvPr id="12" name="TextBox 11"/>
          <p:cNvSpPr txBox="1"/>
          <p:nvPr/>
        </p:nvSpPr>
        <p:spPr>
          <a:xfrm>
            <a:off x="2481200" y="4554125"/>
            <a:ext cx="3380990" cy="338554"/>
          </a:xfrm>
          <a:prstGeom prst="rect">
            <a:avLst/>
          </a:prstGeom>
          <a:noFill/>
        </p:spPr>
        <p:txBody>
          <a:bodyPr wrap="none" rtlCol="0">
            <a:spAutoFit/>
          </a:bodyPr>
          <a:lstStyle/>
          <a:p>
            <a:pPr algn="ctr"/>
            <a:r>
              <a:rPr lang="en-GB" sz="1600" dirty="0" smtClean="0"/>
              <a:t>Excerpt from the created thesaurus</a:t>
            </a:r>
            <a:endParaRPr lang="en-GB" sz="1600" dirty="0"/>
          </a:p>
        </p:txBody>
      </p:sp>
    </p:spTree>
    <p:extLst>
      <p:ext uri="{BB962C8B-B14F-4D97-AF65-F5344CB8AC3E}">
        <p14:creationId xmlns="" xmlns:p14="http://schemas.microsoft.com/office/powerpoint/2010/main" val="188485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 xmlns:p14="http://schemas.microsoft.com/office/powerpoint/2010/main" val="398221120"/>
              </p:ext>
            </p:extLst>
          </p:nvPr>
        </p:nvGraphicFramePr>
        <p:xfrm>
          <a:off x="0" y="1339850"/>
          <a:ext cx="9109075" cy="5105400"/>
        </p:xfrm>
        <a:graphic>
          <a:graphicData uri="http://schemas.openxmlformats.org/presentationml/2006/ole">
            <p:oleObj spid="_x0000_s47106" name="Visio" r:id="rId4" imgW="11235909" imgH="6295860" progId="">
              <p:embed/>
            </p:oleObj>
          </a:graphicData>
        </a:graphic>
      </p:graphicFrame>
      <p:sp>
        <p:nvSpPr>
          <p:cNvPr id="2" name="Title 1"/>
          <p:cNvSpPr>
            <a:spLocks noGrp="1"/>
          </p:cNvSpPr>
          <p:nvPr>
            <p:ph type="title"/>
          </p:nvPr>
        </p:nvSpPr>
        <p:spPr>
          <a:xfrm>
            <a:off x="107504" y="180000"/>
            <a:ext cx="8928992" cy="584775"/>
          </a:xfrm>
        </p:spPr>
        <p:txBody>
          <a:bodyPr/>
          <a:lstStyle/>
          <a:p>
            <a:r>
              <a:rPr lang="en-GB" dirty="0" smtClean="0"/>
              <a:t>Method for creation of the concept map</a:t>
            </a:r>
            <a:endParaRPr lang="en-GB"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8</a:t>
            </a:fld>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dirty="0"/>
          </a:p>
        </p:txBody>
      </p:sp>
      <p:sp>
        <p:nvSpPr>
          <p:cNvPr id="7" name="Dodecagon 6"/>
          <p:cNvSpPr/>
          <p:nvPr/>
        </p:nvSpPr>
        <p:spPr>
          <a:xfrm>
            <a:off x="29694" y="1862039"/>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1.</a:t>
            </a:r>
            <a:endParaRPr lang="hr-HR" sz="1200" b="1" dirty="0">
              <a:solidFill>
                <a:srgbClr val="C00000"/>
              </a:solidFill>
              <a:latin typeface="Arial Narrow" panose="020B0606020202030204" pitchFamily="34" charset="0"/>
            </a:endParaRPr>
          </a:p>
        </p:txBody>
      </p:sp>
      <p:sp>
        <p:nvSpPr>
          <p:cNvPr id="8" name="Dodecagon 7"/>
          <p:cNvSpPr/>
          <p:nvPr/>
        </p:nvSpPr>
        <p:spPr>
          <a:xfrm>
            <a:off x="1655930" y="1862039"/>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2.</a:t>
            </a:r>
            <a:endParaRPr lang="hr-HR" sz="1200" b="1" dirty="0">
              <a:solidFill>
                <a:srgbClr val="C00000"/>
              </a:solidFill>
              <a:latin typeface="Arial Narrow" panose="020B0606020202030204" pitchFamily="34" charset="0"/>
            </a:endParaRPr>
          </a:p>
        </p:txBody>
      </p:sp>
      <p:sp>
        <p:nvSpPr>
          <p:cNvPr id="9" name="Dodecagon 8"/>
          <p:cNvSpPr/>
          <p:nvPr/>
        </p:nvSpPr>
        <p:spPr>
          <a:xfrm>
            <a:off x="3851920" y="1853825"/>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3.</a:t>
            </a:r>
            <a:endParaRPr lang="hr-HR" sz="1200" b="1" dirty="0">
              <a:solidFill>
                <a:srgbClr val="C00000"/>
              </a:solidFill>
              <a:latin typeface="Arial Narrow" panose="020B0606020202030204" pitchFamily="34" charset="0"/>
            </a:endParaRPr>
          </a:p>
        </p:txBody>
      </p:sp>
      <p:sp>
        <p:nvSpPr>
          <p:cNvPr id="12" name="Rectangle 11"/>
          <p:cNvSpPr/>
          <p:nvPr/>
        </p:nvSpPr>
        <p:spPr>
          <a:xfrm>
            <a:off x="0" y="2258870"/>
            <a:ext cx="1286636" cy="1575175"/>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3" name="Rectangle 12"/>
          <p:cNvSpPr/>
          <p:nvPr/>
        </p:nvSpPr>
        <p:spPr>
          <a:xfrm>
            <a:off x="1556665" y="2257515"/>
            <a:ext cx="1286636" cy="3736770"/>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
        <p:nvSpPr>
          <p:cNvPr id="14" name="Rectangle 13"/>
          <p:cNvSpPr/>
          <p:nvPr/>
        </p:nvSpPr>
        <p:spPr>
          <a:xfrm>
            <a:off x="3131839" y="2257515"/>
            <a:ext cx="1241631" cy="2026580"/>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 xmlns:p14="http://schemas.microsoft.com/office/powerpoint/2010/main" val="292709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xit" presetSubtype="0" fill="hold" grpId="1"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2" grpId="0" animBg="1"/>
      <p:bldP spid="12" grpId="1" animBg="1"/>
      <p:bldP spid="13" grpId="0" animBg="1"/>
      <p:bldP spid="13" grpId="1"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 xmlns:p14="http://schemas.microsoft.com/office/powerpoint/2010/main" val="2223878884"/>
              </p:ext>
            </p:extLst>
          </p:nvPr>
        </p:nvGraphicFramePr>
        <p:xfrm>
          <a:off x="0" y="1339850"/>
          <a:ext cx="9109075" cy="5105400"/>
        </p:xfrm>
        <a:graphic>
          <a:graphicData uri="http://schemas.openxmlformats.org/presentationml/2006/ole">
            <p:oleObj spid="_x0000_s48130" name="Visio" r:id="rId4" imgW="11235909" imgH="6295860" progId="">
              <p:embed/>
            </p:oleObj>
          </a:graphicData>
        </a:graphic>
      </p:graphicFrame>
      <p:sp>
        <p:nvSpPr>
          <p:cNvPr id="2" name="Title 1"/>
          <p:cNvSpPr>
            <a:spLocks noGrp="1"/>
          </p:cNvSpPr>
          <p:nvPr>
            <p:ph type="title"/>
          </p:nvPr>
        </p:nvSpPr>
        <p:spPr/>
        <p:txBody>
          <a:bodyPr/>
          <a:lstStyle/>
          <a:p>
            <a:r>
              <a:rPr lang="en-GB" dirty="0" smtClean="0"/>
              <a:t>Method for creation of the concept map</a:t>
            </a:r>
            <a:endParaRPr lang="en-GB" dirty="0"/>
          </a:p>
        </p:txBody>
      </p:sp>
      <p:sp>
        <p:nvSpPr>
          <p:cNvPr id="4" name="Slide Number Placeholder 3"/>
          <p:cNvSpPr>
            <a:spLocks noGrp="1"/>
          </p:cNvSpPr>
          <p:nvPr>
            <p:ph type="sldNum" sz="quarter" idx="12"/>
          </p:nvPr>
        </p:nvSpPr>
        <p:spPr/>
        <p:txBody>
          <a:bodyPr/>
          <a:lstStyle/>
          <a:p>
            <a:pPr>
              <a:defRPr/>
            </a:pPr>
            <a:fld id="{B71BC739-3FAF-48BF-BE53-1B5D95D2100A}" type="slidenum">
              <a:rPr lang="en-US" smtClean="0"/>
              <a:pPr>
                <a:defRPr/>
              </a:pPr>
              <a:t>9</a:t>
            </a:fld>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r-HR" dirty="0"/>
          </a:p>
        </p:txBody>
      </p:sp>
      <p:sp>
        <p:nvSpPr>
          <p:cNvPr id="10" name="Dodecagon 9"/>
          <p:cNvSpPr/>
          <p:nvPr/>
        </p:nvSpPr>
        <p:spPr>
          <a:xfrm>
            <a:off x="5022050" y="1853824"/>
            <a:ext cx="431539" cy="323655"/>
          </a:xfrm>
          <a:prstGeom prst="dodecagon">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1200" b="1" dirty="0" smtClean="0">
                <a:solidFill>
                  <a:srgbClr val="C00000"/>
                </a:solidFill>
                <a:latin typeface="Arial Narrow" panose="020B0606020202030204" pitchFamily="34" charset="0"/>
              </a:rPr>
              <a:t>4.</a:t>
            </a:r>
            <a:endParaRPr lang="hr-HR" sz="1200" b="1" dirty="0">
              <a:solidFill>
                <a:srgbClr val="C00000"/>
              </a:solidFill>
              <a:latin typeface="Arial Narrow" panose="020B0606020202030204" pitchFamily="34" charset="0"/>
            </a:endParaRPr>
          </a:p>
        </p:txBody>
      </p:sp>
      <p:sp>
        <p:nvSpPr>
          <p:cNvPr id="15" name="Rectangle 14"/>
          <p:cNvSpPr/>
          <p:nvPr/>
        </p:nvSpPr>
        <p:spPr>
          <a:xfrm>
            <a:off x="4662010" y="2256160"/>
            <a:ext cx="1350150" cy="1127835"/>
          </a:xfrm>
          <a:prstGeom prst="rect">
            <a:avLst/>
          </a:prstGeom>
          <a:solidFill>
            <a:srgbClr val="FFFFCC">
              <a:alpha val="18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 xmlns:p14="http://schemas.microsoft.com/office/powerpoint/2010/main" val="1867674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Slit</Template>
  <TotalTime>9781</TotalTime>
  <Words>1549</Words>
  <Application>Microsoft Office PowerPoint</Application>
  <PresentationFormat>On-screen Show (4:3)</PresentationFormat>
  <Paragraphs>246</Paragraphs>
  <Slides>26</Slides>
  <Notes>23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26</vt:i4>
      </vt:variant>
    </vt:vector>
  </HeadingPairs>
  <TitlesOfParts>
    <vt:vector size="30" baseType="lpstr">
      <vt:lpstr>Default Design</vt:lpstr>
      <vt:lpstr>Visio</vt:lpstr>
      <vt:lpstr>Document</vt:lpstr>
      <vt:lpstr>Worksheet</vt:lpstr>
      <vt:lpstr>  Automatic creation of concept map  from unstructured text in a flective language </vt:lpstr>
      <vt:lpstr>Contents</vt:lpstr>
      <vt:lpstr>Motivation</vt:lpstr>
      <vt:lpstr>Goal and hypothesis for research</vt:lpstr>
      <vt:lpstr>Automatic creation of concept map</vt:lpstr>
      <vt:lpstr>Creation of thesaurus</vt:lpstr>
      <vt:lpstr>Creation of the thesaurus skeleton</vt:lpstr>
      <vt:lpstr>Method for creation of the concept map</vt:lpstr>
      <vt:lpstr>Method for creation of the concept map</vt:lpstr>
      <vt:lpstr>Detection of non-hierarchical links</vt:lpstr>
      <vt:lpstr>Method for creation of the concept map</vt:lpstr>
      <vt:lpstr>Detection of hierarchical links</vt:lpstr>
      <vt:lpstr>Method for creation of the concept map</vt:lpstr>
      <vt:lpstr>Tree trimming to a given size</vt:lpstr>
      <vt:lpstr>Example for a created concept map</vt:lpstr>
      <vt:lpstr>Evaluation of results</vt:lpstr>
      <vt:lpstr>Gold standard</vt:lpstr>
      <vt:lpstr>Evaluation of quality of selected key terms</vt:lpstr>
      <vt:lpstr>Evaluation of quality of the created concept maps</vt:lpstr>
      <vt:lpstr>Evaluation of quality of the created concept maps</vt:lpstr>
      <vt:lpstr>Evaluation of quality of the created concept maps</vt:lpstr>
      <vt:lpstr>Evaluation of quality of the created concept maps</vt:lpstr>
      <vt:lpstr>Assessment of applicability</vt:lpstr>
      <vt:lpstr>Assessment of applicability</vt:lpstr>
      <vt:lpstr>Assessment of applicability</vt:lpstr>
      <vt:lpstr>Conclusion</vt:lpstr>
    </vt:vector>
  </TitlesOfParts>
  <Manager>Zlatko Zmijarević</Manager>
  <Company>FER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Predlozak za PhD studente</dc:title>
  <dc:subject>Doktorski studij</dc:subject>
  <dc:creator>Bosko Milesevic</dc:creator>
  <cp:lastModifiedBy>Damir Kalpić</cp:lastModifiedBy>
  <cp:revision>574</cp:revision>
  <dcterms:created xsi:type="dcterms:W3CDTF">2004-02-10T15:35:07Z</dcterms:created>
  <dcterms:modified xsi:type="dcterms:W3CDTF">2014-08-20T10:19:17Z</dcterms:modified>
  <cp:category>Doktorski studij</cp:category>
</cp:coreProperties>
</file>