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2" r:id="rId3"/>
    <p:sldId id="342" r:id="rId4"/>
    <p:sldId id="349" r:id="rId5"/>
    <p:sldId id="325" r:id="rId6"/>
    <p:sldId id="345" r:id="rId7"/>
    <p:sldId id="326" r:id="rId8"/>
    <p:sldId id="327" r:id="rId9"/>
    <p:sldId id="328" r:id="rId10"/>
    <p:sldId id="333" r:id="rId11"/>
    <p:sldId id="334" r:id="rId12"/>
    <p:sldId id="329" r:id="rId13"/>
    <p:sldId id="330" r:id="rId14"/>
    <p:sldId id="332" r:id="rId15"/>
    <p:sldId id="339" r:id="rId16"/>
    <p:sldId id="338" r:id="rId17"/>
    <p:sldId id="335" r:id="rId18"/>
    <p:sldId id="341" r:id="rId19"/>
    <p:sldId id="350" r:id="rId20"/>
    <p:sldId id="348" r:id="rId21"/>
    <p:sldId id="344" r:id="rId22"/>
    <p:sldId id="346" r:id="rId23"/>
    <p:sldId id="351" r:id="rId24"/>
  </p:sldIdLst>
  <p:sldSz cx="9144000" cy="6858000" type="screen4x3"/>
  <p:notesSz cx="6858000" cy="9144000"/>
  <p:custShowLst>
    <p:custShow name="oglas iOLAP" id="0">
      <p:sldLst>
        <p:sld r:id="rId19"/>
      </p:sldLst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96ED"/>
    <a:srgbClr val="9933FF"/>
    <a:srgbClr val="E2C5FF"/>
    <a:srgbClr val="D6F4E2"/>
    <a:srgbClr val="EAEAEA"/>
    <a:srgbClr val="DDDDDD"/>
    <a:srgbClr val="D3E569"/>
    <a:srgbClr val="C4DC34"/>
    <a:srgbClr val="EAEA50"/>
    <a:srgbClr val="9DB21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6" autoAdjust="0"/>
    <p:restoredTop sz="81362" autoAdjust="0"/>
  </p:normalViewPr>
  <p:slideViewPr>
    <p:cSldViewPr>
      <p:cViewPr>
        <p:scale>
          <a:sx n="70" d="100"/>
          <a:sy n="70" d="100"/>
        </p:scale>
        <p:origin x="-1206" y="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cs typeface="+mn-cs"/>
              </a:defRPr>
            </a:lvl1pPr>
          </a:lstStyle>
          <a:p>
            <a:pPr>
              <a:defRPr/>
            </a:pPr>
            <a:fld id="{A6743B66-EE72-4E87-9ACF-81247590C50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 smtClean="0"/>
              <a:t>Click to edit Master text styles</a:t>
            </a:r>
          </a:p>
          <a:p>
            <a:pPr lvl="1"/>
            <a:r>
              <a:rPr lang="hr-HR" noProof="0" smtClean="0"/>
              <a:t>Second level</a:t>
            </a:r>
          </a:p>
          <a:p>
            <a:pPr lvl="2"/>
            <a:r>
              <a:rPr lang="hr-HR" noProof="0" smtClean="0"/>
              <a:t>Third level</a:t>
            </a:r>
          </a:p>
          <a:p>
            <a:pPr lvl="3"/>
            <a:r>
              <a:rPr lang="hr-HR" noProof="0" smtClean="0"/>
              <a:t>Fourth level</a:t>
            </a:r>
          </a:p>
          <a:p>
            <a:pPr lvl="4"/>
            <a:r>
              <a:rPr lang="hr-HR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cs typeface="+mn-cs"/>
              </a:defRPr>
            </a:lvl1pPr>
          </a:lstStyle>
          <a:p>
            <a:pPr>
              <a:defRPr/>
            </a:pPr>
            <a:fld id="{421BBF9B-6D6D-46B2-BD7E-B790B638430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D6FA2A-C6B2-4968-80E1-4A1E435F193B}" type="slidenum">
              <a:rPr lang="hr-HR" smtClean="0">
                <a:cs typeface="Arial" charset="0"/>
              </a:rPr>
              <a:pPr/>
              <a:t>1</a:t>
            </a:fld>
            <a:endParaRPr lang="hr-HR" smtClean="0"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3686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74FD70-0C80-4DC9-B321-B7A3373951FA}" type="slidenum">
              <a:rPr lang="hr-HR" sz="1200" u="none"/>
              <a:pPr algn="r"/>
              <a:t>12</a:t>
            </a:fld>
            <a:endParaRPr lang="hr-HR" sz="1200" u="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3891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7B90900-64C2-49D7-9835-C153FEBF7837}" type="slidenum">
              <a:rPr lang="hr-HR" sz="1200" u="none"/>
              <a:pPr algn="r"/>
              <a:t>13</a:t>
            </a:fld>
            <a:endParaRPr lang="hr-HR" sz="1200" u="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4096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F1CF910-DF0B-46FA-AB35-F0F948270FAB}" type="slidenum">
              <a:rPr lang="hr-HR" sz="1200" u="none"/>
              <a:pPr algn="r"/>
              <a:t>14</a:t>
            </a:fld>
            <a:endParaRPr lang="hr-HR" sz="1200" u="non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dirty="0" smtClean="0"/>
          </a:p>
        </p:txBody>
      </p:sp>
      <p:sp>
        <p:nvSpPr>
          <p:cNvPr id="4301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06B3F2B-49FC-4ADA-AB9A-9FA5E00FB8A7}" type="slidenum">
              <a:rPr lang="en-US" sz="1200" u="none"/>
              <a:pPr algn="r"/>
              <a:t>15</a:t>
            </a:fld>
            <a:endParaRPr lang="en-US" sz="1200" u="non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4505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0D93B7A-3D86-4D36-9A69-339AF72DF104}" type="slidenum">
              <a:rPr lang="en-US" sz="1200" u="none"/>
              <a:pPr algn="r"/>
              <a:t>16</a:t>
            </a:fld>
            <a:endParaRPr lang="en-US" sz="1200" u="non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dirty="0" smtClean="0"/>
          </a:p>
        </p:txBody>
      </p:sp>
      <p:sp>
        <p:nvSpPr>
          <p:cNvPr id="5120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6D311F1-0A24-4B86-8730-32C67414EC41}" type="slidenum">
              <a:rPr lang="en-US" sz="1200" u="none"/>
              <a:pPr algn="r"/>
              <a:t>17</a:t>
            </a:fld>
            <a:endParaRPr lang="en-US" sz="1200" u="non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5325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392F92-D40C-4C89-A17C-18F5718F8D25}" type="slidenum">
              <a:rPr lang="en-US" sz="1200" u="none"/>
              <a:pPr algn="r"/>
              <a:t>18</a:t>
            </a:fld>
            <a:endParaRPr lang="en-US" sz="1200" u="non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dirty="0" smtClean="0"/>
          </a:p>
        </p:txBody>
      </p:sp>
      <p:sp>
        <p:nvSpPr>
          <p:cNvPr id="4710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9D4FA2E-19C9-4A3A-B0BF-4781A87D7363}" type="slidenum">
              <a:rPr lang="en-US" sz="1200" u="none"/>
              <a:pPr algn="r"/>
              <a:t>19</a:t>
            </a:fld>
            <a:endParaRPr lang="en-US" sz="1200" u="non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dirty="0" smtClean="0"/>
          </a:p>
        </p:txBody>
      </p:sp>
      <p:sp>
        <p:nvSpPr>
          <p:cNvPr id="5529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1B37140-9552-4132-8E0C-D96AABB12528}" type="slidenum">
              <a:rPr lang="en-US" sz="1200" u="none"/>
              <a:pPr algn="r"/>
              <a:t>20</a:t>
            </a:fld>
            <a:endParaRPr lang="en-US" sz="1200" u="non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dirty="0" smtClean="0"/>
          </a:p>
        </p:txBody>
      </p:sp>
      <p:sp>
        <p:nvSpPr>
          <p:cNvPr id="4915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05F9A3A-046C-4BED-8BF3-F6197A1D3918}" type="slidenum">
              <a:rPr lang="en-US" sz="1200" u="none"/>
              <a:pPr algn="r"/>
              <a:t>21</a:t>
            </a:fld>
            <a:endParaRPr lang="en-US" sz="1200" u="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E85024-7FB6-4084-96E0-45ADDD3C41EE}" type="slidenum">
              <a:rPr lang="en-US" smtClean="0">
                <a:cs typeface="Arial" charset="0"/>
              </a:rPr>
              <a:pPr/>
              <a:t>2</a:t>
            </a:fld>
            <a:endParaRPr lang="en-US" smtClean="0">
              <a:cs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BBF9B-6D6D-46B2-BD7E-B790B6384306}" type="slidenum">
              <a:rPr lang="hr-HR" smtClean="0"/>
              <a:pPr>
                <a:defRPr/>
              </a:pPr>
              <a:t>22</a:t>
            </a:fld>
            <a:endParaRPr lang="hr-H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DE08A9-3B45-4295-9E1C-D50DB385B011}" type="slidenum">
              <a:rPr lang="hr-HR" smtClean="0"/>
              <a:pPr/>
              <a:t>23</a:t>
            </a:fld>
            <a:endParaRPr lang="hr-H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dirty="0" smtClean="0"/>
          </a:p>
        </p:txBody>
      </p:sp>
      <p:sp>
        <p:nvSpPr>
          <p:cNvPr id="2457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77FFA66-3525-4AD5-B559-7586AFC1874E}" type="slidenum">
              <a:rPr lang="en-US" sz="1200" u="none"/>
              <a:pPr algn="r"/>
              <a:t>5</a:t>
            </a:fld>
            <a:endParaRPr lang="en-US" sz="1200" u="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BBF9B-6D6D-46B2-BD7E-B790B6384306}" type="slidenum">
              <a:rPr lang="hr-HR" smtClean="0"/>
              <a:pPr>
                <a:defRPr/>
              </a:pPr>
              <a:t>6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dirty="0" smtClean="0"/>
          </a:p>
        </p:txBody>
      </p:sp>
      <p:sp>
        <p:nvSpPr>
          <p:cNvPr id="2662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DBA81B1-41D2-46A0-A186-E9DD9DDF5BAC}" type="slidenum">
              <a:rPr lang="hr-HR" sz="1200" u="none"/>
              <a:pPr algn="r"/>
              <a:t>7</a:t>
            </a:fld>
            <a:endParaRPr lang="hr-HR" sz="1200" u="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2867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0E65BA8-628D-4621-A686-B388999E8EB3}" type="slidenum">
              <a:rPr lang="hr-HR" sz="1200" u="none"/>
              <a:pPr algn="r"/>
              <a:t>8</a:t>
            </a:fld>
            <a:endParaRPr lang="hr-HR" sz="1200" u="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3072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3E940AA-B8CB-40BA-A3A8-D4D428AB761B}" type="slidenum">
              <a:rPr lang="hr-HR" sz="1200" u="none"/>
              <a:pPr algn="r"/>
              <a:t>9</a:t>
            </a:fld>
            <a:endParaRPr lang="hr-HR" sz="1200" u="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3277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A6C0CB6-31D0-46EA-8C5E-6F2402C55802}" type="slidenum">
              <a:rPr lang="hr-HR" sz="1200" u="none"/>
              <a:pPr algn="r"/>
              <a:t>10</a:t>
            </a:fld>
            <a:endParaRPr lang="hr-HR" sz="1200" u="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r-HR" smtClean="0"/>
          </a:p>
        </p:txBody>
      </p:sp>
      <p:sp>
        <p:nvSpPr>
          <p:cNvPr id="3481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BD5E5AA-3A8A-4EA1-9FE5-603BF93491BB}" type="slidenum">
              <a:rPr lang="hr-HR" sz="1200" u="none"/>
              <a:pPr algn="r"/>
              <a:t>11</a:t>
            </a:fld>
            <a:endParaRPr lang="hr-HR" sz="1200" u="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408738"/>
            <a:ext cx="468313" cy="333375"/>
          </a:xfrm>
          <a:prstGeom prst="rect">
            <a:avLst/>
          </a:prstGeom>
          <a:solidFill>
            <a:srgbClr val="43434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58888" y="6408738"/>
            <a:ext cx="7885112" cy="333375"/>
          </a:xfrm>
          <a:prstGeom prst="rect">
            <a:avLst/>
          </a:prstGeom>
          <a:solidFill>
            <a:srgbClr val="43434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>
              <a:cs typeface="+mn-cs"/>
            </a:endParaRPr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395288" y="6092825"/>
            <a:ext cx="936625" cy="93662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>
              <a:cs typeface="+mn-cs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500563" y="1150938"/>
            <a:ext cx="4643437" cy="190500"/>
          </a:xfrm>
          <a:prstGeom prst="rect">
            <a:avLst/>
          </a:prstGeom>
          <a:solidFill>
            <a:srgbClr val="43434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>
              <a:cs typeface="+mn-cs"/>
            </a:endParaRPr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684213" y="6381750"/>
            <a:ext cx="358775" cy="358775"/>
          </a:xfrm>
          <a:prstGeom prst="ellipse">
            <a:avLst/>
          </a:prstGeom>
          <a:solidFill>
            <a:srgbClr val="0996E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>
              <a:cs typeface="+mn-cs"/>
            </a:endParaRPr>
          </a:p>
        </p:txBody>
      </p:sp>
      <p:pic>
        <p:nvPicPr>
          <p:cNvPr id="9" name="Picture 12" descr="logo engleski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0"/>
            <a:ext cx="410210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AC1FB-1D8F-43E9-8C5F-9E8EA2C7B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Ohrid</a:t>
            </a: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11th Workshop SE Education and Reverse Engineering</a:t>
            </a: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5ACC4-B5D0-4661-B30E-C1CA537D03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23025" y="260350"/>
            <a:ext cx="2057400" cy="6038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019800" cy="6038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Ohrid</a:t>
            </a: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11th Workshop SE Education and Reverse Engineering</a:t>
            </a: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E56A8-E4B3-441E-952B-BDEA7A5DDD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996ED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8888" y="6381750"/>
            <a:ext cx="252095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Ohrid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550CE-0435-44AD-BBA5-209550B355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11th Workshop SE Education and Reverse Engineering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Ohrid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9475" y="6381750"/>
            <a:ext cx="4897438" cy="2873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11th Workshop SE Education and Reverse Engineering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5AB11-BDBE-4014-9703-B68662B90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773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1825" y="1773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Ohrid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11th Workshop SE Education and Reverse Engineering</a:t>
            </a:r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4D0B2-A4B6-41A0-88F4-9C62272B3E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Ohrid</a:t>
            </a: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11th Workshop SE Education and Reverse Engineering</a:t>
            </a:r>
            <a:endParaRPr lang="en-US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A05C4-9CB4-4DE8-BF5C-FE3A6C41BD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58888" y="6381750"/>
            <a:ext cx="252095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Ohrid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92500" y="6381750"/>
            <a:ext cx="489585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11th Workshop SE Education and Reverse Engineering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F944B-8B21-4B3B-96A8-D43FD0010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331913" y="6381750"/>
            <a:ext cx="2519362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Ohrid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92500" y="6381750"/>
            <a:ext cx="489585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11th Workshop SE Education and Reverse Engineering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E41D8-9A71-4BA9-878E-0ACCC64BE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Ohrid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11th Workshop SE Education and Reverse Engineering</a:t>
            </a:r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BE657-A540-41B7-B682-169C5B2611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Ohrid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11th Workshop SE Education and Reverse Engineering</a:t>
            </a:r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544D3-410D-4648-9B36-D88B1BDF83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1258888" y="6408738"/>
            <a:ext cx="7885112" cy="333375"/>
          </a:xfrm>
          <a:prstGeom prst="rect">
            <a:avLst/>
          </a:prstGeom>
          <a:solidFill>
            <a:srgbClr val="43434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7991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773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6408738"/>
            <a:ext cx="468313" cy="333375"/>
          </a:xfrm>
          <a:prstGeom prst="rect">
            <a:avLst/>
          </a:prstGeom>
          <a:solidFill>
            <a:srgbClr val="43434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>
              <a:cs typeface="+mn-cs"/>
            </a:endParaRP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71550" y="6408738"/>
            <a:ext cx="25209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sr-Latn-CS"/>
              <a:t>Ohrid</a:t>
            </a:r>
            <a:endParaRPr lang="en-US" dirty="0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19475" y="6381750"/>
            <a:ext cx="48974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11th Workshop SE Education and Reverse Engineering</a:t>
            </a:r>
            <a:endParaRPr lang="en-US" dirty="0"/>
          </a:p>
        </p:txBody>
      </p:sp>
      <p:sp>
        <p:nvSpPr>
          <p:cNvPr id="60424" name="Oval 8"/>
          <p:cNvSpPr>
            <a:spLocks noChangeArrowheads="1"/>
          </p:cNvSpPr>
          <p:nvPr/>
        </p:nvSpPr>
        <p:spPr bwMode="auto">
          <a:xfrm>
            <a:off x="395288" y="6092825"/>
            <a:ext cx="936625" cy="93662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>
              <a:cs typeface="+mn-cs"/>
            </a:endParaRPr>
          </a:p>
        </p:txBody>
      </p:sp>
      <p:sp>
        <p:nvSpPr>
          <p:cNvPr id="6042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408738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07E916D0-C070-44AC-899F-3A8EA14DB2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0426" name="Oval 10"/>
          <p:cNvSpPr>
            <a:spLocks noChangeArrowheads="1"/>
          </p:cNvSpPr>
          <p:nvPr/>
        </p:nvSpPr>
        <p:spPr bwMode="auto">
          <a:xfrm>
            <a:off x="684213" y="6381750"/>
            <a:ext cx="358775" cy="358775"/>
          </a:xfrm>
          <a:prstGeom prst="ellipse">
            <a:avLst/>
          </a:prstGeom>
          <a:solidFill>
            <a:srgbClr val="0996E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>
              <a:cs typeface="+mn-cs"/>
            </a:endParaRP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250825" y="1412875"/>
            <a:ext cx="8893175" cy="144463"/>
          </a:xfrm>
          <a:prstGeom prst="rect">
            <a:avLst/>
          </a:prstGeom>
          <a:solidFill>
            <a:srgbClr val="43434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>
              <a:cs typeface="+mn-cs"/>
            </a:endParaRP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395288" y="1557338"/>
            <a:ext cx="8748712" cy="71437"/>
          </a:xfrm>
          <a:prstGeom prst="rect">
            <a:avLst/>
          </a:prstGeom>
          <a:solidFill>
            <a:srgbClr val="0996E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r-HR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5" r:id="rId4"/>
    <p:sldLayoutId id="2147483664" r:id="rId5"/>
    <p:sldLayoutId id="2147483669" r:id="rId6"/>
    <p:sldLayoutId id="2147483670" r:id="rId7"/>
    <p:sldLayoutId id="2147483663" r:id="rId8"/>
    <p:sldLayoutId id="2147483662" r:id="rId9"/>
    <p:sldLayoutId id="2147483661" r:id="rId10"/>
    <p:sldLayoutId id="2147483660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Nata&#353;a\Documents\SE_2010\SE_Ohrid_2011\PPT\uvod.wm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565400"/>
            <a:ext cx="7772400" cy="14700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Experiences with new master studies </a:t>
            </a:r>
            <a:r>
              <a:rPr lang="hr-HR" sz="4000" dirty="0" err="1" smtClean="0"/>
              <a:t>of</a:t>
            </a:r>
            <a:r>
              <a:rPr lang="hr-HR" sz="4000" dirty="0" smtClean="0"/>
              <a:t> </a:t>
            </a:r>
            <a:r>
              <a:rPr lang="en-US" sz="4000" dirty="0" smtClean="0"/>
              <a:t>Informatics at the University of Rijeka</a:t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556125"/>
            <a:ext cx="6873875" cy="1752600"/>
          </a:xfrm>
        </p:spPr>
        <p:txBody>
          <a:bodyPr/>
          <a:lstStyle/>
          <a:p>
            <a:pPr eaLnBrk="1" hangingPunct="1"/>
            <a:r>
              <a:rPr lang="en-US" sz="2800" dirty="0" err="1" smtClean="0"/>
              <a:t>Nataša</a:t>
            </a:r>
            <a:r>
              <a:rPr lang="en-US" sz="2800" dirty="0" smtClean="0"/>
              <a:t> Hoić-</a:t>
            </a:r>
            <a:r>
              <a:rPr lang="en-US" sz="2800" dirty="0" err="1" smtClean="0"/>
              <a:t>Božić</a:t>
            </a:r>
            <a:r>
              <a:rPr lang="hr-HR" sz="2800" dirty="0" smtClean="0"/>
              <a:t>, </a:t>
            </a:r>
            <a:r>
              <a:rPr lang="hr-HR" sz="2800" dirty="0" err="1" smtClean="0"/>
              <a:t>natasah</a:t>
            </a:r>
            <a:r>
              <a:rPr lang="hr-HR" sz="2800" dirty="0" smtClean="0"/>
              <a:t>@inf.uniri.hr</a:t>
            </a:r>
          </a:p>
          <a:p>
            <a:pPr eaLnBrk="1" hangingPunct="1"/>
            <a:r>
              <a:rPr lang="en-GB" sz="2800" dirty="0" smtClean="0"/>
              <a:t>Patrizia </a:t>
            </a:r>
            <a:r>
              <a:rPr lang="en-GB" sz="2800" dirty="0" err="1" smtClean="0"/>
              <a:t>Poščić</a:t>
            </a:r>
            <a:r>
              <a:rPr lang="hr-HR" sz="2800" dirty="0" smtClean="0"/>
              <a:t>, patrizia@inf.uniri.hr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3"/>
          <p:cNvSpPr txBox="1">
            <a:spLocks noGrp="1"/>
          </p:cNvSpPr>
          <p:nvPr/>
        </p:nvSpPr>
        <p:spPr bwMode="auto">
          <a:xfrm>
            <a:off x="8532813" y="6408738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AEBCE21-E284-4C39-83CD-6A326E1597AB}" type="slidenum">
              <a:rPr lang="en-US" sz="1400" u="none">
                <a:solidFill>
                  <a:schemeClr val="bg1"/>
                </a:solidFill>
              </a:rPr>
              <a:pPr algn="r"/>
              <a:t>10</a:t>
            </a:fld>
            <a:endParaRPr lang="en-US" sz="1400" u="none">
              <a:solidFill>
                <a:schemeClr val="bg1"/>
              </a:solidFill>
            </a:endParaRPr>
          </a:p>
        </p:txBody>
      </p:sp>
      <p:graphicFrame>
        <p:nvGraphicFramePr>
          <p:cNvPr id="51417" name="Group 217"/>
          <p:cNvGraphicFramePr>
            <a:graphicFrameLocks noGrp="1"/>
          </p:cNvGraphicFramePr>
          <p:nvPr/>
        </p:nvGraphicFramePr>
        <p:xfrm>
          <a:off x="395288" y="381000"/>
          <a:ext cx="8569325" cy="5507679"/>
        </p:xfrm>
        <a:graphic>
          <a:graphicData uri="http://schemas.openxmlformats.org/drawingml/2006/table">
            <a:tbl>
              <a:tblPr/>
              <a:tblGrid>
                <a:gridCol w="4391025"/>
                <a:gridCol w="1584325"/>
                <a:gridCol w="1008062"/>
                <a:gridCol w="1585913"/>
              </a:tblGrid>
              <a:tr h="36036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Master of </a:t>
                      </a:r>
                      <a:r>
                        <a:rPr kumimoji="0" lang="hr-H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Education</a:t>
                      </a:r>
                      <a:r>
                        <a:rPr kumimoji="0" lang="hr-H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r-H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of</a:t>
                      </a:r>
                      <a:r>
                        <a:rPr kumimoji="0" lang="hr-H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Informatics:</a:t>
                      </a:r>
                      <a:r>
                        <a:rPr kumimoji="0" lang="hr-H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Year  of Study</a:t>
                      </a:r>
                      <a:r>
                        <a:rPr kumimoji="0" lang="hr-H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(or 4</a:t>
                      </a:r>
                      <a:r>
                        <a:rPr kumimoji="0" lang="hr-HR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th</a:t>
                      </a:r>
                      <a:r>
                        <a:rPr kumimoji="0" lang="hr-H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r-H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Year</a:t>
                      </a:r>
                      <a:r>
                        <a:rPr kumimoji="0" lang="hr-H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Course name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ECTS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Hours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</a:t>
                      </a:r>
                      <a:r>
                        <a:rPr kumimoji="0" lang="hr-H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hr-H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Elective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FF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Intelligent Systems 1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Operations Research 1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 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1938">
                <a:tc gridSpan="4">
                  <a:txBody>
                    <a:bodyPr/>
                    <a:lstStyle/>
                    <a:p>
                      <a:pPr marL="0" marR="0" lvl="2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Teacher</a:t>
                      </a:r>
                      <a:r>
                        <a:rPr kumimoji="0" lang="hr-H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r-H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courses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Hypermedia</a:t>
                      </a:r>
                      <a:r>
                        <a:rPr kumimoji="0" lang="hr-H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r-H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Supported</a:t>
                      </a:r>
                      <a:r>
                        <a:rPr kumimoji="0" lang="hr-H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r-H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Education</a:t>
                      </a:r>
                      <a:r>
                        <a:rPr kumimoji="0" lang="hr-H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C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C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C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C5FF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Development Psychology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C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C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C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C5FF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Educational Psychology 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C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C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C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C5FF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Elective</a:t>
                      </a:r>
                      <a:r>
                        <a:rPr kumimoji="0" lang="hr-H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r-H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Course</a:t>
                      </a:r>
                      <a:r>
                        <a:rPr kumimoji="0" lang="hr-H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: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Knowledge Discovery and Data Mining</a:t>
                      </a:r>
                      <a:endParaRPr kumimoji="0" lang="hr-H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ELECTIVE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Object-Oriented Programming Languages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ELECTIVE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Intelligent Systems 2</a:t>
                      </a: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 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Operations Research 2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1938">
                <a:tc gridSpan="4">
                  <a:txBody>
                    <a:bodyPr/>
                    <a:lstStyle/>
                    <a:p>
                      <a:pPr marL="0" marR="0" lvl="2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Teacher</a:t>
                      </a:r>
                      <a:r>
                        <a:rPr kumimoji="0" lang="hr-H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r-H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courses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Hypermedia</a:t>
                      </a:r>
                      <a:r>
                        <a:rPr kumimoji="0" lang="hr-H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r-H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Supported</a:t>
                      </a:r>
                      <a:r>
                        <a:rPr kumimoji="0" lang="hr-H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r-H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Education</a:t>
                      </a:r>
                      <a:r>
                        <a:rPr kumimoji="0" lang="hr-H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C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C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C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C5FF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Educational Psychology 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C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C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C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C5FF"/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General Pedagogy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C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C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C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C5FF"/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Didactics 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C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C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C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C5FF"/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Total</a:t>
                      </a: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:</a:t>
                      </a: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60 (30 for teacher courses)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FF"/>
                    </a:solidFill>
                  </a:tcPr>
                </a:tc>
              </a:tr>
            </a:tbl>
          </a:graphicData>
        </a:graphic>
      </p:graphicFrame>
      <p:sp>
        <p:nvSpPr>
          <p:cNvPr id="31864" name="Date Placeholder 13"/>
          <p:cNvSpPr txBox="1">
            <a:spLocks noGrp="1"/>
          </p:cNvSpPr>
          <p:nvPr/>
        </p:nvSpPr>
        <p:spPr bwMode="auto">
          <a:xfrm>
            <a:off x="1474788" y="6408738"/>
            <a:ext cx="25209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sr-Latn-CS" sz="1400" u="none">
                <a:solidFill>
                  <a:schemeClr val="bg1"/>
                </a:solidFill>
              </a:rPr>
              <a:t>Ohrid</a:t>
            </a:r>
            <a:endParaRPr lang="en-US" sz="1400" u="none">
              <a:solidFill>
                <a:schemeClr val="bg1"/>
              </a:solidFill>
            </a:endParaRPr>
          </a:p>
        </p:txBody>
      </p:sp>
      <p:sp>
        <p:nvSpPr>
          <p:cNvPr id="31865" name="Footer Placeholder 14"/>
          <p:cNvSpPr txBox="1">
            <a:spLocks noGrp="1"/>
          </p:cNvSpPr>
          <p:nvPr/>
        </p:nvSpPr>
        <p:spPr bwMode="auto">
          <a:xfrm>
            <a:off x="3635375" y="6408738"/>
            <a:ext cx="48974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u="none">
                <a:solidFill>
                  <a:schemeClr val="bg1"/>
                </a:solidFill>
              </a:rPr>
              <a:t>11th Workshop SE Education and Reverse Engineering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3"/>
          <p:cNvSpPr txBox="1">
            <a:spLocks noGrp="1"/>
          </p:cNvSpPr>
          <p:nvPr/>
        </p:nvSpPr>
        <p:spPr bwMode="auto">
          <a:xfrm>
            <a:off x="8532813" y="6408738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B00C7B9-EB77-4433-BCEF-FC330CC5D982}" type="slidenum">
              <a:rPr lang="en-US" sz="1400" u="none">
                <a:solidFill>
                  <a:schemeClr val="bg1"/>
                </a:solidFill>
              </a:rPr>
              <a:pPr algn="r"/>
              <a:t>11</a:t>
            </a:fld>
            <a:endParaRPr lang="en-US" sz="1400" u="none">
              <a:solidFill>
                <a:schemeClr val="bg1"/>
              </a:solidFill>
            </a:endParaRPr>
          </a:p>
        </p:txBody>
      </p:sp>
      <p:graphicFrame>
        <p:nvGraphicFramePr>
          <p:cNvPr id="53509" name="Group 261"/>
          <p:cNvGraphicFramePr>
            <a:graphicFrameLocks noGrp="1"/>
          </p:cNvGraphicFramePr>
          <p:nvPr/>
        </p:nvGraphicFramePr>
        <p:xfrm>
          <a:off x="395288" y="381000"/>
          <a:ext cx="8569325" cy="6013138"/>
        </p:xfrm>
        <a:graphic>
          <a:graphicData uri="http://schemas.openxmlformats.org/drawingml/2006/table">
            <a:tbl>
              <a:tblPr/>
              <a:tblGrid>
                <a:gridCol w="4391025"/>
                <a:gridCol w="1584325"/>
                <a:gridCol w="1008062"/>
                <a:gridCol w="1585913"/>
              </a:tblGrid>
              <a:tr h="36036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Master of </a:t>
                      </a:r>
                      <a:r>
                        <a:rPr kumimoji="0" lang="hr-H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Education</a:t>
                      </a:r>
                      <a:r>
                        <a:rPr kumimoji="0" lang="hr-H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r-H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of</a:t>
                      </a:r>
                      <a:r>
                        <a:rPr kumimoji="0" lang="hr-H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Informatics:</a:t>
                      </a:r>
                      <a:r>
                        <a:rPr kumimoji="0" lang="hr-H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2</a:t>
                      </a:r>
                      <a:r>
                        <a:rPr kumimoji="0" lang="hr-HR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nd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Year  of Study</a:t>
                      </a:r>
                      <a:r>
                        <a:rPr kumimoji="0" lang="hr-H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(or 5</a:t>
                      </a:r>
                      <a:r>
                        <a:rPr kumimoji="0" lang="hr-HR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th</a:t>
                      </a:r>
                      <a:r>
                        <a:rPr kumimoji="0" lang="hr-H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r-H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Year</a:t>
                      </a:r>
                      <a:r>
                        <a:rPr kumimoji="0" lang="hr-H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Course name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ECTS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Hours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</a:t>
                      </a:r>
                      <a:r>
                        <a:rPr kumimoji="0" lang="hr-H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hr-H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Elective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FF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Human-Machine Communication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1938">
                <a:tc gridSpan="4">
                  <a:txBody>
                    <a:bodyPr/>
                    <a:lstStyle/>
                    <a:p>
                      <a:pPr marL="0" marR="0" lvl="2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Teacher</a:t>
                      </a:r>
                      <a:r>
                        <a:rPr kumimoji="0" lang="hr-H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r-H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courses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Teaching Methods of Informatics 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C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C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C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C5FF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Didactics 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C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C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C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C5FF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Sociology of Education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C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C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C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C5FF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Teaching Children with special needs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C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C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C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C5FF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Elective Course: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Organization’s Information System 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ELECTIVE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Decision Support Systems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ELECTIVE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Information Technology Project Management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ELECTIVE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Distributed Systems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ELECTIVE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Information Technology and Society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Master’s Thesis Seminar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Thesis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4625">
                <a:tc gridSpan="4"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Teacher</a:t>
                      </a:r>
                      <a:r>
                        <a:rPr kumimoji="0" lang="hr-H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r-H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courses</a:t>
                      </a:r>
                      <a:endParaRPr kumimoji="0" lang="hr-H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Teaching Methods of Informatics </a:t>
                      </a:r>
                      <a:r>
                        <a:rPr kumimoji="0" lang="hr-H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C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C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C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CORE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C5FF"/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Design of Educational Systems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C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C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C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CORE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C5FF"/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Teaching Practice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C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C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C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CORE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C5FF"/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Total</a:t>
                      </a: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:</a:t>
                      </a: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60 (32 for teacher courses)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FF"/>
                    </a:solidFill>
                  </a:tcPr>
                </a:tc>
              </a:tr>
            </a:tbl>
          </a:graphicData>
        </a:graphic>
      </p:graphicFrame>
      <p:sp>
        <p:nvSpPr>
          <p:cNvPr id="33923" name="Date Placeholder 13"/>
          <p:cNvSpPr txBox="1">
            <a:spLocks noGrp="1"/>
          </p:cNvSpPr>
          <p:nvPr/>
        </p:nvSpPr>
        <p:spPr bwMode="auto">
          <a:xfrm>
            <a:off x="1474788" y="6408738"/>
            <a:ext cx="25209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sr-Latn-CS" sz="1400" u="none">
                <a:solidFill>
                  <a:schemeClr val="bg1"/>
                </a:solidFill>
              </a:rPr>
              <a:t>Ohrid</a:t>
            </a:r>
            <a:endParaRPr lang="en-US" sz="1400" u="none">
              <a:solidFill>
                <a:schemeClr val="bg1"/>
              </a:solidFill>
            </a:endParaRPr>
          </a:p>
        </p:txBody>
      </p:sp>
      <p:sp>
        <p:nvSpPr>
          <p:cNvPr id="33924" name="Footer Placeholder 14"/>
          <p:cNvSpPr txBox="1">
            <a:spLocks noGrp="1"/>
          </p:cNvSpPr>
          <p:nvPr/>
        </p:nvSpPr>
        <p:spPr bwMode="auto">
          <a:xfrm>
            <a:off x="3635375" y="6408738"/>
            <a:ext cx="48974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u="none">
                <a:solidFill>
                  <a:schemeClr val="bg1"/>
                </a:solidFill>
              </a:rPr>
              <a:t>11th Workshop SE Education and Reverse Engineering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3"/>
          <p:cNvSpPr txBox="1">
            <a:spLocks noGrp="1"/>
          </p:cNvSpPr>
          <p:nvPr/>
        </p:nvSpPr>
        <p:spPr bwMode="auto">
          <a:xfrm>
            <a:off x="8532813" y="6408738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8E2FB22-C9E3-4187-A38F-7CF9E289CC6E}" type="slidenum">
              <a:rPr lang="en-US" sz="1400" u="none">
                <a:solidFill>
                  <a:schemeClr val="bg1"/>
                </a:solidFill>
              </a:rPr>
              <a:pPr algn="r"/>
              <a:t>12</a:t>
            </a:fld>
            <a:endParaRPr lang="en-US" sz="1400" u="none">
              <a:solidFill>
                <a:schemeClr val="bg1"/>
              </a:solidFill>
            </a:endParaRPr>
          </a:p>
        </p:txBody>
      </p:sp>
      <p:graphicFrame>
        <p:nvGraphicFramePr>
          <p:cNvPr id="43185" name="Group 177"/>
          <p:cNvGraphicFramePr>
            <a:graphicFrameLocks noGrp="1"/>
          </p:cNvGraphicFramePr>
          <p:nvPr/>
        </p:nvGraphicFramePr>
        <p:xfrm>
          <a:off x="395288" y="381000"/>
          <a:ext cx="8569325" cy="5967420"/>
        </p:xfrm>
        <a:graphic>
          <a:graphicData uri="http://schemas.openxmlformats.org/drawingml/2006/table">
            <a:tbl>
              <a:tblPr/>
              <a:tblGrid>
                <a:gridCol w="4391025"/>
                <a:gridCol w="1584325"/>
                <a:gridCol w="1008062"/>
                <a:gridCol w="1585913"/>
              </a:tblGrid>
              <a:tr h="36036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Master of Informatics:</a:t>
                      </a:r>
                      <a:r>
                        <a:rPr kumimoji="0" lang="hr-H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Year  of Study</a:t>
                      </a:r>
                      <a:r>
                        <a:rPr kumimoji="0" lang="hr-H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(or 4</a:t>
                      </a:r>
                      <a:r>
                        <a:rPr kumimoji="0" lang="hr-HR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th</a:t>
                      </a:r>
                      <a:r>
                        <a:rPr kumimoji="0" lang="hr-H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Year)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8C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Course name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ECTS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Hours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</a:t>
                      </a:r>
                      <a:r>
                        <a:rPr kumimoji="0" lang="hr-H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/Elective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8C93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Intelligent Systems 1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Operations Research 1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 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1938">
                <a:tc gridSpan="4">
                  <a:txBody>
                    <a:bodyPr/>
                    <a:lstStyle/>
                    <a:p>
                      <a:pPr marL="0" marR="0" lvl="2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Program BI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597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Software Engineering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Business Economics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Elective Course (</a:t>
                      </a: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one from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ICS program)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1938">
                <a:tc gridSpan="4">
                  <a:txBody>
                    <a:bodyPr/>
                    <a:lstStyle/>
                    <a:p>
                      <a:pPr marL="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Program  ICS</a:t>
                      </a:r>
                      <a:endParaRPr kumimoji="0" lang="hr-H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597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Distributed Systems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4E2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Object-Oriented Programming Languages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4E2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Elective Course (</a:t>
                      </a: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one from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BI program)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4E2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Intelligent Systems 2</a:t>
                      </a: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 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Operations Research 2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 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1938">
                <a:tc gridSpan="4">
                  <a:txBody>
                    <a:bodyPr/>
                    <a:lstStyle/>
                    <a:p>
                      <a:pPr marL="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Program BI</a:t>
                      </a:r>
                      <a:endParaRPr kumimoji="0" lang="hr-H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597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Selected Topics in Databases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Electronic Commerce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Elective Course (</a:t>
                      </a: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one from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ICS program)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74625">
                <a:tc gridSpan="4">
                  <a:txBody>
                    <a:bodyPr/>
                    <a:lstStyle/>
                    <a:p>
                      <a:pPr marL="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Program  ICS</a:t>
                      </a:r>
                      <a:endParaRPr kumimoji="0" lang="hr-H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597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Multimedia and Hypermedia Systems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4E2"/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Digital Signal Processing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4E2"/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Elective Course (</a:t>
                      </a: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one from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BI program)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4E2"/>
                    </a:solidFill>
                  </a:tcPr>
                </a:tc>
              </a:tr>
            </a:tbl>
          </a:graphicData>
        </a:graphic>
      </p:graphicFrame>
      <p:sp>
        <p:nvSpPr>
          <p:cNvPr id="35979" name="Date Placeholder 13"/>
          <p:cNvSpPr txBox="1">
            <a:spLocks noGrp="1"/>
          </p:cNvSpPr>
          <p:nvPr/>
        </p:nvSpPr>
        <p:spPr bwMode="auto">
          <a:xfrm>
            <a:off x="1474788" y="6408738"/>
            <a:ext cx="25209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sr-Latn-CS" sz="1400" u="none">
                <a:solidFill>
                  <a:schemeClr val="bg1"/>
                </a:solidFill>
              </a:rPr>
              <a:t>Ohrid</a:t>
            </a:r>
            <a:endParaRPr lang="en-US" sz="1400" u="none">
              <a:solidFill>
                <a:schemeClr val="bg1"/>
              </a:solidFill>
            </a:endParaRPr>
          </a:p>
        </p:txBody>
      </p:sp>
      <p:sp>
        <p:nvSpPr>
          <p:cNvPr id="35980" name="Footer Placeholder 14"/>
          <p:cNvSpPr txBox="1">
            <a:spLocks noGrp="1"/>
          </p:cNvSpPr>
          <p:nvPr/>
        </p:nvSpPr>
        <p:spPr bwMode="auto">
          <a:xfrm>
            <a:off x="3635375" y="6408738"/>
            <a:ext cx="48974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u="none">
                <a:solidFill>
                  <a:schemeClr val="bg1"/>
                </a:solidFill>
              </a:rPr>
              <a:t>11th Workshop SE Education and Reverse Engineering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3"/>
          <p:cNvSpPr txBox="1">
            <a:spLocks noGrp="1"/>
          </p:cNvSpPr>
          <p:nvPr/>
        </p:nvSpPr>
        <p:spPr bwMode="auto">
          <a:xfrm>
            <a:off x="8532813" y="6408738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804CF9D-FE63-4AFD-BE81-49A9AD39E9CA}" type="slidenum">
              <a:rPr lang="en-US" sz="1400" u="none">
                <a:solidFill>
                  <a:schemeClr val="bg1"/>
                </a:solidFill>
              </a:rPr>
              <a:pPr algn="r"/>
              <a:t>13</a:t>
            </a:fld>
            <a:endParaRPr lang="en-US" sz="1400" u="none">
              <a:solidFill>
                <a:schemeClr val="bg1"/>
              </a:solidFill>
            </a:endParaRPr>
          </a:p>
        </p:txBody>
      </p:sp>
      <p:graphicFrame>
        <p:nvGraphicFramePr>
          <p:cNvPr id="45256" name="Group 200"/>
          <p:cNvGraphicFramePr>
            <a:graphicFrameLocks noGrp="1"/>
          </p:cNvGraphicFramePr>
          <p:nvPr/>
        </p:nvGraphicFramePr>
        <p:xfrm>
          <a:off x="468313" y="1179513"/>
          <a:ext cx="8351837" cy="4839342"/>
        </p:xfrm>
        <a:graphic>
          <a:graphicData uri="http://schemas.openxmlformats.org/drawingml/2006/table">
            <a:tbl>
              <a:tblPr/>
              <a:tblGrid>
                <a:gridCol w="4632325"/>
                <a:gridCol w="1343025"/>
                <a:gridCol w="1008062"/>
                <a:gridCol w="1368425"/>
              </a:tblGrid>
              <a:tr h="36036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Master of Informatics:</a:t>
                      </a:r>
                      <a:r>
                        <a:rPr kumimoji="0" lang="hr-H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r-HR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2nd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Year  of Study</a:t>
                      </a:r>
                      <a:r>
                        <a:rPr kumimoji="0" lang="hr-H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(or 5</a:t>
                      </a:r>
                      <a:r>
                        <a:rPr kumimoji="0" lang="hr-HR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th</a:t>
                      </a:r>
                      <a:r>
                        <a:rPr kumimoji="0" lang="hr-H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Year) – winter semestar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8C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Course name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ECTS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Hours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8C93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Communication Skills 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Master’s Thesis Seminar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 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1938">
                <a:tc gridSpan="4">
                  <a:txBody>
                    <a:bodyPr/>
                    <a:lstStyle/>
                    <a:p>
                      <a:pPr marL="0" marR="0" lvl="2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Program BI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597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Management and Leadership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Information Technology Project Management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Elective Course (</a:t>
                      </a: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two from ICS program or common courses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1938">
                <a:tc gridSpan="4">
                  <a:txBody>
                    <a:bodyPr/>
                    <a:lstStyle/>
                    <a:p>
                      <a:pPr marL="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Program  ICS</a:t>
                      </a:r>
                      <a:endParaRPr kumimoji="0" lang="hr-H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597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</a:tr>
              <a:tr h="2619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Network Systems Management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4E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4E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4E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4E2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Human-Machine Communication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4E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4E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4E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4E2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Knowledge Management 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4E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4E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4E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4E2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Elective Course</a:t>
                      </a: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(one from BI program or common courses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261938">
                <a:tc gridSpan="4">
                  <a:txBody>
                    <a:bodyPr/>
                    <a:lstStyle/>
                    <a:p>
                      <a:pPr marL="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Common courses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597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</a:tr>
              <a:tr h="2619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Knowledge Discovery and Data Mining 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ELECTIVE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Organization’s Information System 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ELECTIVE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7984" name="Date Placeholder 13"/>
          <p:cNvSpPr txBox="1">
            <a:spLocks noGrp="1"/>
          </p:cNvSpPr>
          <p:nvPr/>
        </p:nvSpPr>
        <p:spPr bwMode="auto">
          <a:xfrm>
            <a:off x="1474788" y="6408738"/>
            <a:ext cx="25209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sr-Latn-CS" sz="1400" u="none">
                <a:solidFill>
                  <a:schemeClr val="bg1"/>
                </a:solidFill>
              </a:rPr>
              <a:t>Ohrid</a:t>
            </a:r>
            <a:endParaRPr lang="en-US" sz="1400" u="none">
              <a:solidFill>
                <a:schemeClr val="bg1"/>
              </a:solidFill>
            </a:endParaRPr>
          </a:p>
        </p:txBody>
      </p:sp>
      <p:sp>
        <p:nvSpPr>
          <p:cNvPr id="37985" name="Footer Placeholder 14"/>
          <p:cNvSpPr txBox="1">
            <a:spLocks noGrp="1"/>
          </p:cNvSpPr>
          <p:nvPr/>
        </p:nvSpPr>
        <p:spPr bwMode="auto">
          <a:xfrm>
            <a:off x="3635375" y="6408738"/>
            <a:ext cx="48974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u="none">
                <a:solidFill>
                  <a:schemeClr val="bg1"/>
                </a:solidFill>
              </a:rPr>
              <a:t>11th Workshop SE Education and Reverse Engineering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3"/>
          <p:cNvSpPr txBox="1">
            <a:spLocks noGrp="1"/>
          </p:cNvSpPr>
          <p:nvPr/>
        </p:nvSpPr>
        <p:spPr bwMode="auto">
          <a:xfrm>
            <a:off x="8532813" y="6408738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BCFF106-B350-493C-975F-0232DF53DA5F}" type="slidenum">
              <a:rPr lang="en-US" sz="1400" u="none">
                <a:solidFill>
                  <a:schemeClr val="bg1"/>
                </a:solidFill>
              </a:rPr>
              <a:pPr algn="r"/>
              <a:t>14</a:t>
            </a:fld>
            <a:endParaRPr lang="en-US" sz="1400" u="none">
              <a:solidFill>
                <a:schemeClr val="bg1"/>
              </a:solidFill>
            </a:endParaRPr>
          </a:p>
        </p:txBody>
      </p:sp>
      <p:graphicFrame>
        <p:nvGraphicFramePr>
          <p:cNvPr id="49258" name="Group 106"/>
          <p:cNvGraphicFramePr>
            <a:graphicFrameLocks noGrp="1"/>
          </p:cNvGraphicFramePr>
          <p:nvPr/>
        </p:nvGraphicFramePr>
        <p:xfrm>
          <a:off x="395288" y="1179513"/>
          <a:ext cx="8424862" cy="4340230"/>
        </p:xfrm>
        <a:graphic>
          <a:graphicData uri="http://schemas.openxmlformats.org/drawingml/2006/table">
            <a:tbl>
              <a:tblPr/>
              <a:tblGrid>
                <a:gridCol w="4673600"/>
                <a:gridCol w="1354137"/>
                <a:gridCol w="1016000"/>
                <a:gridCol w="1381125"/>
              </a:tblGrid>
              <a:tr h="36036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Master of Informatics:</a:t>
                      </a:r>
                      <a:r>
                        <a:rPr kumimoji="0" lang="hr-H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r-HR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2nd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Year  of Study</a:t>
                      </a:r>
                      <a:r>
                        <a:rPr kumimoji="0" lang="hr-H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(or 5</a:t>
                      </a:r>
                      <a:r>
                        <a:rPr kumimoji="0" lang="hr-HR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th</a:t>
                      </a:r>
                      <a:r>
                        <a:rPr kumimoji="0" lang="hr-H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Year) – summer semestar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8C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Course name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ECTS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Hours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8C93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Information Technology and Society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 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Thesis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 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1938">
                <a:tc gridSpan="4">
                  <a:txBody>
                    <a:bodyPr/>
                    <a:lstStyle/>
                    <a:p>
                      <a:pPr marL="0" marR="0" lvl="2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Program BI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597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Strategic Planning of Information Systems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Logistics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Elective Course (</a:t>
                      </a: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one from ICS program or common course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1938">
                <a:tc gridSpan="4">
                  <a:txBody>
                    <a:bodyPr/>
                    <a:lstStyle/>
                    <a:p>
                      <a:pPr marL="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Program  ICS</a:t>
                      </a:r>
                      <a:endParaRPr kumimoji="0" lang="hr-H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597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</a:tr>
              <a:tr h="2619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Decision Support Systems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4E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4E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4E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4E2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Natural Language Processing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4E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4E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4E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F4E2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Elective Course</a:t>
                      </a: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(one from BI program or common course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261938">
                <a:tc gridSpan="4">
                  <a:txBody>
                    <a:bodyPr/>
                    <a:lstStyle/>
                    <a:p>
                      <a:pPr marL="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Common course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597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</a:tr>
              <a:tr h="2619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E-learning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hr-H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ELECTIVE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0022" name="Date Placeholder 13"/>
          <p:cNvSpPr txBox="1">
            <a:spLocks noGrp="1"/>
          </p:cNvSpPr>
          <p:nvPr/>
        </p:nvSpPr>
        <p:spPr bwMode="auto">
          <a:xfrm>
            <a:off x="1474788" y="6408738"/>
            <a:ext cx="25209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sr-Latn-CS" sz="1400" u="none">
                <a:solidFill>
                  <a:schemeClr val="bg1"/>
                </a:solidFill>
              </a:rPr>
              <a:t>Ohrid</a:t>
            </a:r>
            <a:endParaRPr lang="en-US" sz="1400" u="none">
              <a:solidFill>
                <a:schemeClr val="bg1"/>
              </a:solidFill>
            </a:endParaRPr>
          </a:p>
        </p:txBody>
      </p:sp>
      <p:sp>
        <p:nvSpPr>
          <p:cNvPr id="40023" name="Footer Placeholder 14"/>
          <p:cNvSpPr txBox="1">
            <a:spLocks noGrp="1"/>
          </p:cNvSpPr>
          <p:nvPr/>
        </p:nvSpPr>
        <p:spPr bwMode="auto">
          <a:xfrm>
            <a:off x="3635375" y="6408738"/>
            <a:ext cx="48974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u="none">
                <a:solidFill>
                  <a:schemeClr val="bg1"/>
                </a:solidFill>
              </a:rPr>
              <a:t>11th Workshop SE Education and Reverse Engineering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solidFill>
                  <a:schemeClr val="tx1"/>
                </a:solidFill>
              </a:rPr>
              <a:t>Professional or academic degree obtained upon completion of the study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773238"/>
            <a:ext cx="8229600" cy="3816350"/>
          </a:xfrm>
        </p:spPr>
        <p:txBody>
          <a:bodyPr/>
          <a:lstStyle/>
          <a:p>
            <a:pPr eaLnBrk="1" hangingPunct="1">
              <a:buClr>
                <a:srgbClr val="0996ED"/>
              </a:buClr>
            </a:pPr>
            <a:r>
              <a:rPr lang="en-US" dirty="0" smtClean="0"/>
              <a:t>Master of Informatics Specialist in Business Informatics </a:t>
            </a:r>
            <a:r>
              <a:rPr lang="hr-HR" dirty="0" smtClean="0"/>
              <a:t>(BI)</a:t>
            </a:r>
            <a:endParaRPr lang="en-US" dirty="0" smtClean="0"/>
          </a:p>
          <a:p>
            <a:pPr eaLnBrk="1" hangingPunct="1">
              <a:buClr>
                <a:srgbClr val="0996ED"/>
              </a:buClr>
            </a:pPr>
            <a:endParaRPr lang="hr-HR" dirty="0" smtClean="0"/>
          </a:p>
          <a:p>
            <a:pPr eaLnBrk="1" hangingPunct="1">
              <a:buClr>
                <a:srgbClr val="0996ED"/>
              </a:buClr>
            </a:pPr>
            <a:r>
              <a:rPr lang="en-US" dirty="0" smtClean="0"/>
              <a:t>Master of Informatics Specialist in Information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en-US" dirty="0" smtClean="0"/>
              <a:t>Communication Systems</a:t>
            </a:r>
            <a:r>
              <a:rPr lang="hr-HR" dirty="0" smtClean="0"/>
              <a:t> (ICS)</a:t>
            </a:r>
            <a:endParaRPr lang="en-US" dirty="0" smtClean="0"/>
          </a:p>
          <a:p>
            <a:pPr eaLnBrk="1" hangingPunct="1">
              <a:buClr>
                <a:srgbClr val="0996ED"/>
              </a:buClr>
            </a:pPr>
            <a:endParaRPr lang="hr-HR" dirty="0" smtClean="0"/>
          </a:p>
        </p:txBody>
      </p:sp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1665288" y="12144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  <a:endParaRPr lang="hr-HR"/>
          </a:p>
        </p:txBody>
      </p:sp>
      <p:sp>
        <p:nvSpPr>
          <p:cNvPr id="41989" name="Date Placeholder 13"/>
          <p:cNvSpPr txBox="1">
            <a:spLocks noGrp="1"/>
          </p:cNvSpPr>
          <p:nvPr/>
        </p:nvSpPr>
        <p:spPr bwMode="auto">
          <a:xfrm>
            <a:off x="1474788" y="6408738"/>
            <a:ext cx="25209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sr-Latn-CS" sz="1400" u="none">
                <a:solidFill>
                  <a:schemeClr val="bg1"/>
                </a:solidFill>
              </a:rPr>
              <a:t>Ohrid</a:t>
            </a:r>
            <a:endParaRPr lang="en-US" sz="1400" u="none">
              <a:solidFill>
                <a:schemeClr val="bg1"/>
              </a:solidFill>
            </a:endParaRPr>
          </a:p>
        </p:txBody>
      </p:sp>
      <p:sp>
        <p:nvSpPr>
          <p:cNvPr id="41990" name="Footer Placeholder 14"/>
          <p:cNvSpPr txBox="1">
            <a:spLocks noGrp="1"/>
          </p:cNvSpPr>
          <p:nvPr/>
        </p:nvSpPr>
        <p:spPr bwMode="auto">
          <a:xfrm>
            <a:off x="3635375" y="6408738"/>
            <a:ext cx="48974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u="none">
                <a:solidFill>
                  <a:schemeClr val="bg1"/>
                </a:solidFill>
              </a:rPr>
              <a:t>11th Workshop SE Education and Reverse Engineering</a:t>
            </a:r>
          </a:p>
        </p:txBody>
      </p:sp>
      <p:sp>
        <p:nvSpPr>
          <p:cNvPr id="41992" name="Slide Number Placeholder 3"/>
          <p:cNvSpPr txBox="1">
            <a:spLocks noGrp="1"/>
          </p:cNvSpPr>
          <p:nvPr/>
        </p:nvSpPr>
        <p:spPr bwMode="auto">
          <a:xfrm>
            <a:off x="8532813" y="6408738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E23E7C3-5C63-4385-AE02-56DD9FA6F206}" type="slidenum">
              <a:rPr lang="en-US" sz="1400" u="none">
                <a:solidFill>
                  <a:schemeClr val="bg1"/>
                </a:solidFill>
              </a:rPr>
              <a:pPr algn="r"/>
              <a:t>15</a:t>
            </a:fld>
            <a:endParaRPr lang="en-US" sz="1400" u="none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Competences acquired by students upon completion of the study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4" y="1773238"/>
            <a:ext cx="8641655" cy="4525962"/>
          </a:xfrm>
        </p:spPr>
        <p:txBody>
          <a:bodyPr/>
          <a:lstStyle/>
          <a:p>
            <a:r>
              <a:rPr lang="en-US" sz="2400" dirty="0" smtClean="0"/>
              <a:t>Master of Informatics Specialist in </a:t>
            </a:r>
            <a:r>
              <a:rPr lang="en-US" sz="2400" dirty="0" smtClean="0">
                <a:solidFill>
                  <a:srgbClr val="0070C0"/>
                </a:solidFill>
              </a:rPr>
              <a:t>Business Informatics </a:t>
            </a:r>
            <a:r>
              <a:rPr lang="en-US" sz="2400" dirty="0" smtClean="0"/>
              <a:t>is</a:t>
            </a:r>
            <a:r>
              <a:rPr lang="hr-HR" sz="2400" dirty="0" smtClean="0"/>
              <a:t>:</a:t>
            </a:r>
            <a:r>
              <a:rPr lang="en-US" sz="2400" dirty="0" smtClean="0"/>
              <a:t> </a:t>
            </a:r>
            <a:endParaRPr lang="hr-HR" sz="2400" dirty="0" smtClean="0"/>
          </a:p>
          <a:p>
            <a:pPr lvl="1"/>
            <a:r>
              <a:rPr lang="en-US" sz="2000" dirty="0" smtClean="0"/>
              <a:t>capable of projecting and developing software and information-communication solutions for business systems, civil companies, state institutions and economic sector </a:t>
            </a:r>
          </a:p>
          <a:p>
            <a:pPr lvl="1"/>
            <a:r>
              <a:rPr lang="en-US" sz="2000" dirty="0" smtClean="0"/>
              <a:t>a leading expert in the field of business applications, decision support systems, information technology project management, etc.</a:t>
            </a:r>
          </a:p>
          <a:p>
            <a:r>
              <a:rPr lang="en-US" sz="2400" dirty="0" smtClean="0"/>
              <a:t>Master of Informatics </a:t>
            </a:r>
            <a:r>
              <a:rPr lang="en-US" sz="2400" dirty="0" smtClean="0">
                <a:solidFill>
                  <a:srgbClr val="0070C0"/>
                </a:solidFill>
              </a:rPr>
              <a:t>Specialist in Information </a:t>
            </a:r>
            <a:r>
              <a:rPr lang="hr-HR" sz="2400" dirty="0" err="1" smtClean="0">
                <a:solidFill>
                  <a:srgbClr val="0070C0"/>
                </a:solidFill>
              </a:rPr>
              <a:t>and</a:t>
            </a:r>
            <a:r>
              <a:rPr lang="hr-HR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Communication Systems </a:t>
            </a:r>
            <a:r>
              <a:rPr lang="en-US" sz="2400" dirty="0" smtClean="0"/>
              <a:t>is</a:t>
            </a:r>
            <a:r>
              <a:rPr lang="hr-HR" sz="2400" dirty="0" smtClean="0"/>
              <a:t>:</a:t>
            </a:r>
          </a:p>
          <a:p>
            <a:pPr lvl="1"/>
            <a:r>
              <a:rPr lang="en-US" sz="2000" dirty="0" smtClean="0"/>
              <a:t>capable of designing, developing and maintaining information and computer systems</a:t>
            </a:r>
            <a:r>
              <a:rPr lang="hr-HR" sz="2000" dirty="0" smtClean="0"/>
              <a:t>, </a:t>
            </a:r>
            <a:r>
              <a:rPr lang="en-US" sz="2000" dirty="0" smtClean="0"/>
              <a:t>doing system administration and oversight activities (servers, information systems, databases)</a:t>
            </a:r>
          </a:p>
          <a:p>
            <a:pPr lvl="1"/>
            <a:r>
              <a:rPr lang="en-US" sz="2000" dirty="0" smtClean="0"/>
              <a:t>a leading expert in the field of computer systems, computer networks, and information</a:t>
            </a:r>
            <a:r>
              <a:rPr lang="hr-HR" sz="2000" dirty="0" smtClean="0"/>
              <a:t>-</a:t>
            </a:r>
            <a:r>
              <a:rPr lang="en-US" sz="2000" dirty="0" smtClean="0"/>
              <a:t>communication technology </a:t>
            </a:r>
          </a:p>
        </p:txBody>
      </p:sp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1665288" y="12144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  <a:endParaRPr lang="hr-HR"/>
          </a:p>
        </p:txBody>
      </p:sp>
      <p:sp>
        <p:nvSpPr>
          <p:cNvPr id="44037" name="Date Placeholder 13"/>
          <p:cNvSpPr txBox="1">
            <a:spLocks noGrp="1"/>
          </p:cNvSpPr>
          <p:nvPr/>
        </p:nvSpPr>
        <p:spPr bwMode="auto">
          <a:xfrm>
            <a:off x="1474788" y="6408738"/>
            <a:ext cx="25209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sr-Latn-CS" sz="1400" u="none">
                <a:solidFill>
                  <a:schemeClr val="bg1"/>
                </a:solidFill>
              </a:rPr>
              <a:t>Ohrid</a:t>
            </a:r>
            <a:endParaRPr lang="en-US" sz="1400" u="none">
              <a:solidFill>
                <a:schemeClr val="bg1"/>
              </a:solidFill>
            </a:endParaRPr>
          </a:p>
        </p:txBody>
      </p:sp>
      <p:sp>
        <p:nvSpPr>
          <p:cNvPr id="44038" name="Footer Placeholder 14"/>
          <p:cNvSpPr txBox="1">
            <a:spLocks noGrp="1"/>
          </p:cNvSpPr>
          <p:nvPr/>
        </p:nvSpPr>
        <p:spPr bwMode="auto">
          <a:xfrm>
            <a:off x="3635375" y="6408738"/>
            <a:ext cx="48974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u="none">
                <a:solidFill>
                  <a:schemeClr val="bg1"/>
                </a:solidFill>
              </a:rPr>
              <a:t>11th Workshop SE Education and Reverse Engineering</a:t>
            </a:r>
          </a:p>
        </p:txBody>
      </p:sp>
      <p:sp>
        <p:nvSpPr>
          <p:cNvPr id="44040" name="Slide Number Placeholder 3"/>
          <p:cNvSpPr txBox="1">
            <a:spLocks noGrp="1"/>
          </p:cNvSpPr>
          <p:nvPr/>
        </p:nvSpPr>
        <p:spPr bwMode="auto">
          <a:xfrm>
            <a:off x="8532813" y="6408738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E02B48E-B149-4E2C-8D01-665E2DADC6C2}" type="slidenum">
              <a:rPr lang="en-US" sz="1400" u="none">
                <a:solidFill>
                  <a:schemeClr val="bg1"/>
                </a:solidFill>
              </a:rPr>
              <a:pPr algn="r"/>
              <a:t>16</a:t>
            </a:fld>
            <a:endParaRPr lang="en-US" sz="1400" u="none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chemeClr val="tx1"/>
                </a:solidFill>
              </a:rPr>
              <a:t>Cooperation with IT companies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773238"/>
            <a:ext cx="8229600" cy="439261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Clr>
                <a:srgbClr val="0996ED"/>
              </a:buClr>
            </a:pPr>
            <a:r>
              <a:rPr lang="en-US" sz="2800" dirty="0" smtClean="0"/>
              <a:t>Collaboration with several small and medium-sized companies in IT sector (in our county) where our students can do their research for diploma thesis </a:t>
            </a:r>
          </a:p>
          <a:p>
            <a:pPr algn="just" eaLnBrk="1" hangingPunct="1">
              <a:lnSpc>
                <a:spcPct val="90000"/>
              </a:lnSpc>
              <a:buClr>
                <a:srgbClr val="0996ED"/>
              </a:buClr>
            </a:pPr>
            <a:r>
              <a:rPr lang="en-US" sz="2800" dirty="0" smtClean="0"/>
              <a:t>After finishing the study many students get a job in those companies</a:t>
            </a:r>
          </a:p>
          <a:p>
            <a:pPr algn="just" eaLnBrk="1" hangingPunct="1">
              <a:lnSpc>
                <a:spcPct val="90000"/>
              </a:lnSpc>
              <a:buClr>
                <a:srgbClr val="0996ED"/>
              </a:buClr>
            </a:pPr>
            <a:r>
              <a:rPr lang="en-US" sz="2800" dirty="0" smtClean="0"/>
              <a:t>In June 2011 American company </a:t>
            </a:r>
            <a:r>
              <a:rPr lang="en-US" sz="2800" dirty="0" err="1" smtClean="0"/>
              <a:t>iOLAP</a:t>
            </a:r>
            <a:r>
              <a:rPr lang="en-US" sz="2800" dirty="0" smtClean="0"/>
              <a:t> opened the office in Rijeka and announced the </a:t>
            </a:r>
            <a:r>
              <a:rPr lang="en-US" sz="2800" dirty="0" smtClean="0">
                <a:hlinkClick r:id="" action="ppaction://customshow?id=0&amp;return=true"/>
              </a:rPr>
              <a:t>bidding </a:t>
            </a:r>
            <a:r>
              <a:rPr lang="en-US" sz="2800" dirty="0" smtClean="0"/>
              <a:t>for jobs </a:t>
            </a:r>
          </a:p>
          <a:p>
            <a:pPr algn="just" eaLnBrk="1" hangingPunct="1">
              <a:lnSpc>
                <a:spcPct val="90000"/>
              </a:lnSpc>
              <a:buClr>
                <a:srgbClr val="0996ED"/>
              </a:buClr>
            </a:pPr>
            <a:r>
              <a:rPr lang="en-US" sz="2800" dirty="0" smtClean="0"/>
              <a:t>Some of our students get the job</a:t>
            </a:r>
          </a:p>
        </p:txBody>
      </p:sp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1665288" y="12144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  <a:endParaRPr lang="hr-HR"/>
          </a:p>
        </p:txBody>
      </p:sp>
      <p:sp>
        <p:nvSpPr>
          <p:cNvPr id="50181" name="Date Placeholder 13"/>
          <p:cNvSpPr txBox="1">
            <a:spLocks noGrp="1"/>
          </p:cNvSpPr>
          <p:nvPr/>
        </p:nvSpPr>
        <p:spPr bwMode="auto">
          <a:xfrm>
            <a:off x="1474788" y="6408738"/>
            <a:ext cx="25209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sr-Latn-CS" sz="1400" u="none">
                <a:solidFill>
                  <a:schemeClr val="bg1"/>
                </a:solidFill>
              </a:rPr>
              <a:t>Ohrid</a:t>
            </a:r>
            <a:endParaRPr lang="en-US" sz="1400" u="none">
              <a:solidFill>
                <a:schemeClr val="bg1"/>
              </a:solidFill>
            </a:endParaRPr>
          </a:p>
        </p:txBody>
      </p:sp>
      <p:sp>
        <p:nvSpPr>
          <p:cNvPr id="50182" name="Footer Placeholder 14"/>
          <p:cNvSpPr txBox="1">
            <a:spLocks noGrp="1"/>
          </p:cNvSpPr>
          <p:nvPr/>
        </p:nvSpPr>
        <p:spPr bwMode="auto">
          <a:xfrm>
            <a:off x="3635375" y="6408738"/>
            <a:ext cx="48974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u="none">
                <a:solidFill>
                  <a:schemeClr val="bg1"/>
                </a:solidFill>
              </a:rPr>
              <a:t>11th Workshop SE Education and Reverse Engineering</a:t>
            </a:r>
          </a:p>
        </p:txBody>
      </p:sp>
      <p:sp>
        <p:nvSpPr>
          <p:cNvPr id="50184" name="Slide Number Placeholder 3"/>
          <p:cNvSpPr txBox="1">
            <a:spLocks noGrp="1"/>
          </p:cNvSpPr>
          <p:nvPr/>
        </p:nvSpPr>
        <p:spPr bwMode="auto">
          <a:xfrm>
            <a:off x="8532813" y="6408738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F9B3233-8A1A-4D2A-BCD3-958A9061E3D7}" type="slidenum">
              <a:rPr lang="en-US" sz="1400" u="none">
                <a:solidFill>
                  <a:schemeClr val="bg1"/>
                </a:solidFill>
              </a:rPr>
              <a:pPr algn="r"/>
              <a:t>17</a:t>
            </a:fld>
            <a:endParaRPr lang="en-US" sz="1400" u="none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ChangeArrowheads="1"/>
          </p:cNvSpPr>
          <p:nvPr/>
        </p:nvSpPr>
        <p:spPr bwMode="auto">
          <a:xfrm>
            <a:off x="1665288" y="12144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  <a:endParaRPr lang="hr-HR"/>
          </a:p>
        </p:txBody>
      </p:sp>
      <p:pic>
        <p:nvPicPr>
          <p:cNvPr id="5222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73025"/>
            <a:ext cx="6216650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Slide Number Placeholder 3"/>
          <p:cNvSpPr txBox="1">
            <a:spLocks noGrp="1"/>
          </p:cNvSpPr>
          <p:nvPr/>
        </p:nvSpPr>
        <p:spPr bwMode="auto">
          <a:xfrm>
            <a:off x="8532813" y="6408738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D67A73D-CCCB-410B-8E8B-3B81D5BFA532}" type="slidenum">
              <a:rPr lang="en-US" sz="1400" u="none">
                <a:solidFill>
                  <a:schemeClr val="bg1"/>
                </a:solidFill>
              </a:rPr>
              <a:pPr algn="r"/>
              <a:t>18</a:t>
            </a:fld>
            <a:endParaRPr lang="en-US" sz="1400" u="none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dirty="0" smtClean="0">
                <a:solidFill>
                  <a:schemeClr val="tx1"/>
                </a:solidFill>
              </a:rPr>
              <a:t>Diploma </a:t>
            </a:r>
            <a:r>
              <a:rPr lang="en-US" dirty="0" smtClean="0">
                <a:solidFill>
                  <a:schemeClr val="tx1"/>
                </a:solidFill>
              </a:rPr>
              <a:t>thesis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773238"/>
            <a:ext cx="8229600" cy="4392612"/>
          </a:xfrm>
        </p:spPr>
        <p:txBody>
          <a:bodyPr/>
          <a:lstStyle/>
          <a:p>
            <a:pPr eaLnBrk="1" hangingPunct="1">
              <a:buClr>
                <a:srgbClr val="0996ED"/>
              </a:buClr>
            </a:pPr>
            <a:endParaRPr lang="en-US" dirty="0" smtClean="0"/>
          </a:p>
          <a:p>
            <a:pPr eaLnBrk="1" hangingPunct="1">
              <a:buClr>
                <a:srgbClr val="0996ED"/>
              </a:buClr>
            </a:pPr>
            <a:r>
              <a:rPr lang="en-US" dirty="0" smtClean="0"/>
              <a:t>In July 2011 the first student had oral examination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en-US" dirty="0" smtClean="0"/>
              <a:t> became Master of Informatics Specialist in Information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en-US" dirty="0" smtClean="0"/>
              <a:t>Communication Systems</a:t>
            </a:r>
          </a:p>
          <a:p>
            <a:pPr lvl="1" eaLnBrk="1" hangingPunct="1">
              <a:buClr>
                <a:srgbClr val="0996ED"/>
              </a:buClr>
            </a:pPr>
            <a:r>
              <a:rPr lang="en-US" dirty="0" smtClean="0"/>
              <a:t>Title of the thesis</a:t>
            </a:r>
            <a:r>
              <a:rPr lang="hr-HR" dirty="0" smtClean="0"/>
              <a:t>:</a:t>
            </a:r>
            <a:r>
              <a:rPr lang="en-US" dirty="0" smtClean="0"/>
              <a:t> </a:t>
            </a:r>
            <a:r>
              <a:rPr lang="en-US" i="1" dirty="0" smtClean="0"/>
              <a:t>Wireless Encryption</a:t>
            </a:r>
          </a:p>
        </p:txBody>
      </p:sp>
      <p:sp>
        <p:nvSpPr>
          <p:cNvPr id="46084" name="Rectangle 5"/>
          <p:cNvSpPr>
            <a:spLocks noChangeArrowheads="1"/>
          </p:cNvSpPr>
          <p:nvPr/>
        </p:nvSpPr>
        <p:spPr bwMode="auto">
          <a:xfrm>
            <a:off x="1665288" y="12144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  <a:endParaRPr lang="hr-HR"/>
          </a:p>
        </p:txBody>
      </p:sp>
      <p:sp>
        <p:nvSpPr>
          <p:cNvPr id="46085" name="Date Placeholder 13"/>
          <p:cNvSpPr txBox="1">
            <a:spLocks noGrp="1"/>
          </p:cNvSpPr>
          <p:nvPr/>
        </p:nvSpPr>
        <p:spPr bwMode="auto">
          <a:xfrm>
            <a:off x="1474788" y="6408738"/>
            <a:ext cx="25209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sr-Latn-CS" sz="1400" u="none">
                <a:solidFill>
                  <a:schemeClr val="bg1"/>
                </a:solidFill>
              </a:rPr>
              <a:t>Ohrid</a:t>
            </a:r>
            <a:endParaRPr lang="en-US" sz="1400" u="none">
              <a:solidFill>
                <a:schemeClr val="bg1"/>
              </a:solidFill>
            </a:endParaRPr>
          </a:p>
        </p:txBody>
      </p:sp>
      <p:sp>
        <p:nvSpPr>
          <p:cNvPr id="46086" name="Footer Placeholder 14"/>
          <p:cNvSpPr txBox="1">
            <a:spLocks noGrp="1"/>
          </p:cNvSpPr>
          <p:nvPr/>
        </p:nvSpPr>
        <p:spPr bwMode="auto">
          <a:xfrm>
            <a:off x="3635375" y="6408738"/>
            <a:ext cx="48974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u="none">
                <a:solidFill>
                  <a:schemeClr val="bg1"/>
                </a:solidFill>
              </a:rPr>
              <a:t>11th Workshop SE Education and Reverse Engineering</a:t>
            </a:r>
          </a:p>
        </p:txBody>
      </p:sp>
      <p:sp>
        <p:nvSpPr>
          <p:cNvPr id="46088" name="Slide Number Placeholder 3"/>
          <p:cNvSpPr txBox="1">
            <a:spLocks noGrp="1"/>
          </p:cNvSpPr>
          <p:nvPr/>
        </p:nvSpPr>
        <p:spPr bwMode="auto">
          <a:xfrm>
            <a:off x="8532813" y="6408738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EFFD141-ABD9-4394-89A2-99D7C2C7A8A1}" type="slidenum">
              <a:rPr lang="en-US" sz="1400" u="none">
                <a:solidFill>
                  <a:schemeClr val="bg1"/>
                </a:solidFill>
              </a:rPr>
              <a:pPr algn="r"/>
              <a:t>19</a:t>
            </a:fld>
            <a:endParaRPr lang="en-US" sz="1400" u="none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4"/>
          <p:cNvSpPr txBox="1">
            <a:spLocks noChangeArrowheads="1"/>
          </p:cNvSpPr>
          <p:nvPr/>
        </p:nvSpPr>
        <p:spPr bwMode="auto">
          <a:xfrm>
            <a:off x="4356100" y="188913"/>
            <a:ext cx="46085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r-HR" sz="1600" u="none"/>
              <a:t>Odjel za informatiku</a:t>
            </a:r>
            <a:r>
              <a:rPr lang="en-GB" sz="1600" u="none"/>
              <a:t>, </a:t>
            </a:r>
            <a:r>
              <a:rPr lang="hr-HR" sz="1600" u="none"/>
              <a:t>Sveučilište u Rijeci</a:t>
            </a:r>
            <a:endParaRPr lang="en-GB" sz="1600" u="none"/>
          </a:p>
          <a:p>
            <a:pPr algn="r"/>
            <a:r>
              <a:rPr lang="en-GB" sz="1600" u="none"/>
              <a:t>Omladinska 14, 51000 Rijeka, </a:t>
            </a:r>
            <a:r>
              <a:rPr lang="hr-HR" sz="1600" u="none"/>
              <a:t>Hrvatska</a:t>
            </a:r>
          </a:p>
          <a:p>
            <a:pPr algn="r"/>
            <a:r>
              <a:rPr lang="en-US" sz="1400" u="none"/>
              <a:t>Tel</a:t>
            </a:r>
            <a:r>
              <a:rPr lang="hr-HR" sz="1400" u="none"/>
              <a:t>.</a:t>
            </a:r>
            <a:r>
              <a:rPr lang="en-US" sz="1400" u="none"/>
              <a:t>: + 385 51 345 034 Fax: + 385 51 345 207</a:t>
            </a:r>
            <a:r>
              <a:rPr lang="en-US" sz="1600" u="none"/>
              <a:t> </a:t>
            </a:r>
          </a:p>
        </p:txBody>
      </p:sp>
      <p:sp>
        <p:nvSpPr>
          <p:cNvPr id="19459" name="Text Box 8"/>
          <p:cNvSpPr txBox="1">
            <a:spLocks noChangeArrowheads="1"/>
          </p:cNvSpPr>
          <p:nvPr/>
        </p:nvSpPr>
        <p:spPr bwMode="auto">
          <a:xfrm>
            <a:off x="0" y="1989138"/>
            <a:ext cx="5148263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3600" b="1" u="none" dirty="0"/>
              <a:t>Department of Informatics,</a:t>
            </a:r>
            <a:endParaRPr lang="hr-HR" sz="3600" b="1" u="none" dirty="0"/>
          </a:p>
          <a:p>
            <a:pPr algn="r"/>
            <a:r>
              <a:rPr lang="en-GB" sz="3600" u="none" dirty="0"/>
              <a:t> </a:t>
            </a:r>
            <a:r>
              <a:rPr lang="en-GB" sz="3200" u="none" dirty="0"/>
              <a:t>University of Rijeka</a:t>
            </a:r>
          </a:p>
          <a:p>
            <a:pPr algn="r"/>
            <a:r>
              <a:rPr lang="en-GB" sz="3200" u="none" dirty="0" err="1"/>
              <a:t>Omladinska</a:t>
            </a:r>
            <a:r>
              <a:rPr lang="en-GB" sz="3200" u="none" dirty="0"/>
              <a:t> 14, </a:t>
            </a:r>
            <a:endParaRPr lang="hr-HR" sz="3200" u="none" dirty="0"/>
          </a:p>
          <a:p>
            <a:pPr algn="r"/>
            <a:r>
              <a:rPr lang="en-GB" sz="3200" u="none" dirty="0"/>
              <a:t>51000 Rijeka, Croatia</a:t>
            </a:r>
          </a:p>
          <a:p>
            <a:pPr algn="r"/>
            <a:endParaRPr lang="hr-HR" sz="3600" u="none" dirty="0"/>
          </a:p>
          <a:p>
            <a:pPr algn="r"/>
            <a:r>
              <a:rPr lang="en-GB" sz="3600" b="1" u="none" dirty="0">
                <a:solidFill>
                  <a:srgbClr val="0070C0"/>
                </a:solidFill>
              </a:rPr>
              <a:t>http://www.inf.uniri.hr</a:t>
            </a:r>
            <a:endParaRPr lang="en-US" sz="3600" b="1" u="none" dirty="0">
              <a:solidFill>
                <a:srgbClr val="0070C0"/>
              </a:solidFill>
            </a:endParaRPr>
          </a:p>
        </p:txBody>
      </p:sp>
      <p:pic>
        <p:nvPicPr>
          <p:cNvPr id="5" name="Picture 4" descr="odjel2.JPG"/>
          <p:cNvPicPr>
            <a:picLocks noChangeAspect="1"/>
          </p:cNvPicPr>
          <p:nvPr/>
        </p:nvPicPr>
        <p:blipFill>
          <a:blip r:embed="rId3" cstate="print">
            <a:lum bright="18000"/>
          </a:blip>
          <a:srcRect l="19288" t="14300" r="28738" b="14301"/>
          <a:stretch>
            <a:fillRect/>
          </a:stretch>
        </p:blipFill>
        <p:spPr>
          <a:xfrm>
            <a:off x="5508104" y="1844824"/>
            <a:ext cx="2990450" cy="3081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tx1"/>
                </a:solidFill>
              </a:rPr>
              <a:t>Plans for improvements of the master studies and for establishing a PhD study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773238"/>
            <a:ext cx="8229600" cy="43926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0996ED"/>
              </a:buClr>
            </a:pPr>
            <a:r>
              <a:rPr lang="en-US" sz="2800" dirty="0" smtClean="0"/>
              <a:t>Proposal of new postgraduate doctoral study program “Informatics”</a:t>
            </a:r>
          </a:p>
          <a:p>
            <a:pPr eaLnBrk="1" hangingPunct="1">
              <a:lnSpc>
                <a:spcPct val="80000"/>
              </a:lnSpc>
              <a:buClr>
                <a:srgbClr val="0996ED"/>
              </a:buClr>
            </a:pPr>
            <a:r>
              <a:rPr lang="en-US" sz="2800" dirty="0" smtClean="0"/>
              <a:t>Interdisciplinary research in the field of social (information sciences) and technical (computer sciences) sciences </a:t>
            </a:r>
          </a:p>
          <a:p>
            <a:pPr eaLnBrk="1" hangingPunct="1">
              <a:lnSpc>
                <a:spcPct val="80000"/>
              </a:lnSpc>
              <a:buClr>
                <a:srgbClr val="0996ED"/>
              </a:buClr>
            </a:pPr>
            <a:r>
              <a:rPr lang="en-US" sz="2800" dirty="0" smtClean="0"/>
              <a:t>Two modules:</a:t>
            </a:r>
          </a:p>
          <a:p>
            <a:pPr lvl="1" eaLnBrk="1" hangingPunct="1">
              <a:lnSpc>
                <a:spcPct val="80000"/>
              </a:lnSpc>
              <a:buClr>
                <a:srgbClr val="0996ED"/>
              </a:buClr>
            </a:pPr>
            <a:r>
              <a:rPr lang="en-US" sz="2400" dirty="0" smtClean="0"/>
              <a:t>Information Systems and </a:t>
            </a:r>
          </a:p>
          <a:p>
            <a:pPr lvl="1" eaLnBrk="1" hangingPunct="1">
              <a:lnSpc>
                <a:spcPct val="80000"/>
              </a:lnSpc>
              <a:buClr>
                <a:srgbClr val="0996ED"/>
              </a:buClr>
            </a:pPr>
            <a:r>
              <a:rPr lang="en-US" sz="2400" dirty="0" smtClean="0"/>
              <a:t>Intelligent Computing Systems</a:t>
            </a:r>
          </a:p>
          <a:p>
            <a:pPr eaLnBrk="1" hangingPunct="1">
              <a:lnSpc>
                <a:spcPct val="80000"/>
              </a:lnSpc>
              <a:buClr>
                <a:srgbClr val="0996ED"/>
              </a:buClr>
            </a:pPr>
            <a:r>
              <a:rPr lang="en-US" sz="2800" dirty="0" smtClean="0"/>
              <a:t>Opportunity</a:t>
            </a:r>
            <a:r>
              <a:rPr lang="hr-HR" sz="2800" dirty="0" smtClean="0"/>
              <a:t> </a:t>
            </a:r>
            <a:r>
              <a:rPr lang="en-US" sz="2800" dirty="0" smtClean="0"/>
              <a:t>to </a:t>
            </a:r>
            <a:r>
              <a:rPr lang="en-US" sz="2800" dirty="0" err="1" smtClean="0"/>
              <a:t>choos</a:t>
            </a:r>
            <a:r>
              <a:rPr lang="hr-HR" sz="2800" dirty="0" smtClean="0"/>
              <a:t>e</a:t>
            </a:r>
            <a:r>
              <a:rPr lang="en-US" sz="2800" dirty="0" smtClean="0"/>
              <a:t> elective subjects from both modules</a:t>
            </a:r>
          </a:p>
        </p:txBody>
      </p:sp>
      <p:sp>
        <p:nvSpPr>
          <p:cNvPr id="54275" name="Rectangle 5"/>
          <p:cNvSpPr>
            <a:spLocks noChangeArrowheads="1"/>
          </p:cNvSpPr>
          <p:nvPr/>
        </p:nvSpPr>
        <p:spPr bwMode="auto">
          <a:xfrm>
            <a:off x="1665288" y="12144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  <a:endParaRPr lang="hr-HR"/>
          </a:p>
        </p:txBody>
      </p:sp>
      <p:sp>
        <p:nvSpPr>
          <p:cNvPr id="54276" name="Date Placeholder 13"/>
          <p:cNvSpPr txBox="1">
            <a:spLocks noGrp="1"/>
          </p:cNvSpPr>
          <p:nvPr/>
        </p:nvSpPr>
        <p:spPr bwMode="auto">
          <a:xfrm>
            <a:off x="1474788" y="6408738"/>
            <a:ext cx="25209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sr-Latn-CS" sz="1400" u="none">
                <a:solidFill>
                  <a:schemeClr val="bg1"/>
                </a:solidFill>
              </a:rPr>
              <a:t>Ohrid</a:t>
            </a:r>
            <a:endParaRPr lang="en-US" sz="1400" u="none">
              <a:solidFill>
                <a:schemeClr val="bg1"/>
              </a:solidFill>
            </a:endParaRPr>
          </a:p>
        </p:txBody>
      </p:sp>
      <p:sp>
        <p:nvSpPr>
          <p:cNvPr id="54277" name="Footer Placeholder 14"/>
          <p:cNvSpPr txBox="1">
            <a:spLocks noGrp="1"/>
          </p:cNvSpPr>
          <p:nvPr/>
        </p:nvSpPr>
        <p:spPr bwMode="auto">
          <a:xfrm>
            <a:off x="3635375" y="6408738"/>
            <a:ext cx="48974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u="none">
                <a:solidFill>
                  <a:schemeClr val="bg1"/>
                </a:solidFill>
              </a:rPr>
              <a:t>11th Workshop SE Education and Reverse Engineering</a:t>
            </a:r>
          </a:p>
        </p:txBody>
      </p:sp>
      <p:sp>
        <p:nvSpPr>
          <p:cNvPr id="54278" name="Slide Number Placeholder 3"/>
          <p:cNvSpPr txBox="1">
            <a:spLocks noGrp="1"/>
          </p:cNvSpPr>
          <p:nvPr/>
        </p:nvSpPr>
        <p:spPr bwMode="auto">
          <a:xfrm>
            <a:off x="8532813" y="6408738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19CAAB1-7EA9-49E4-BFA5-CAC22E567A2A}" type="slidenum">
              <a:rPr lang="en-US" sz="1400" u="none">
                <a:solidFill>
                  <a:schemeClr val="bg1"/>
                </a:solidFill>
              </a:rPr>
              <a:pPr algn="r"/>
              <a:t>20</a:t>
            </a:fld>
            <a:endParaRPr lang="en-US" sz="1400" u="none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Possibilities for exchanging the students (Erasmus)</a:t>
            </a:r>
            <a:endParaRPr lang="en-US" dirty="0" smtClean="0"/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700808"/>
            <a:ext cx="8229600" cy="4525962"/>
          </a:xfrm>
        </p:spPr>
        <p:txBody>
          <a:bodyPr/>
          <a:lstStyle/>
          <a:p>
            <a:r>
              <a:rPr lang="en-US" sz="2400" dirty="0" smtClean="0"/>
              <a:t>All courses are one-semester courses  according  to Bologna </a:t>
            </a:r>
          </a:p>
          <a:p>
            <a:pPr lvl="1"/>
            <a:r>
              <a:rPr lang="en-US" sz="2000" dirty="0" smtClean="0"/>
              <a:t>Students can participate in mobility and exchange programs at different universities (domestic and / or international) at any stage of their studies </a:t>
            </a:r>
          </a:p>
          <a:p>
            <a:r>
              <a:rPr lang="en-US" sz="2400" dirty="0" smtClean="0"/>
              <a:t>Erasmus cooperation at the master level of study</a:t>
            </a:r>
          </a:p>
          <a:p>
            <a:pPr lvl="1"/>
            <a:r>
              <a:rPr lang="en-US" sz="2000" dirty="0" smtClean="0"/>
              <a:t>3 students were involved this academic year in ERASMUS exchange program at the Karl-</a:t>
            </a:r>
            <a:r>
              <a:rPr lang="en-US" sz="2000" dirty="0" err="1" smtClean="0"/>
              <a:t>Franzens</a:t>
            </a:r>
            <a:r>
              <a:rPr lang="en-US" sz="2000" dirty="0" smtClean="0"/>
              <a:t> University in Graz, Austria for one semester and were very satisfied with the experience</a:t>
            </a:r>
            <a:endParaRPr lang="hr-HR" sz="2000" dirty="0" smtClean="0"/>
          </a:p>
          <a:p>
            <a:pPr lvl="1"/>
            <a:r>
              <a:rPr lang="en-US" sz="2000" dirty="0" smtClean="0"/>
              <a:t>Next year three of our students will go to the same university</a:t>
            </a:r>
            <a:endParaRPr lang="hr-HR" sz="2000" dirty="0" smtClean="0"/>
          </a:p>
          <a:p>
            <a:r>
              <a:rPr lang="en-US" sz="2400" dirty="0" smtClean="0"/>
              <a:t>Possibility to accept foreign students from the next academic year</a:t>
            </a:r>
          </a:p>
        </p:txBody>
      </p:sp>
      <p:sp>
        <p:nvSpPr>
          <p:cNvPr id="48132" name="Rectangle 5"/>
          <p:cNvSpPr>
            <a:spLocks noChangeArrowheads="1"/>
          </p:cNvSpPr>
          <p:nvPr/>
        </p:nvSpPr>
        <p:spPr bwMode="auto">
          <a:xfrm>
            <a:off x="1665288" y="12144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  <a:endParaRPr lang="hr-HR"/>
          </a:p>
        </p:txBody>
      </p:sp>
      <p:sp>
        <p:nvSpPr>
          <p:cNvPr id="48133" name="Date Placeholder 13"/>
          <p:cNvSpPr txBox="1">
            <a:spLocks noGrp="1"/>
          </p:cNvSpPr>
          <p:nvPr/>
        </p:nvSpPr>
        <p:spPr bwMode="auto">
          <a:xfrm>
            <a:off x="1474788" y="6408738"/>
            <a:ext cx="25209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sr-Latn-CS" sz="1400" u="none">
                <a:solidFill>
                  <a:schemeClr val="bg1"/>
                </a:solidFill>
              </a:rPr>
              <a:t>Ohrid</a:t>
            </a:r>
            <a:endParaRPr lang="en-US" sz="1400" u="none">
              <a:solidFill>
                <a:schemeClr val="bg1"/>
              </a:solidFill>
            </a:endParaRPr>
          </a:p>
        </p:txBody>
      </p:sp>
      <p:sp>
        <p:nvSpPr>
          <p:cNvPr id="48134" name="Footer Placeholder 14"/>
          <p:cNvSpPr txBox="1">
            <a:spLocks noGrp="1"/>
          </p:cNvSpPr>
          <p:nvPr/>
        </p:nvSpPr>
        <p:spPr bwMode="auto">
          <a:xfrm>
            <a:off x="3635375" y="6408738"/>
            <a:ext cx="48974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u="none">
                <a:solidFill>
                  <a:schemeClr val="bg1"/>
                </a:solidFill>
              </a:rPr>
              <a:t>11th Workshop SE Education and Reverse Engineering</a:t>
            </a:r>
          </a:p>
        </p:txBody>
      </p:sp>
      <p:sp>
        <p:nvSpPr>
          <p:cNvPr id="48136" name="Slide Number Placeholder 3"/>
          <p:cNvSpPr txBox="1">
            <a:spLocks noGrp="1"/>
          </p:cNvSpPr>
          <p:nvPr/>
        </p:nvSpPr>
        <p:spPr bwMode="auto">
          <a:xfrm>
            <a:off x="8532813" y="6408738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895559E-251D-4AD0-A93A-B57CA2070B3D}" type="slidenum">
              <a:rPr lang="en-US" sz="1400" u="none">
                <a:solidFill>
                  <a:schemeClr val="bg1"/>
                </a:solidFill>
              </a:rPr>
              <a:pPr algn="r"/>
              <a:t>21</a:t>
            </a:fld>
            <a:endParaRPr lang="en-US" sz="1400" u="none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Possible cooperation with SEE countries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Exchanging the students and teachers (Erasmus)</a:t>
            </a:r>
          </a:p>
          <a:p>
            <a:r>
              <a:rPr lang="en-US" smtClean="0"/>
              <a:t>Undergraduate and graduate studies of Informatics for foreign students</a:t>
            </a:r>
          </a:p>
          <a:p>
            <a:r>
              <a:rPr lang="en-US" smtClean="0"/>
              <a:t>Research projects </a:t>
            </a:r>
          </a:p>
          <a:p>
            <a:r>
              <a:rPr lang="hr-HR" smtClean="0"/>
              <a:t>…</a:t>
            </a:r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Ohrid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550CE-0435-44AD-BBA5-209550B3557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11th Workshop SE Education and Reverse Engineering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4"/>
          <p:cNvSpPr>
            <a:spLocks noGrp="1"/>
          </p:cNvSpPr>
          <p:nvPr>
            <p:ph type="ctrTitle"/>
          </p:nvPr>
        </p:nvSpPr>
        <p:spPr>
          <a:xfrm>
            <a:off x="539750" y="2492375"/>
            <a:ext cx="7772400" cy="1470025"/>
          </a:xfrm>
        </p:spPr>
        <p:txBody>
          <a:bodyPr/>
          <a:lstStyle/>
          <a:p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>Thank you for your attention!</a:t>
            </a:r>
            <a:br>
              <a:rPr lang="en-GB" smtClean="0"/>
            </a:br>
            <a:endParaRPr lang="en-GB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4048" y="4293096"/>
            <a:ext cx="3960812" cy="719138"/>
          </a:xfrm>
        </p:spPr>
        <p:txBody>
          <a:bodyPr/>
          <a:lstStyle/>
          <a:p>
            <a:pPr algn="l" eaLnBrk="1" hangingPunct="1"/>
            <a:r>
              <a:rPr lang="hr-HR" sz="2400" dirty="0" smtClean="0"/>
              <a:t>Nataša </a:t>
            </a:r>
            <a:r>
              <a:rPr lang="hr-HR" sz="2400" dirty="0" err="1" smtClean="0"/>
              <a:t>Hoić</a:t>
            </a:r>
            <a:r>
              <a:rPr lang="hr-HR" sz="2400" dirty="0" smtClean="0"/>
              <a:t>-Božić,   </a:t>
            </a:r>
          </a:p>
          <a:p>
            <a:pPr algn="l" eaLnBrk="1" hangingPunct="1"/>
            <a:r>
              <a:rPr lang="hr-HR" sz="2400" dirty="0" err="1" smtClean="0">
                <a:solidFill>
                  <a:srgbClr val="0996ED"/>
                </a:solidFill>
              </a:rPr>
              <a:t>natasah</a:t>
            </a:r>
            <a:r>
              <a:rPr lang="hr-HR" sz="2400" dirty="0" smtClean="0">
                <a:solidFill>
                  <a:srgbClr val="0996ED"/>
                </a:solidFill>
              </a:rPr>
              <a:t>@inf.uniri.hr</a:t>
            </a:r>
          </a:p>
          <a:p>
            <a:pPr algn="l" eaLnBrk="1" hangingPunct="1"/>
            <a:r>
              <a:rPr lang="en-GB" sz="2400" dirty="0" smtClean="0"/>
              <a:t>Patrizia </a:t>
            </a:r>
            <a:r>
              <a:rPr lang="en-GB" sz="2400" dirty="0" err="1" smtClean="0"/>
              <a:t>Poščić</a:t>
            </a:r>
            <a:r>
              <a:rPr lang="hr-HR" sz="2400" dirty="0" smtClean="0"/>
              <a:t>, </a:t>
            </a:r>
            <a:r>
              <a:rPr lang="hr-HR" sz="2400" dirty="0" smtClean="0">
                <a:solidFill>
                  <a:srgbClr val="0996ED"/>
                </a:solidFill>
              </a:rPr>
              <a:t>patrizia@inf.uniri.hr</a:t>
            </a:r>
            <a:endParaRPr lang="en-US" sz="2400" dirty="0" smtClean="0">
              <a:solidFill>
                <a:srgbClr val="0996ED"/>
              </a:solidFill>
            </a:endParaRPr>
          </a:p>
          <a:p>
            <a:pPr algn="l" eaLnBrk="1" hangingPunct="1"/>
            <a:endParaRPr lang="hr-HR" sz="2400" dirty="0" smtClean="0">
              <a:solidFill>
                <a:srgbClr val="0996ED"/>
              </a:solidFill>
            </a:endParaRPr>
          </a:p>
          <a:p>
            <a:pPr algn="l" eaLnBrk="1" hangingPunct="1"/>
            <a:endParaRPr lang="hr-HR" sz="2400" dirty="0" smtClean="0">
              <a:solidFill>
                <a:srgbClr val="0996ED"/>
              </a:solidFill>
            </a:endParaRPr>
          </a:p>
        </p:txBody>
      </p:sp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971600" y="1556792"/>
            <a:ext cx="296408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200" u="none">
                <a:solidFill>
                  <a:srgbClr val="0996ED"/>
                </a:solidFill>
              </a:rPr>
              <a:t>www.inf.uniri.hr</a:t>
            </a: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260350"/>
            <a:ext cx="17145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Department of Informatics at new University Campus</a:t>
            </a:r>
            <a:endParaRPr lang="en-US" sz="40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CS" smtClean="0"/>
              <a:t>Ohrid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3550CE-0435-44AD-BBA5-209550B35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11th Workshop SE Education and Reverse Engineering</a:t>
            </a:r>
            <a:endParaRPr lang="en-US" dirty="0"/>
          </a:p>
        </p:txBody>
      </p:sp>
      <p:pic>
        <p:nvPicPr>
          <p:cNvPr id="9" name="uvod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317625" y="1749425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Study programs</a:t>
            </a:r>
            <a:endParaRPr lang="hr-HR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550CE-0435-44AD-BBA5-209550B3557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619672" y="6381750"/>
            <a:ext cx="1728192" cy="476250"/>
          </a:xfrm>
        </p:spPr>
        <p:txBody>
          <a:bodyPr/>
          <a:lstStyle/>
          <a:p>
            <a:pPr>
              <a:defRPr/>
            </a:pPr>
            <a:r>
              <a:rPr lang="sr-Latn-CS" dirty="0" smtClean="0"/>
              <a:t>Ohrid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563888" y="6381750"/>
            <a:ext cx="4897437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11th Workshop SE Education and Reverse Engineering</a:t>
            </a:r>
            <a:endParaRPr lang="en-US" dirty="0"/>
          </a:p>
        </p:txBody>
      </p:sp>
      <p:pic>
        <p:nvPicPr>
          <p:cNvPr id="9" name="Picture 0" descr="Untitled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988840"/>
            <a:ext cx="2952750" cy="160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Study programs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773238"/>
            <a:ext cx="8229600" cy="43926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0996ED"/>
              </a:buClr>
            </a:pPr>
            <a:r>
              <a:rPr lang="en-US" sz="2600" dirty="0" smtClean="0"/>
              <a:t>Undergraduate study of Informatics (Bachelor degree, 3 years,180 ECTS)</a:t>
            </a:r>
            <a:r>
              <a:rPr lang="en-US" sz="2400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Single major program of Informatics  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Double major program of Informatics and another major (in cooperation with FFRI)</a:t>
            </a:r>
          </a:p>
          <a:p>
            <a:pPr eaLnBrk="1" hangingPunct="1">
              <a:lnSpc>
                <a:spcPct val="90000"/>
              </a:lnSpc>
              <a:buClr>
                <a:srgbClr val="0996ED"/>
              </a:buClr>
            </a:pPr>
            <a:r>
              <a:rPr lang="en-US" sz="2600" dirty="0" smtClean="0"/>
              <a:t>Graduate study </a:t>
            </a:r>
            <a:r>
              <a:rPr lang="hr-HR" sz="2600" dirty="0" err="1" smtClean="0"/>
              <a:t>of</a:t>
            </a:r>
            <a:r>
              <a:rPr lang="hr-HR" sz="2600" dirty="0" smtClean="0"/>
              <a:t> </a:t>
            </a:r>
            <a:r>
              <a:rPr lang="en-US" sz="2600" dirty="0" smtClean="0"/>
              <a:t>Informatics (Master degree, 2 years, 120 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Single major program of Informatics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Teacher training</a:t>
            </a:r>
            <a:r>
              <a:rPr lang="hr-HR" sz="2000" dirty="0" smtClean="0"/>
              <a:t> (TT)</a:t>
            </a:r>
            <a:endParaRPr lang="en-US" sz="2000" dirty="0" smtClean="0"/>
          </a:p>
          <a:p>
            <a:pPr lvl="2"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rgbClr val="5DB2F9"/>
                </a:solidFill>
              </a:rPr>
              <a:t>Information and Communication Systems </a:t>
            </a:r>
            <a:r>
              <a:rPr lang="hr-HR" sz="2000" b="1" dirty="0" smtClean="0">
                <a:solidFill>
                  <a:srgbClr val="5DB2F9"/>
                </a:solidFill>
              </a:rPr>
              <a:t>module (ICS)</a:t>
            </a:r>
            <a:endParaRPr lang="en-US" sz="2000" b="1" dirty="0" smtClean="0">
              <a:solidFill>
                <a:srgbClr val="5DB2F9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rgbClr val="5DB2F9"/>
                </a:solidFill>
              </a:rPr>
              <a:t>Business Informatics </a:t>
            </a:r>
            <a:r>
              <a:rPr lang="hr-HR" sz="2000" b="1" dirty="0" smtClean="0">
                <a:solidFill>
                  <a:srgbClr val="5DB2F9"/>
                </a:solidFill>
              </a:rPr>
              <a:t>module (BI)</a:t>
            </a:r>
            <a:endParaRPr lang="en-US" sz="2000" b="1" dirty="0" smtClean="0">
              <a:solidFill>
                <a:srgbClr val="5DB2F9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Double major program of Informatics and another major</a:t>
            </a:r>
            <a:endParaRPr lang="hr-HR" sz="2000" dirty="0" smtClean="0"/>
          </a:p>
        </p:txBody>
      </p:sp>
      <p:sp>
        <p:nvSpPr>
          <p:cNvPr id="23556" name="Rectangle 9"/>
          <p:cNvSpPr>
            <a:spLocks noChangeArrowheads="1"/>
          </p:cNvSpPr>
          <p:nvPr/>
        </p:nvSpPr>
        <p:spPr bwMode="auto">
          <a:xfrm>
            <a:off x="1665288" y="12144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  <a:endParaRPr lang="hr-HR"/>
          </a:p>
        </p:txBody>
      </p:sp>
      <p:sp>
        <p:nvSpPr>
          <p:cNvPr id="23557" name="Date Placeholder 13"/>
          <p:cNvSpPr txBox="1">
            <a:spLocks noGrp="1"/>
          </p:cNvSpPr>
          <p:nvPr/>
        </p:nvSpPr>
        <p:spPr bwMode="auto">
          <a:xfrm>
            <a:off x="1474788" y="6408738"/>
            <a:ext cx="25209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sr-Latn-CS" sz="1400" u="none">
                <a:solidFill>
                  <a:schemeClr val="bg1"/>
                </a:solidFill>
              </a:rPr>
              <a:t>Ohrid</a:t>
            </a:r>
            <a:endParaRPr lang="en-US" sz="1400" u="none">
              <a:solidFill>
                <a:schemeClr val="bg1"/>
              </a:solidFill>
            </a:endParaRPr>
          </a:p>
        </p:txBody>
      </p:sp>
      <p:sp>
        <p:nvSpPr>
          <p:cNvPr id="23558" name="Footer Placeholder 14"/>
          <p:cNvSpPr txBox="1">
            <a:spLocks noGrp="1"/>
          </p:cNvSpPr>
          <p:nvPr/>
        </p:nvSpPr>
        <p:spPr bwMode="auto">
          <a:xfrm>
            <a:off x="3635375" y="6453188"/>
            <a:ext cx="48974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u="none">
                <a:solidFill>
                  <a:schemeClr val="bg1"/>
                </a:solidFill>
              </a:rPr>
              <a:t>11th Workshop SE Education and Reverse Engineering</a:t>
            </a:r>
          </a:p>
        </p:txBody>
      </p:sp>
      <p:sp>
        <p:nvSpPr>
          <p:cNvPr id="23560" name="Slide Number Placeholder 3"/>
          <p:cNvSpPr txBox="1">
            <a:spLocks noGrp="1"/>
          </p:cNvSpPr>
          <p:nvPr/>
        </p:nvSpPr>
        <p:spPr bwMode="auto">
          <a:xfrm>
            <a:off x="8532813" y="6408738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E87B100-8623-433E-BC9E-CFCF6679207F}" type="slidenum">
              <a:rPr lang="en-US" sz="1400" u="none">
                <a:solidFill>
                  <a:schemeClr val="bg1"/>
                </a:solidFill>
              </a:rPr>
              <a:pPr algn="r"/>
              <a:t>5</a:t>
            </a:fld>
            <a:endParaRPr lang="en-US" sz="1400" u="none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</a:t>
            </a:r>
            <a:r>
              <a:rPr lang="hr-HR" dirty="0" smtClean="0"/>
              <a:t>f</a:t>
            </a:r>
            <a:r>
              <a:rPr lang="en-US" dirty="0" err="1" smtClean="0"/>
              <a:t>reshman</a:t>
            </a:r>
            <a:r>
              <a:rPr lang="en-US" dirty="0" smtClean="0"/>
              <a:t> students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51519" y="1773238"/>
          <a:ext cx="8496944" cy="35999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25454"/>
                <a:gridCol w="1263903"/>
                <a:gridCol w="1507587"/>
              </a:tblGrid>
              <a:tr h="923824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Study</a:t>
                      </a:r>
                      <a:r>
                        <a:rPr lang="en-US" baseline="0" noProof="0" dirty="0" smtClean="0"/>
                        <a:t>  program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Students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Foreign students</a:t>
                      </a:r>
                      <a:endParaRPr lang="en-US" noProof="0" dirty="0"/>
                    </a:p>
                  </a:txBody>
                  <a:tcPr anchor="ctr"/>
                </a:tc>
              </a:tr>
              <a:tr h="53523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Undergraduate study of Informatics </a:t>
                      </a:r>
                      <a:r>
                        <a:rPr lang="hr-HR" sz="1800" dirty="0" smtClean="0"/>
                        <a:t>– </a:t>
                      </a:r>
                      <a:r>
                        <a:rPr lang="en-US" sz="1800" noProof="0" dirty="0" smtClean="0"/>
                        <a:t>single</a:t>
                      </a:r>
                      <a:r>
                        <a:rPr lang="hr-HR" sz="1800" dirty="0" smtClean="0"/>
                        <a:t> major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noProof="0" dirty="0" smtClean="0"/>
                        <a:t>60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noProof="0" dirty="0" smtClean="0"/>
                        <a:t>5</a:t>
                      </a:r>
                      <a:endParaRPr lang="en-US" noProof="0" dirty="0"/>
                    </a:p>
                  </a:txBody>
                  <a:tcPr anchor="ctr"/>
                </a:tc>
              </a:tr>
              <a:tr h="5352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Undergraduate study of Informatics </a:t>
                      </a:r>
                      <a:r>
                        <a:rPr lang="hr-HR" sz="1800" dirty="0" smtClean="0"/>
                        <a:t>– </a:t>
                      </a:r>
                      <a:r>
                        <a:rPr lang="en-US" sz="1800" noProof="0" dirty="0" smtClean="0"/>
                        <a:t>double</a:t>
                      </a:r>
                      <a:r>
                        <a:rPr lang="hr-HR" sz="1800" dirty="0" smtClean="0"/>
                        <a:t> major</a:t>
                      </a:r>
                      <a:endParaRPr lang="en-US" noProof="0" dirty="0" smtClean="0"/>
                    </a:p>
                  </a:txBody>
                  <a:tcPr anchor="ctr">
                    <a:lnB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noProof="0" dirty="0" smtClean="0"/>
                        <a:t>20</a:t>
                      </a:r>
                      <a:endParaRPr lang="en-US" noProof="0" dirty="0"/>
                    </a:p>
                  </a:txBody>
                  <a:tcPr anchor="ctr">
                    <a:lnB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noProof="0" dirty="0" smtClean="0"/>
                        <a:t>5</a:t>
                      </a:r>
                      <a:endParaRPr lang="en-US" noProof="0" dirty="0"/>
                    </a:p>
                  </a:txBody>
                  <a:tcPr anchor="ctr">
                    <a:lnB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23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Graduate study </a:t>
                      </a:r>
                      <a:r>
                        <a:rPr lang="hr-HR" sz="1800" dirty="0" err="1" smtClean="0"/>
                        <a:t>of</a:t>
                      </a:r>
                      <a:r>
                        <a:rPr lang="hr-HR" sz="1800" dirty="0" smtClean="0"/>
                        <a:t> </a:t>
                      </a:r>
                      <a:r>
                        <a:rPr lang="en-US" sz="1800" dirty="0" smtClean="0"/>
                        <a:t>Informatics </a:t>
                      </a:r>
                      <a:r>
                        <a:rPr lang="hr-HR" sz="1800" dirty="0" smtClean="0"/>
                        <a:t> TT - </a:t>
                      </a:r>
                      <a:r>
                        <a:rPr lang="en-US" sz="1800" noProof="0" dirty="0" smtClean="0"/>
                        <a:t>single</a:t>
                      </a:r>
                      <a:r>
                        <a:rPr lang="hr-HR" sz="1800" dirty="0" smtClean="0"/>
                        <a:t> major</a:t>
                      </a:r>
                      <a:endParaRPr lang="en-US" noProof="0" dirty="0"/>
                    </a:p>
                  </a:txBody>
                  <a:tcPr anchor="ctr">
                    <a:lnT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noProof="0" dirty="0" smtClean="0"/>
                        <a:t>20</a:t>
                      </a:r>
                      <a:endParaRPr lang="en-US" noProof="0" dirty="0"/>
                    </a:p>
                  </a:txBody>
                  <a:tcPr anchor="ctr">
                    <a:lnT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noProof="0" dirty="0" smtClean="0"/>
                        <a:t>0</a:t>
                      </a:r>
                      <a:endParaRPr lang="en-US" noProof="0" dirty="0"/>
                    </a:p>
                  </a:txBody>
                  <a:tcPr anchor="ctr">
                    <a:lnT w="762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352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Graduate study </a:t>
                      </a:r>
                      <a:r>
                        <a:rPr lang="hr-HR" sz="1800" dirty="0" err="1" smtClean="0"/>
                        <a:t>of</a:t>
                      </a:r>
                      <a:r>
                        <a:rPr lang="hr-HR" sz="1800" dirty="0" smtClean="0"/>
                        <a:t> </a:t>
                      </a:r>
                      <a:r>
                        <a:rPr lang="en-US" sz="1800" dirty="0" smtClean="0"/>
                        <a:t>Informatics </a:t>
                      </a:r>
                      <a:r>
                        <a:rPr lang="hr-HR" sz="1800" dirty="0" smtClean="0"/>
                        <a:t> TT - </a:t>
                      </a:r>
                      <a:r>
                        <a:rPr lang="en-US" sz="1800" noProof="0" dirty="0" smtClean="0"/>
                        <a:t>double</a:t>
                      </a:r>
                      <a:r>
                        <a:rPr lang="hr-HR" sz="1800" dirty="0" smtClean="0"/>
                        <a:t> major</a:t>
                      </a:r>
                      <a:endParaRPr lang="en-US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noProof="0" dirty="0" smtClean="0"/>
                        <a:t>10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noProof="0" dirty="0" smtClean="0"/>
                        <a:t>0</a:t>
                      </a:r>
                      <a:endParaRPr lang="en-US" noProof="0" dirty="0"/>
                    </a:p>
                  </a:txBody>
                  <a:tcPr anchor="ctr"/>
                </a:tc>
              </a:tr>
              <a:tr h="53523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Graduate study </a:t>
                      </a:r>
                      <a:r>
                        <a:rPr lang="hr-HR" sz="1800" dirty="0" err="1" smtClean="0"/>
                        <a:t>of</a:t>
                      </a:r>
                      <a:r>
                        <a:rPr lang="hr-HR" sz="1800" dirty="0" smtClean="0"/>
                        <a:t> </a:t>
                      </a:r>
                      <a:r>
                        <a:rPr lang="en-US" sz="1800" dirty="0" smtClean="0"/>
                        <a:t>Informatics </a:t>
                      </a:r>
                      <a:r>
                        <a:rPr lang="hr-HR" sz="1800" dirty="0" smtClean="0"/>
                        <a:t>- ICS </a:t>
                      </a:r>
                      <a:r>
                        <a:rPr lang="en-US" sz="1800" noProof="0" dirty="0" smtClean="0"/>
                        <a:t>and</a:t>
                      </a:r>
                      <a:r>
                        <a:rPr lang="hr-HR" sz="1800" dirty="0" smtClean="0"/>
                        <a:t> BI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noProof="0" dirty="0" smtClean="0"/>
                        <a:t>26</a:t>
                      </a:r>
                      <a:endParaRPr lang="en-U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noProof="0" dirty="0" smtClean="0"/>
                        <a:t>4</a:t>
                      </a:r>
                      <a:endParaRPr lang="en-US" noProof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CS" smtClean="0"/>
              <a:t>Ohrid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3550CE-0435-44AD-BBA5-209550B3557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11th Workshop SE Education and Reverse Engineering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3"/>
          <p:cNvSpPr txBox="1">
            <a:spLocks noGrp="1"/>
          </p:cNvSpPr>
          <p:nvPr/>
        </p:nvSpPr>
        <p:spPr bwMode="auto">
          <a:xfrm>
            <a:off x="8532813" y="6408738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4E8551D-C5B8-4A49-9B6C-46EAA74E5B11}" type="slidenum">
              <a:rPr lang="en-US" sz="1400" u="none">
                <a:solidFill>
                  <a:schemeClr val="bg1"/>
                </a:solidFill>
              </a:rPr>
              <a:pPr algn="r"/>
              <a:t>7</a:t>
            </a:fld>
            <a:endParaRPr lang="en-US" sz="1400" u="none">
              <a:solidFill>
                <a:schemeClr val="bg1"/>
              </a:solidFill>
            </a:endParaRPr>
          </a:p>
        </p:txBody>
      </p:sp>
      <p:graphicFrame>
        <p:nvGraphicFramePr>
          <p:cNvPr id="36999" name="Group 135"/>
          <p:cNvGraphicFramePr>
            <a:graphicFrameLocks noGrp="1"/>
          </p:cNvGraphicFramePr>
          <p:nvPr/>
        </p:nvGraphicFramePr>
        <p:xfrm>
          <a:off x="395288" y="860425"/>
          <a:ext cx="8497887" cy="5300982"/>
        </p:xfrm>
        <a:graphic>
          <a:graphicData uri="http://schemas.openxmlformats.org/drawingml/2006/table">
            <a:tbl>
              <a:tblPr/>
              <a:tblGrid>
                <a:gridCol w="4227512"/>
                <a:gridCol w="1343025"/>
                <a:gridCol w="1008063"/>
                <a:gridCol w="1919287"/>
              </a:tblGrid>
              <a:tr h="36036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BSC of Informatics: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Year  of Study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Course name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ECTS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Hours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</a:t>
                      </a:r>
                      <a:r>
                        <a:rPr kumimoji="0" lang="hr-H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/Elective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Logics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Foregin Language 1 (English)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 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Physical Education 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 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Mathematics 1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 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Physics 1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 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Fundamentals of  Informatics 1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Programming 1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 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Fundamentals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of Digital Technique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 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Foregin Language 2 (English)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 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Physical Education 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Mathematics 2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 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Physics 2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 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Fundamentals of Informatics 2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 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Programming 2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 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Computer Architecture and Organization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 Year 1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25716" name="Date Placeholder 13"/>
          <p:cNvSpPr txBox="1">
            <a:spLocks noGrp="1"/>
          </p:cNvSpPr>
          <p:nvPr/>
        </p:nvSpPr>
        <p:spPr bwMode="auto">
          <a:xfrm>
            <a:off x="1474788" y="6408738"/>
            <a:ext cx="25209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sr-Latn-CS" sz="1400" u="none">
                <a:solidFill>
                  <a:schemeClr val="bg1"/>
                </a:solidFill>
              </a:rPr>
              <a:t>Ohrid</a:t>
            </a:r>
            <a:endParaRPr lang="en-US" sz="1400" u="none">
              <a:solidFill>
                <a:schemeClr val="bg1"/>
              </a:solidFill>
            </a:endParaRPr>
          </a:p>
        </p:txBody>
      </p:sp>
      <p:sp>
        <p:nvSpPr>
          <p:cNvPr id="25717" name="Footer Placeholder 14"/>
          <p:cNvSpPr txBox="1">
            <a:spLocks noGrp="1"/>
          </p:cNvSpPr>
          <p:nvPr/>
        </p:nvSpPr>
        <p:spPr bwMode="auto">
          <a:xfrm>
            <a:off x="3635375" y="6408738"/>
            <a:ext cx="48974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u="none">
                <a:solidFill>
                  <a:schemeClr val="bg1"/>
                </a:solidFill>
              </a:rPr>
              <a:t>11th Workshop SE Education and Reverse Engineering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3"/>
          <p:cNvSpPr txBox="1">
            <a:spLocks noGrp="1"/>
          </p:cNvSpPr>
          <p:nvPr/>
        </p:nvSpPr>
        <p:spPr bwMode="auto">
          <a:xfrm>
            <a:off x="8532813" y="6408738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FF1CF2C-1F25-461A-A772-FE4A2A94C99F}" type="slidenum">
              <a:rPr lang="en-US" sz="1400" u="none">
                <a:solidFill>
                  <a:schemeClr val="bg1"/>
                </a:solidFill>
              </a:rPr>
              <a:pPr algn="r"/>
              <a:t>8</a:t>
            </a:fld>
            <a:endParaRPr lang="en-US" sz="1400" u="none">
              <a:solidFill>
                <a:schemeClr val="bg1"/>
              </a:solidFill>
            </a:endParaRPr>
          </a:p>
        </p:txBody>
      </p:sp>
      <p:graphicFrame>
        <p:nvGraphicFramePr>
          <p:cNvPr id="39044" name="Group 132"/>
          <p:cNvGraphicFramePr>
            <a:graphicFrameLocks noGrp="1"/>
          </p:cNvGraphicFramePr>
          <p:nvPr/>
        </p:nvGraphicFramePr>
        <p:xfrm>
          <a:off x="396875" y="404813"/>
          <a:ext cx="8207375" cy="5832478"/>
        </p:xfrm>
        <a:graphic>
          <a:graphicData uri="http://schemas.openxmlformats.org/drawingml/2006/table">
            <a:tbl>
              <a:tblPr/>
              <a:tblGrid>
                <a:gridCol w="4154488"/>
                <a:gridCol w="1343025"/>
                <a:gridCol w="1008062"/>
                <a:gridCol w="1701800"/>
              </a:tblGrid>
              <a:tr h="37465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BSC of Informatics:  2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nd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Year  of Study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Course name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ECTS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Hours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</a:t>
                      </a:r>
                      <a:r>
                        <a:rPr kumimoji="0" lang="hr-H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/Elective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Foregin Language 3 (English)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 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Physical Education 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 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Mathematics 3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 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Combinatorics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Computer Networks 1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 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Operating Systems 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 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Introduction to Database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 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Information Systems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Foregin Language 4 (English)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 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Physical Education 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Discrete Mathematics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 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System Theory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 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Computer Networks 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 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Operating Systems 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 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Database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Alghorithms and data structures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 Year 2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27770" name="Date Placeholder 13"/>
          <p:cNvSpPr txBox="1">
            <a:spLocks noGrp="1"/>
          </p:cNvSpPr>
          <p:nvPr/>
        </p:nvSpPr>
        <p:spPr bwMode="auto">
          <a:xfrm>
            <a:off x="1474788" y="6408738"/>
            <a:ext cx="25209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sr-Latn-CS" sz="1400" u="none">
                <a:solidFill>
                  <a:schemeClr val="bg1"/>
                </a:solidFill>
              </a:rPr>
              <a:t>Ohrid</a:t>
            </a:r>
            <a:endParaRPr lang="en-US" sz="1400" u="none">
              <a:solidFill>
                <a:schemeClr val="bg1"/>
              </a:solidFill>
            </a:endParaRPr>
          </a:p>
        </p:txBody>
      </p:sp>
      <p:sp>
        <p:nvSpPr>
          <p:cNvPr id="27771" name="Footer Placeholder 14"/>
          <p:cNvSpPr txBox="1">
            <a:spLocks noGrp="1"/>
          </p:cNvSpPr>
          <p:nvPr/>
        </p:nvSpPr>
        <p:spPr bwMode="auto">
          <a:xfrm>
            <a:off x="3635375" y="6408738"/>
            <a:ext cx="48974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u="none">
                <a:solidFill>
                  <a:schemeClr val="bg1"/>
                </a:solidFill>
              </a:rPr>
              <a:t>11th Workshop SE Education and Reverse Engineering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18" name="Date Placeholder 13"/>
          <p:cNvSpPr txBox="1">
            <a:spLocks noGrp="1"/>
          </p:cNvSpPr>
          <p:nvPr/>
        </p:nvSpPr>
        <p:spPr bwMode="auto">
          <a:xfrm>
            <a:off x="1474788" y="6408738"/>
            <a:ext cx="25209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sr-Latn-CS" sz="1400" u="none">
                <a:solidFill>
                  <a:schemeClr val="bg1"/>
                </a:solidFill>
              </a:rPr>
              <a:t>Ohrid</a:t>
            </a:r>
            <a:endParaRPr lang="en-US" sz="1400" u="none">
              <a:solidFill>
                <a:schemeClr val="bg1"/>
              </a:solidFill>
            </a:endParaRPr>
          </a:p>
        </p:txBody>
      </p:sp>
      <p:sp>
        <p:nvSpPr>
          <p:cNvPr id="29819" name="Footer Placeholder 14"/>
          <p:cNvSpPr txBox="1">
            <a:spLocks noGrp="1"/>
          </p:cNvSpPr>
          <p:nvPr/>
        </p:nvSpPr>
        <p:spPr bwMode="auto">
          <a:xfrm>
            <a:off x="3635375" y="6408738"/>
            <a:ext cx="48974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u="none">
                <a:solidFill>
                  <a:schemeClr val="bg1"/>
                </a:solidFill>
              </a:rPr>
              <a:t>11th Workshop SE Education and Reverse Engineering</a:t>
            </a:r>
          </a:p>
        </p:txBody>
      </p:sp>
      <p:sp>
        <p:nvSpPr>
          <p:cNvPr id="29697" name="Slide Number Placeholder 3"/>
          <p:cNvSpPr txBox="1">
            <a:spLocks noGrp="1"/>
          </p:cNvSpPr>
          <p:nvPr/>
        </p:nvSpPr>
        <p:spPr bwMode="auto">
          <a:xfrm>
            <a:off x="8532813" y="6408738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6FE74FD-98CF-4DE8-98A0-0CF11E7E1750}" type="slidenum">
              <a:rPr lang="en-US" sz="1400" u="none">
                <a:solidFill>
                  <a:schemeClr val="bg1"/>
                </a:solidFill>
              </a:rPr>
              <a:pPr algn="r"/>
              <a:t>9</a:t>
            </a:fld>
            <a:endParaRPr lang="en-US" sz="1400" u="none">
              <a:solidFill>
                <a:schemeClr val="bg1"/>
              </a:solidFill>
            </a:endParaRPr>
          </a:p>
        </p:txBody>
      </p:sp>
      <p:graphicFrame>
        <p:nvGraphicFramePr>
          <p:cNvPr id="41185" name="Group 225"/>
          <p:cNvGraphicFramePr>
            <a:graphicFrameLocks noGrp="1"/>
          </p:cNvGraphicFramePr>
          <p:nvPr/>
        </p:nvGraphicFramePr>
        <p:xfrm>
          <a:off x="323850" y="236538"/>
          <a:ext cx="8640763" cy="6433194"/>
        </p:xfrm>
        <a:graphic>
          <a:graphicData uri="http://schemas.openxmlformats.org/drawingml/2006/table">
            <a:tbl>
              <a:tblPr/>
              <a:tblGrid>
                <a:gridCol w="3960813"/>
                <a:gridCol w="2087562"/>
                <a:gridCol w="1008063"/>
                <a:gridCol w="1584325"/>
              </a:tblGrid>
              <a:tr h="40163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BSC of Informatics: 3</a:t>
                      </a:r>
                      <a:r>
                        <a:rPr kumimoji="0" lang="en-US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nd 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Year  of Study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Course name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ECTS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Hours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</a:t>
                      </a:r>
                      <a:r>
                        <a:rPr kumimoji="0" lang="hr-H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/Elective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Numerical Mathematics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 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Dynamic Web Application 1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 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Object Oriented Programming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 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Process Modeling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 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Formal Languages and Compilers 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 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Probability and Statistics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 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Dynamic Web Application 2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 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Object Oriented Modeling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 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Multimedia Systems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 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Data Modeling 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Final Exam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CORE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Elective segment</a:t>
                      </a: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: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Introduction to </a:t>
                      </a: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Software Engineering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ELECTIVE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Information Theory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ELECTIVE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Formal Languages and Compilers 2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ELECTIVE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Logical Programming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ELECTIVE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 Year </a:t>
                      </a:r>
                      <a:r>
                        <a:rPr kumimoji="0" lang="hr-H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</a:t>
                      </a: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djel_eng">
  <a:themeElements>
    <a:clrScheme name="odjel_cr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djel_cr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djel_cr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djel_cr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djel_cr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djel_cr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djel_cr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djel_cr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djel_cr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djel_cr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djel_cr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djel_cr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djel_cr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djel_cr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djel_e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djel_e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djel_e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djel_e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djel_e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djel_e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djel_e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djel_e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djel_e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djel_e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djel_e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djel_e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djel_eng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CC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djel_eng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99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djel_eng 14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3399"/>
    </a:hlink>
    <a:folHlink>
      <a:srgbClr val="6699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odjel_eng</Template>
  <TotalTime>2461</TotalTime>
  <Words>1697</Words>
  <Application>Microsoft Office PowerPoint</Application>
  <PresentationFormat>On-screen Show (4:3)</PresentationFormat>
  <Paragraphs>666</Paragraphs>
  <Slides>23</Slides>
  <Notes>21</Notes>
  <HiddenSlides>1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  <vt:variant>
        <vt:lpstr>Custom Shows</vt:lpstr>
      </vt:variant>
      <vt:variant>
        <vt:i4>1</vt:i4>
      </vt:variant>
    </vt:vector>
  </HeadingPairs>
  <TitlesOfParts>
    <vt:vector size="25" baseType="lpstr">
      <vt:lpstr>odjel_eng</vt:lpstr>
      <vt:lpstr>Experiences with new master studies of Informatics at the University of Rijeka </vt:lpstr>
      <vt:lpstr>Slide 2</vt:lpstr>
      <vt:lpstr>Department of Informatics at new University Campus</vt:lpstr>
      <vt:lpstr>Study programs</vt:lpstr>
      <vt:lpstr>Study programs</vt:lpstr>
      <vt:lpstr>Number of freshman students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Professional or academic degree obtained upon completion of the study</vt:lpstr>
      <vt:lpstr>Competences acquired by students upon completion of the study</vt:lpstr>
      <vt:lpstr>Cooperation with IT companies</vt:lpstr>
      <vt:lpstr>Slide 18</vt:lpstr>
      <vt:lpstr>Diploma thesis</vt:lpstr>
      <vt:lpstr>Plans for improvements of the master studies and for establishing a PhD study</vt:lpstr>
      <vt:lpstr>Possibilities for exchanging the students (Erasmus)</vt:lpstr>
      <vt:lpstr>Possible cooperation with SEE countries</vt:lpstr>
      <vt:lpstr> Thank you for your attention! </vt:lpstr>
      <vt:lpstr>oglas iOLAP</vt:lpstr>
    </vt:vector>
  </TitlesOfParts>
  <Company>UNIRI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Nataša</dc:creator>
  <cp:lastModifiedBy>Nataša</cp:lastModifiedBy>
  <cp:revision>204</cp:revision>
  <dcterms:created xsi:type="dcterms:W3CDTF">2010-08-28T17:42:12Z</dcterms:created>
  <dcterms:modified xsi:type="dcterms:W3CDTF">2011-08-23T08:19:32Z</dcterms:modified>
</cp:coreProperties>
</file>