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302" r:id="rId3"/>
    <p:sldId id="309" r:id="rId4"/>
    <p:sldId id="306" r:id="rId5"/>
    <p:sldId id="308" r:id="rId6"/>
    <p:sldId id="303" r:id="rId7"/>
    <p:sldId id="304" r:id="rId8"/>
    <p:sldId id="313" r:id="rId9"/>
    <p:sldId id="310" r:id="rId10"/>
    <p:sldId id="311" r:id="rId11"/>
    <p:sldId id="314" r:id="rId12"/>
    <p:sldId id="312" r:id="rId13"/>
    <p:sldId id="301" r:id="rId14"/>
    <p:sldId id="28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view3D>
      <c:rAngAx val="1"/>
    </c:view3D>
    <c:plotArea>
      <c:layout>
        <c:manualLayout>
          <c:layoutTarget val="inner"/>
          <c:xMode val="edge"/>
          <c:yMode val="edge"/>
          <c:x val="5.1611201492375414E-2"/>
          <c:y val="2.1141589069944143E-2"/>
          <c:w val="0.83785323528773781"/>
          <c:h val="0.9094154139823431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RATIO1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0.5</c:v>
                </c:pt>
                <c:pt idx="1">
                  <c:v>0.66700000000000093</c:v>
                </c:pt>
                <c:pt idx="2">
                  <c:v>0.33300000000000046</c:v>
                </c:pt>
                <c:pt idx="3">
                  <c:v>0.25</c:v>
                </c:pt>
                <c:pt idx="4">
                  <c:v>1</c:v>
                </c:pt>
                <c:pt idx="5">
                  <c:v>0.25</c:v>
                </c:pt>
                <c:pt idx="6">
                  <c:v>0.75000000000000078</c:v>
                </c:pt>
                <c:pt idx="7">
                  <c:v>1</c:v>
                </c:pt>
                <c:pt idx="8">
                  <c:v>0.5</c:v>
                </c:pt>
                <c:pt idx="9">
                  <c:v>0.62500000000000078</c:v>
                </c:pt>
                <c:pt idx="10">
                  <c:v>0.125</c:v>
                </c:pt>
                <c:pt idx="11">
                  <c:v>0</c:v>
                </c:pt>
                <c:pt idx="12">
                  <c:v>0.25</c:v>
                </c:pt>
                <c:pt idx="13">
                  <c:v>0.25</c:v>
                </c:pt>
                <c:pt idx="14">
                  <c:v>0.75000000000000078</c:v>
                </c:pt>
                <c:pt idx="15">
                  <c:v>0.62500000000000078</c:v>
                </c:pt>
                <c:pt idx="16">
                  <c:v>0.5</c:v>
                </c:pt>
                <c:pt idx="17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RATIO2</c:v>
                </c:pt>
              </c:strCache>
            </c:strRef>
          </c:tx>
          <c:spPr>
            <a:gradFill>
              <a:gsLst>
                <a:gs pos="0">
                  <a:srgbClr val="F38307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0.56000000000000005</c:v>
                </c:pt>
                <c:pt idx="1">
                  <c:v>0.72000000000000064</c:v>
                </c:pt>
                <c:pt idx="2">
                  <c:v>0.55800000000000005</c:v>
                </c:pt>
                <c:pt idx="3">
                  <c:v>0.3250000000000004</c:v>
                </c:pt>
                <c:pt idx="4">
                  <c:v>1</c:v>
                </c:pt>
                <c:pt idx="5">
                  <c:v>0.35800000000000032</c:v>
                </c:pt>
                <c:pt idx="6">
                  <c:v>0.81399999999999995</c:v>
                </c:pt>
                <c:pt idx="7">
                  <c:v>1</c:v>
                </c:pt>
                <c:pt idx="8">
                  <c:v>0.60800000000000065</c:v>
                </c:pt>
                <c:pt idx="9">
                  <c:v>0.65100000000000091</c:v>
                </c:pt>
                <c:pt idx="10">
                  <c:v>0.31400000000000033</c:v>
                </c:pt>
                <c:pt idx="11">
                  <c:v>0.19500000000000012</c:v>
                </c:pt>
                <c:pt idx="12">
                  <c:v>0.36300000000000032</c:v>
                </c:pt>
                <c:pt idx="13">
                  <c:v>0.3840000000000004</c:v>
                </c:pt>
                <c:pt idx="14">
                  <c:v>0.82000000000000062</c:v>
                </c:pt>
                <c:pt idx="15">
                  <c:v>0.69600000000000084</c:v>
                </c:pt>
                <c:pt idx="16">
                  <c:v>0.64500000000000079</c:v>
                </c:pt>
                <c:pt idx="17">
                  <c:v>0.45300000000000001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POINTS1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0.5</c:v>
                </c:pt>
                <c:pt idx="4">
                  <c:v>2</c:v>
                </c:pt>
                <c:pt idx="5">
                  <c:v>0.5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2.5</c:v>
                </c:pt>
                <c:pt idx="10">
                  <c:v>0.5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2.5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POINTS2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3.36</c:v>
                </c:pt>
                <c:pt idx="1">
                  <c:v>4.3199999999999985</c:v>
                </c:pt>
                <c:pt idx="2">
                  <c:v>3.3499999999999988</c:v>
                </c:pt>
                <c:pt idx="3">
                  <c:v>0.65000000000000091</c:v>
                </c:pt>
                <c:pt idx="4">
                  <c:v>2</c:v>
                </c:pt>
                <c:pt idx="5">
                  <c:v>0.71500000000000064</c:v>
                </c:pt>
                <c:pt idx="6">
                  <c:v>3.2549999999999999</c:v>
                </c:pt>
                <c:pt idx="7">
                  <c:v>4</c:v>
                </c:pt>
                <c:pt idx="8">
                  <c:v>2.4299999999999997</c:v>
                </c:pt>
                <c:pt idx="9">
                  <c:v>2.605</c:v>
                </c:pt>
                <c:pt idx="10">
                  <c:v>1.2549999999999986</c:v>
                </c:pt>
                <c:pt idx="11">
                  <c:v>0.78</c:v>
                </c:pt>
                <c:pt idx="12">
                  <c:v>1.45</c:v>
                </c:pt>
                <c:pt idx="13">
                  <c:v>1.5349999999999986</c:v>
                </c:pt>
                <c:pt idx="14">
                  <c:v>3.2800000000000002</c:v>
                </c:pt>
                <c:pt idx="15">
                  <c:v>2.7850000000000001</c:v>
                </c:pt>
                <c:pt idx="16">
                  <c:v>2.58</c:v>
                </c:pt>
                <c:pt idx="17">
                  <c:v>1.81</c:v>
                </c:pt>
              </c:numCache>
            </c:numRef>
          </c:val>
        </c:ser>
        <c:shape val="cylinder"/>
        <c:axId val="130940288"/>
        <c:axId val="61097088"/>
        <c:axId val="0"/>
      </c:bar3DChart>
      <c:catAx>
        <c:axId val="130940288"/>
        <c:scaling>
          <c:orientation val="minMax"/>
        </c:scaling>
        <c:axPos val="b"/>
        <c:numFmt formatCode="General" sourceLinked="1"/>
        <c:tickLblPos val="nextTo"/>
        <c:crossAx val="61097088"/>
        <c:crosses val="autoZero"/>
        <c:auto val="1"/>
        <c:lblAlgn val="ctr"/>
        <c:lblOffset val="100"/>
      </c:catAx>
      <c:valAx>
        <c:axId val="61097088"/>
        <c:scaling>
          <c:orientation val="minMax"/>
        </c:scaling>
        <c:axPos val="l"/>
        <c:majorGridlines/>
        <c:numFmt formatCode="General" sourceLinked="1"/>
        <c:tickLblPos val="nextTo"/>
        <c:crossAx val="13094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34413570204529"/>
          <c:y val="0.37483670248823281"/>
          <c:w val="0.10644763154605674"/>
          <c:h val="0.25058601608628817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view3D>
      <c:rAngAx val="1"/>
    </c:view3D>
    <c:plotArea>
      <c:layout>
        <c:manualLayout>
          <c:layoutTarget val="inner"/>
          <c:xMode val="edge"/>
          <c:yMode val="edge"/>
          <c:x val="3.4921932279126315E-2"/>
          <c:y val="2.3709432384077741E-2"/>
          <c:w val="0.81577996138912456"/>
          <c:h val="0.9074216104666307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word-matching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opt-percentage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teacher</c:v>
                </c:pt>
              </c:strCache>
            </c:strRef>
          </c:tx>
          <c:spPr>
            <a:gradFill>
              <a:gsLst>
                <a:gs pos="0">
                  <a:srgbClr val="F38307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</c:numCache>
            </c:numRef>
          </c:val>
        </c:ser>
        <c:shape val="cylinder"/>
        <c:axId val="130255488"/>
        <c:axId val="130493440"/>
        <c:axId val="0"/>
      </c:bar3DChart>
      <c:catAx>
        <c:axId val="130255488"/>
        <c:scaling>
          <c:orientation val="minMax"/>
        </c:scaling>
        <c:axPos val="b"/>
        <c:numFmt formatCode="General" sourceLinked="1"/>
        <c:tickLblPos val="nextTo"/>
        <c:crossAx val="130493440"/>
        <c:crosses val="autoZero"/>
        <c:auto val="1"/>
        <c:lblAlgn val="ctr"/>
        <c:lblOffset val="100"/>
      </c:catAx>
      <c:valAx>
        <c:axId val="130493440"/>
        <c:scaling>
          <c:orientation val="minMax"/>
        </c:scaling>
        <c:axPos val="l"/>
        <c:majorGridlines/>
        <c:numFmt formatCode="General" sourceLinked="1"/>
        <c:tickLblPos val="nextTo"/>
        <c:crossAx val="130255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bg-BG"/>
          </a:p>
        </c:txPr>
      </c:legendEntry>
      <c:legendEntry>
        <c:idx val="2"/>
        <c:txPr>
          <a:bodyPr/>
          <a:lstStyle/>
          <a:p>
            <a:pPr>
              <a:defRPr sz="800"/>
            </a:pPr>
            <a:endParaRPr lang="bg-BG"/>
          </a:p>
        </c:txPr>
      </c:legendEntry>
      <c:layout>
        <c:manualLayout>
          <c:xMode val="edge"/>
          <c:yMode val="edge"/>
          <c:x val="0.84772529880046055"/>
          <c:y val="0.39237344186549966"/>
          <c:w val="0.14940500206069307"/>
          <c:h val="0.21551911289681847"/>
        </c:manualLayout>
      </c:layout>
      <c:txPr>
        <a:bodyPr/>
        <a:lstStyle/>
        <a:p>
          <a:pPr>
            <a:defRPr sz="800"/>
          </a:pPr>
          <a:endParaRPr lang="bg-BG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26"/>
  <c:chart>
    <c:autoTitleDeleted val="1"/>
    <c:view3D>
      <c:rotX val="30"/>
      <c:rotY val="30"/>
      <c:depthPercent val="100"/>
      <c:perspective val="0"/>
    </c:view3D>
    <c:plotArea>
      <c:layout>
        <c:manualLayout>
          <c:layoutTarget val="inner"/>
          <c:xMode val="edge"/>
          <c:yMode val="edge"/>
          <c:x val="1.3187288124147441E-3"/>
          <c:y val="0.13805177761870654"/>
          <c:w val="0.66613903107737693"/>
          <c:h val="0.8619482223812944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Отговори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122967905169659"/>
                  <c:y val="-0.422195657361011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Good hit</a:t>
                    </a:r>
                    <a:r>
                      <a:rPr lang="ru-RU" dirty="0"/>
                      <a:t>
72</a:t>
                    </a:r>
                  </a:p>
                </c:rich>
              </c:tx>
              <c:showVal val="1"/>
              <c:showCatName val="1"/>
              <c:separator>
</c:separator>
            </c:dLbl>
            <c:dLbl>
              <c:idx val="1"/>
              <c:layout>
                <c:manualLayout>
                  <c:x val="1.7472841623785023E-2"/>
                  <c:y val="-0.159890002386065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</a:t>
                    </a:r>
                    <a:r>
                      <a:rPr lang="en-US" dirty="0" smtClean="0"/>
                      <a:t>point difference</a:t>
                    </a:r>
                    <a:r>
                      <a:rPr lang="ru-RU" dirty="0"/>
                      <a:t>
37</a:t>
                    </a:r>
                  </a:p>
                </c:rich>
              </c:tx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1.5095600185482817E-2"/>
                  <c:y val="-4.6043664996420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Not acceptable</a:t>
                    </a:r>
                    <a:r>
                      <a:rPr lang="bg-BG" dirty="0"/>
                      <a:t>
16</a:t>
                    </a:r>
                  </a:p>
                </c:rich>
              </c:tx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200" b="1" cap="none" spc="0">
                    <a:ln w="5080">
                      <a:noFill/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</a:defRPr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Sheet1!$A$2:$A$4</c:f>
              <c:strCache>
                <c:ptCount val="3"/>
                <c:pt idx="0">
                  <c:v>С пълно съвпадение на точките</c:v>
                </c:pt>
                <c:pt idx="1">
                  <c:v>С разлика от 1 точка</c:v>
                </c:pt>
                <c:pt idx="2">
                  <c:v>Останалите отговори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37</c:v>
                </c:pt>
                <c:pt idx="2">
                  <c:v>16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109137729996441"/>
          <c:y val="0.82937346755706154"/>
          <c:w val="0.41659386916258145"/>
          <c:h val="0.15243497971844441"/>
        </c:manualLayout>
      </c:layout>
    </c:legend>
    <c:plotVisOnly val="1"/>
    <c:dispBlanksAs val="zero"/>
  </c:chart>
  <c:spPr>
    <a:scene3d>
      <a:camera prst="orthographicFront"/>
      <a:lightRig rig="threePt" dir="t"/>
    </a:scene3d>
    <a:sp3d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CAF7-C39F-46A0-95E6-BE87D5CEBC10}" type="datetimeFigureOut">
              <a:rPr lang="bg-BG" smtClean="0"/>
              <a:pPr/>
              <a:t>25.8.2011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3146-1319-486E-9ED1-4F186BD4FA3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Тук е показана разширената с новия възел архитектура</a:t>
            </a:r>
            <a:r>
              <a:rPr lang="en-US" dirty="0" smtClean="0"/>
              <a:t> – </a:t>
            </a:r>
            <a:r>
              <a:rPr lang="bg-BG" dirty="0" smtClean="0"/>
              <a:t>фиг. 2 от докторантурата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89B7-023E-42FC-8000-1DB2C0D796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86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Фиг. 3 Демонстрация на взаимодействие между портала и AV чрез AVCallProcessor при заявка за изчисление на точки от асистента Evaluator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89B7-023E-42FC-8000-1DB2C0D796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24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Графично, сравнението между резултатите от двата алгоритъма е показано на фиг. 11. Ясно се вижда, че вторият алгоритъм (оптимистичният) изчислява по-висок коефициент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RATIO2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респективно и повече точки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POINTS2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където: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RATIO1 –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коефициент от алгоритъма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word-matching;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RATIO2 –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коефициент от алгоритъма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optimistic-percentage;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POINTS1 –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точки, изчислени от алгоритъма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word-matching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POINTS2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точки, изчислени от алгоритъма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optimistic-percentage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89B7-023E-42FC-8000-1DB2C0D796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67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фиг. 12 са представени сравнения на крайния брой точки, дадени от двата алгоритъма и от оценяващия преподавател. От нея ясно се очертава тенденция, според която „най-щедър“ се оказва преподавателят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(teacher)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След него се нарежда оптимистичният алгоритъм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optimistic‑percentage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Най-строг се оказва алгоритмът за търсене на съвпадение в думите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word-matching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89B7-023E-42FC-8000-1DB2C0D796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54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Втората цел от първия тест е да се събере колкото се може повече информация за нуждата от реално приложение на агента FraudDetector и в кои точки от архитектурата на портала неговата употреба би била най-полезна и ефективна.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Фигура 19 представя част от обмена на информация между студентите чрез вградената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на портала, където: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 –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 на изпращане;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изпращащ съобщението;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MSG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съдържание на съобщението;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получател.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Тук съвсем ясно се вижда нуждата от контрол на информационните потоци между студентите – подходящо място за интелигентния помощник за откриване на измами. Част от неговата функционалност би могла да включва следене на тази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и да уведомява при съмнение за обмен на информация по някой от въпросите от дисциплината.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89B7-023E-42FC-8000-1DB2C0D796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01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 брой на въпросите: 154. От тях на 19 отговори не са дадени и те се изключват от статистиката за оценяването, която се прилага върху оставащите 125 отговора.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Фиг. 20</a:t>
            </a:r>
            <a:r>
              <a:rPr lang="bg-BG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Отговори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въпросите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групи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89B7-023E-42FC-8000-1DB2C0D796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55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E8C0-2006-4135-89A6-5CFFEC06047A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457A-701C-446A-9B24-4930F8919297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141-29D1-4B55-A179-D8E6CEA90513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37E-615E-47E6-A4E7-6A3703791BB5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8DDA-C1D0-4F29-94AB-80358530D058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E3B7-25A5-4AB6-8BA8-D80B5A016212}" type="datetime1">
              <a:rPr lang="bg-BG" smtClean="0"/>
              <a:t>25.8.2011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B7B2-E66C-4184-AD81-CDF86CC75C2D}" type="datetime1">
              <a:rPr lang="bg-BG" smtClean="0"/>
              <a:t>25.8.2011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7345-452C-4FB6-8A76-470C8EB0CCD3}" type="datetime1">
              <a:rPr lang="bg-BG" smtClean="0"/>
              <a:t>25.8.2011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F770-0ABD-4A45-8F94-5C45CF81BECD}" type="datetime1">
              <a:rPr lang="bg-BG" smtClean="0"/>
              <a:t>25.8.2011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8AE9-01F1-4F5F-819F-86E175DFCCE0}" type="datetime1">
              <a:rPr lang="bg-BG" smtClean="0"/>
              <a:t>25.8.2011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8BBD-A1D7-49F1-89F8-BAB67E775695}" type="datetime1">
              <a:rPr lang="bg-BG" smtClean="0"/>
              <a:t>25.8.2011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D456B-CA2E-4969-B052-F597A5E41BA6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A1FB-8E53-408E-BD0C-8633999EA59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 with </a:t>
            </a:r>
            <a:r>
              <a:rPr lang="en-US" dirty="0" err="1" smtClean="0"/>
              <a:t>DeLC</a:t>
            </a:r>
            <a:r>
              <a:rPr lang="en-US" dirty="0" smtClean="0"/>
              <a:t> Education Portal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Stanimir</a:t>
            </a:r>
            <a:r>
              <a:rPr lang="en-US" dirty="0" smtClean="0"/>
              <a:t> </a:t>
            </a:r>
            <a:r>
              <a:rPr lang="en-US" dirty="0" err="1" smtClean="0"/>
              <a:t>Stoyanov</a:t>
            </a:r>
            <a:r>
              <a:rPr lang="en-US" dirty="0" smtClean="0"/>
              <a:t>,</a:t>
            </a:r>
          </a:p>
          <a:p>
            <a:r>
              <a:rPr lang="en-US" dirty="0" smtClean="0"/>
              <a:t>University of Plovdiv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Examiner vs. Word-Matching </a:t>
            </a:r>
            <a:r>
              <a:rPr lang="en-US" sz="3200" dirty="0" err="1" smtClean="0"/>
              <a:t>vc</a:t>
            </a:r>
            <a:r>
              <a:rPr lang="en-US" sz="3200" dirty="0" smtClean="0"/>
              <a:t>. Optimistic-Percentage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667213327"/>
              </p:ext>
            </p:extLst>
          </p:nvPr>
        </p:nvGraphicFramePr>
        <p:xfrm>
          <a:off x="990600" y="1905000"/>
          <a:ext cx="7010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2DCF-CD12-448E-9935-0A9CDFEF50DC}" type="datetime1">
              <a:rPr lang="bg-BG" smtClean="0"/>
              <a:t>25.8.2011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10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106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FraudDetector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673696"/>
            <a:ext cx="64008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14478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>
              <a:buFont typeface="Arial" pitchFamily="34" charset="0"/>
              <a:buChar char="•"/>
            </a:pPr>
            <a:r>
              <a:rPr lang="en-US" sz="1100" dirty="0"/>
              <a:t>SENT – </a:t>
            </a:r>
            <a:r>
              <a:rPr lang="en-US" sz="1100" dirty="0" smtClean="0"/>
              <a:t>sending time</a:t>
            </a:r>
            <a:r>
              <a:rPr lang="bg-BG" sz="1100" dirty="0" smtClean="0"/>
              <a:t>;</a:t>
            </a:r>
            <a:endParaRPr lang="bg-BG" sz="1100" dirty="0" smtClean="0"/>
          </a:p>
          <a:p>
            <a:pPr marL="88900" lvl="0" indent="-88900">
              <a:buFont typeface="Arial" pitchFamily="34" charset="0"/>
              <a:buChar char="•"/>
            </a:pPr>
            <a:r>
              <a:rPr lang="en-US" sz="1100" dirty="0" smtClean="0"/>
              <a:t>FROM</a:t>
            </a:r>
            <a:r>
              <a:rPr lang="bg-BG" sz="1100" dirty="0" smtClean="0"/>
              <a:t> </a:t>
            </a:r>
            <a:r>
              <a:rPr lang="bg-BG" sz="1100" dirty="0"/>
              <a:t>– </a:t>
            </a:r>
            <a:r>
              <a:rPr lang="en-US" sz="1100" dirty="0" smtClean="0"/>
              <a:t>sender</a:t>
            </a:r>
            <a:r>
              <a:rPr lang="bg-BG" sz="1100" dirty="0" smtClean="0"/>
              <a:t>;</a:t>
            </a:r>
            <a:endParaRPr lang="bg-BG" sz="1100" dirty="0" smtClean="0"/>
          </a:p>
          <a:p>
            <a:pPr marL="88900" lvl="0" indent="-88900">
              <a:buFont typeface="Arial" pitchFamily="34" charset="0"/>
              <a:buChar char="•"/>
            </a:pPr>
            <a:r>
              <a:rPr lang="en-US" sz="1100" dirty="0" smtClean="0"/>
              <a:t>MSG</a:t>
            </a:r>
            <a:r>
              <a:rPr lang="bg-BG" sz="1100" dirty="0" smtClean="0"/>
              <a:t> </a:t>
            </a:r>
            <a:r>
              <a:rPr lang="bg-BG" sz="1100" dirty="0"/>
              <a:t>– </a:t>
            </a:r>
            <a:r>
              <a:rPr lang="en-US" sz="1100" dirty="0" smtClean="0"/>
              <a:t>content</a:t>
            </a:r>
            <a:r>
              <a:rPr lang="bg-BG" sz="1100" dirty="0" smtClean="0"/>
              <a:t>;</a:t>
            </a:r>
            <a:endParaRPr lang="bg-BG" sz="1100" dirty="0" smtClean="0"/>
          </a:p>
          <a:p>
            <a:pPr marL="88900" lvl="0" indent="-88900">
              <a:buFont typeface="Arial" pitchFamily="34" charset="0"/>
              <a:buChar char="•"/>
            </a:pPr>
            <a:r>
              <a:rPr lang="en-US" sz="1100" dirty="0" smtClean="0"/>
              <a:t>TO</a:t>
            </a:r>
            <a:r>
              <a:rPr lang="bg-BG" sz="1100" dirty="0" smtClean="0"/>
              <a:t> </a:t>
            </a:r>
            <a:r>
              <a:rPr lang="bg-BG" sz="1100" dirty="0"/>
              <a:t>– </a:t>
            </a:r>
            <a:r>
              <a:rPr lang="en-US" sz="1100" dirty="0" smtClean="0"/>
              <a:t>receiver 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482C-483A-48B2-9F86-8050F35CD9CA}" type="datetime1">
              <a:rPr lang="bg-BG" smtClean="0"/>
              <a:t>25.8.2011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11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4458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Some statistics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8093451"/>
              </p:ext>
            </p:extLst>
          </p:nvPr>
        </p:nvGraphicFramePr>
        <p:xfrm>
          <a:off x="5791200" y="1752600"/>
          <a:ext cx="3078481" cy="98145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83435"/>
                <a:gridCol w="405448"/>
                <a:gridCol w="58959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Общо зададени въпроси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154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Отговори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125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81.17%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С пълно съвпадение на точките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72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57.60%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С разлика от 1 точка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37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29.60%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Останалите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12.80%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30954359"/>
              </p:ext>
            </p:extLst>
          </p:nvPr>
        </p:nvGraphicFramePr>
        <p:xfrm>
          <a:off x="228600" y="1981200"/>
          <a:ext cx="5417185" cy="375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FBB5-33B4-487C-AECA-0839C0DA2D63}" type="datetime1">
              <a:rPr lang="bg-BG" smtClean="0"/>
              <a:t>25.8.2011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12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4735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en-US" dirty="0" smtClean="0"/>
              <a:t>Villagers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98884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test</a:t>
            </a:r>
          </a:p>
          <a:p>
            <a:pPr lvl="1"/>
            <a:r>
              <a:rPr lang="en-US" dirty="0" smtClean="0"/>
              <a:t>Evaluator </a:t>
            </a:r>
            <a:endParaRPr lang="en-US" dirty="0" smtClean="0"/>
          </a:p>
          <a:p>
            <a:pPr lvl="1"/>
            <a:r>
              <a:rPr lang="en-US" dirty="0" err="1" smtClean="0"/>
              <a:t>FraudDetector</a:t>
            </a:r>
            <a:endParaRPr lang="en-US" dirty="0" smtClean="0"/>
          </a:p>
          <a:p>
            <a:r>
              <a:rPr lang="en-US" dirty="0" smtClean="0"/>
              <a:t>In development – new versions of</a:t>
            </a:r>
            <a:endParaRPr lang="en-US" dirty="0" smtClean="0"/>
          </a:p>
          <a:p>
            <a:pPr lvl="1"/>
            <a:r>
              <a:rPr lang="en-US" dirty="0" smtClean="0"/>
              <a:t>Evaluator </a:t>
            </a:r>
          </a:p>
          <a:p>
            <a:pPr lvl="1"/>
            <a:r>
              <a:rPr lang="en-US" dirty="0" err="1" smtClean="0"/>
              <a:t>FraudDetector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smtClean="0"/>
              <a:t>In </a:t>
            </a:r>
            <a:r>
              <a:rPr lang="en-US" dirty="0" smtClean="0"/>
              <a:t>concept </a:t>
            </a:r>
          </a:p>
          <a:p>
            <a:pPr lvl="1"/>
            <a:r>
              <a:rPr lang="en-US" dirty="0" smtClean="0"/>
              <a:t>Statistician </a:t>
            </a:r>
          </a:p>
          <a:p>
            <a:pPr lvl="1"/>
            <a:r>
              <a:rPr lang="en-US" dirty="0" err="1" smtClean="0"/>
              <a:t>IntelBos</a:t>
            </a:r>
            <a:r>
              <a:rPr lang="en-US" dirty="0" smtClean="0"/>
              <a:t> (Intelligent Books)</a:t>
            </a:r>
          </a:p>
          <a:p>
            <a:pPr lvl="2"/>
            <a:r>
              <a:rPr lang="en-US" dirty="0" smtClean="0"/>
              <a:t>Personalized, reactive and proactive delivery of the teaching material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6249-81AB-4276-BDFD-B722682A153A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you!</a:t>
            </a:r>
            <a:endParaRPr lang="bg-BG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DD25-42FA-48AB-A13B-A00A4BC7A368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14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9848"/>
          </a:xfrm>
        </p:spPr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</a:t>
            </a:r>
            <a:r>
              <a:rPr lang="en-US" dirty="0" smtClean="0"/>
              <a:t>Architecture Overview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9D106854-C825-4346-B90C-3158E6833225}" type="datetime1">
              <a:rPr lang="bg-BG" smtClean="0"/>
              <a:t>25.8.2011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E4DAA1FB-8E53-408E-BD0C-8633999EA595}" type="slidenum">
              <a:rPr lang="bg-BG" smtClean="0"/>
              <a:pPr/>
              <a:t>2</a:t>
            </a:fld>
            <a:endParaRPr lang="bg-BG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1915244" y="1504677"/>
          <a:ext cx="5753100" cy="4680520"/>
        </p:xfrm>
        <a:graphic>
          <a:graphicData uri="http://schemas.openxmlformats.org/presentationml/2006/ole">
            <p:oleObj spid="_x0000_s70657" name="Visio" r:id="rId3" imgW="6410510" imgH="683908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Mobile eLearning Node - formal specification</a:t>
            </a:r>
          </a:p>
          <a:p>
            <a:pPr lvl="1"/>
            <a:r>
              <a:rPr lang="en-US" dirty="0" smtClean="0"/>
              <a:t>Tempura</a:t>
            </a:r>
          </a:p>
          <a:p>
            <a:pPr lvl="2"/>
            <a:r>
              <a:rPr lang="en-US" dirty="0" err="1" smtClean="0"/>
              <a:t>jTempura</a:t>
            </a:r>
            <a:endParaRPr lang="en-US" dirty="0" smtClean="0"/>
          </a:p>
          <a:p>
            <a:pPr lvl="2"/>
            <a:r>
              <a:rPr lang="en-US" dirty="0" smtClean="0"/>
              <a:t>Agent-oriented Tempura</a:t>
            </a:r>
          </a:p>
          <a:p>
            <a:pPr lvl="1"/>
            <a:r>
              <a:rPr lang="en-US" dirty="0" smtClean="0"/>
              <a:t>CCA (Calculus of Context-aware </a:t>
            </a:r>
            <a:r>
              <a:rPr lang="en-US" dirty="0" err="1" smtClean="0"/>
              <a:t>Ambients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InfoStation</a:t>
            </a:r>
            <a:r>
              <a:rPr lang="en-US" dirty="0" smtClean="0"/>
              <a:t> architecture as a CCA system</a:t>
            </a:r>
          </a:p>
          <a:p>
            <a:r>
              <a:rPr lang="en-US" dirty="0" smtClean="0"/>
              <a:t>Education Portal</a:t>
            </a:r>
          </a:p>
          <a:p>
            <a:pPr lvl="1"/>
            <a:r>
              <a:rPr lang="en-US" dirty="0" smtClean="0"/>
              <a:t>Service-oriented architecture extended by intelligent components</a:t>
            </a:r>
          </a:p>
          <a:p>
            <a:pPr lvl="1"/>
            <a:r>
              <a:rPr lang="en-US" dirty="0" smtClean="0"/>
              <a:t>SCORM 2004 engine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9E8E-E552-4051-8F99-687CFD94844C}" type="datetime1">
              <a:rPr lang="bg-BG" smtClean="0"/>
              <a:t>25.8.2011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JCSE, Workshop </a:t>
            </a:r>
            <a:r>
              <a:rPr lang="en-US" dirty="0" err="1" smtClean="0"/>
              <a:t>Ohrid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3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95536" y="4221088"/>
            <a:ext cx="8424936" cy="792088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 of the </a:t>
            </a:r>
            <a:r>
              <a:rPr lang="en-US" dirty="0" err="1" smtClean="0"/>
              <a:t>DeLC</a:t>
            </a:r>
            <a:r>
              <a:rPr lang="en-US" dirty="0" smtClean="0"/>
              <a:t> Architecture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Integration an agent-oriented environment in the portal framework</a:t>
            </a:r>
          </a:p>
          <a:p>
            <a:r>
              <a:rPr lang="en-US" dirty="0" smtClean="0"/>
              <a:t>Building a cluster (according </a:t>
            </a:r>
            <a:r>
              <a:rPr lang="en-US" dirty="0" err="1" smtClean="0"/>
              <a:t>DeLC</a:t>
            </a:r>
            <a:r>
              <a:rPr lang="en-US" dirty="0" smtClean="0"/>
              <a:t> philosophy)  </a:t>
            </a:r>
          </a:p>
          <a:p>
            <a:pPr lvl="1"/>
            <a:r>
              <a:rPr lang="en-US" dirty="0" smtClean="0"/>
              <a:t>A new eLearning Node</a:t>
            </a:r>
          </a:p>
          <a:p>
            <a:pPr lvl="1"/>
            <a:r>
              <a:rPr lang="en-US" dirty="0" smtClean="0"/>
              <a:t>Agent-oriented server</a:t>
            </a:r>
          </a:p>
          <a:p>
            <a:pPr lvl="1"/>
            <a:r>
              <a:rPr lang="en-US" dirty="0" smtClean="0"/>
              <a:t>Agent Village (AV)</a:t>
            </a:r>
          </a:p>
          <a:p>
            <a:pPr lvl="1"/>
            <a:r>
              <a:rPr lang="en-US" dirty="0" smtClean="0"/>
              <a:t>Communication between </a:t>
            </a:r>
            <a:r>
              <a:rPr lang="en-US" dirty="0" err="1" smtClean="0"/>
              <a:t>DeLC</a:t>
            </a:r>
            <a:r>
              <a:rPr lang="en-US" dirty="0" smtClean="0"/>
              <a:t> education portal and AV</a:t>
            </a:r>
          </a:p>
          <a:p>
            <a:pPr lvl="2"/>
            <a:r>
              <a:rPr lang="en-US" dirty="0" smtClean="0"/>
              <a:t>Services to Agents communication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3367-0EE5-417A-9E91-7024C3AAEFE7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9848"/>
          </a:xfrm>
        </p:spPr>
        <p:txBody>
          <a:bodyPr/>
          <a:lstStyle/>
          <a:p>
            <a:r>
              <a:rPr lang="en-US" dirty="0" smtClean="0"/>
              <a:t>Extended </a:t>
            </a:r>
            <a:r>
              <a:rPr lang="en-US" dirty="0" err="1" smtClean="0"/>
              <a:t>DeLC</a:t>
            </a:r>
            <a:r>
              <a:rPr lang="en-US" dirty="0" smtClean="0"/>
              <a:t> Architecture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47395F3-8EA9-4BE6-BBF8-8328C1F6610A}" type="datetime1">
              <a:rPr lang="bg-BG" smtClean="0"/>
              <a:t>25.8.2011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E4DAA1FB-8E53-408E-BD0C-8633999EA595}" type="slidenum">
              <a:rPr lang="bg-BG" smtClean="0"/>
              <a:pPr/>
              <a:t>5</a:t>
            </a:fld>
            <a:endParaRPr lang="bg-BG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1915244" y="1504677"/>
          <a:ext cx="5753100" cy="4680520"/>
        </p:xfrm>
        <a:graphic>
          <a:graphicData uri="http://schemas.openxmlformats.org/presentationml/2006/ole">
            <p:oleObj spid="_x0000_s87042" name="Visio" r:id="rId3" imgW="6410510" imgH="6839085" progId="Visio.Drawing.11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6588224" y="2780928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Agent Village</a:t>
            </a:r>
            <a:endParaRPr lang="bg-BG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rot="10800000">
            <a:off x="6012160" y="3068960"/>
            <a:ext cx="57606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563888" y="2204864"/>
            <a:ext cx="4896544" cy="1872208"/>
          </a:xfrm>
          <a:custGeom>
            <a:avLst/>
            <a:gdLst>
              <a:gd name="connsiteX0" fmla="*/ 2045759 w 2525262"/>
              <a:gd name="connsiteY0" fmla="*/ 222318 h 1482406"/>
              <a:gd name="connsiteX1" fmla="*/ 1990003 w 2525262"/>
              <a:gd name="connsiteY1" fmla="*/ 166562 h 1482406"/>
              <a:gd name="connsiteX2" fmla="*/ 1945398 w 2525262"/>
              <a:gd name="connsiteY2" fmla="*/ 155411 h 1482406"/>
              <a:gd name="connsiteX3" fmla="*/ 1789281 w 2525262"/>
              <a:gd name="connsiteY3" fmla="*/ 133108 h 1482406"/>
              <a:gd name="connsiteX4" fmla="*/ 1744676 w 2525262"/>
              <a:gd name="connsiteY4" fmla="*/ 121957 h 1482406"/>
              <a:gd name="connsiteX5" fmla="*/ 1688920 w 2525262"/>
              <a:gd name="connsiteY5" fmla="*/ 99654 h 1482406"/>
              <a:gd name="connsiteX6" fmla="*/ 1655467 w 2525262"/>
              <a:gd name="connsiteY6" fmla="*/ 88503 h 1482406"/>
              <a:gd name="connsiteX7" fmla="*/ 1510501 w 2525262"/>
              <a:gd name="connsiteY7" fmla="*/ 77352 h 1482406"/>
              <a:gd name="connsiteX8" fmla="*/ 1242872 w 2525262"/>
              <a:gd name="connsiteY8" fmla="*/ 55050 h 1482406"/>
              <a:gd name="connsiteX9" fmla="*/ 986394 w 2525262"/>
              <a:gd name="connsiteY9" fmla="*/ 32747 h 1482406"/>
              <a:gd name="connsiteX10" fmla="*/ 651857 w 2525262"/>
              <a:gd name="connsiteY10" fmla="*/ 10445 h 1482406"/>
              <a:gd name="connsiteX11" fmla="*/ 373076 w 2525262"/>
              <a:gd name="connsiteY11" fmla="*/ 21596 h 1482406"/>
              <a:gd name="connsiteX12" fmla="*/ 317320 w 2525262"/>
              <a:gd name="connsiteY12" fmla="*/ 55050 h 1482406"/>
              <a:gd name="connsiteX13" fmla="*/ 283867 w 2525262"/>
              <a:gd name="connsiteY13" fmla="*/ 77352 h 1482406"/>
              <a:gd name="connsiteX14" fmla="*/ 216959 w 2525262"/>
              <a:gd name="connsiteY14" fmla="*/ 144259 h 1482406"/>
              <a:gd name="connsiteX15" fmla="*/ 172354 w 2525262"/>
              <a:gd name="connsiteY15" fmla="*/ 211167 h 1482406"/>
              <a:gd name="connsiteX16" fmla="*/ 127750 w 2525262"/>
              <a:gd name="connsiteY16" fmla="*/ 278074 h 1482406"/>
              <a:gd name="connsiteX17" fmla="*/ 94296 w 2525262"/>
              <a:gd name="connsiteY17" fmla="*/ 311528 h 1482406"/>
              <a:gd name="connsiteX18" fmla="*/ 49691 w 2525262"/>
              <a:gd name="connsiteY18" fmla="*/ 411889 h 1482406"/>
              <a:gd name="connsiteX19" fmla="*/ 27389 w 2525262"/>
              <a:gd name="connsiteY19" fmla="*/ 445342 h 1482406"/>
              <a:gd name="connsiteX20" fmla="*/ 60842 w 2525262"/>
              <a:gd name="connsiteY20" fmla="*/ 802181 h 1482406"/>
              <a:gd name="connsiteX21" fmla="*/ 71994 w 2525262"/>
              <a:gd name="connsiteY21" fmla="*/ 846786 h 1482406"/>
              <a:gd name="connsiteX22" fmla="*/ 127750 w 2525262"/>
              <a:gd name="connsiteY22" fmla="*/ 924845 h 1482406"/>
              <a:gd name="connsiteX23" fmla="*/ 150052 w 2525262"/>
              <a:gd name="connsiteY23" fmla="*/ 958298 h 1482406"/>
              <a:gd name="connsiteX24" fmla="*/ 261564 w 2525262"/>
              <a:gd name="connsiteY24" fmla="*/ 1025206 h 1482406"/>
              <a:gd name="connsiteX25" fmla="*/ 384228 w 2525262"/>
              <a:gd name="connsiteY25" fmla="*/ 1114415 h 1482406"/>
              <a:gd name="connsiteX26" fmla="*/ 473437 w 2525262"/>
              <a:gd name="connsiteY26" fmla="*/ 1159020 h 1482406"/>
              <a:gd name="connsiteX27" fmla="*/ 640706 w 2525262"/>
              <a:gd name="connsiteY27" fmla="*/ 1248230 h 1482406"/>
              <a:gd name="connsiteX28" fmla="*/ 796823 w 2525262"/>
              <a:gd name="connsiteY28" fmla="*/ 1303986 h 1482406"/>
              <a:gd name="connsiteX29" fmla="*/ 897184 w 2525262"/>
              <a:gd name="connsiteY29" fmla="*/ 1337440 h 1482406"/>
              <a:gd name="connsiteX30" fmla="*/ 1109057 w 2525262"/>
              <a:gd name="connsiteY30" fmla="*/ 1359742 h 1482406"/>
              <a:gd name="connsiteX31" fmla="*/ 1287476 w 2525262"/>
              <a:gd name="connsiteY31" fmla="*/ 1393196 h 1482406"/>
              <a:gd name="connsiteX32" fmla="*/ 1354384 w 2525262"/>
              <a:gd name="connsiteY32" fmla="*/ 1415498 h 1482406"/>
              <a:gd name="connsiteX33" fmla="*/ 1543954 w 2525262"/>
              <a:gd name="connsiteY33" fmla="*/ 1448952 h 1482406"/>
              <a:gd name="connsiteX34" fmla="*/ 1599711 w 2525262"/>
              <a:gd name="connsiteY34" fmla="*/ 1460103 h 1482406"/>
              <a:gd name="connsiteX35" fmla="*/ 1722374 w 2525262"/>
              <a:gd name="connsiteY35" fmla="*/ 1471254 h 1482406"/>
              <a:gd name="connsiteX36" fmla="*/ 1766979 w 2525262"/>
              <a:gd name="connsiteY36" fmla="*/ 1482406 h 1482406"/>
              <a:gd name="connsiteX37" fmla="*/ 1900794 w 2525262"/>
              <a:gd name="connsiteY37" fmla="*/ 1471254 h 1482406"/>
              <a:gd name="connsiteX38" fmla="*/ 1934247 w 2525262"/>
              <a:gd name="connsiteY38" fmla="*/ 1460103 h 1482406"/>
              <a:gd name="connsiteX39" fmla="*/ 2001154 w 2525262"/>
              <a:gd name="connsiteY39" fmla="*/ 1448952 h 1482406"/>
              <a:gd name="connsiteX40" fmla="*/ 2123818 w 2525262"/>
              <a:gd name="connsiteY40" fmla="*/ 1404347 h 1482406"/>
              <a:gd name="connsiteX41" fmla="*/ 2157272 w 2525262"/>
              <a:gd name="connsiteY41" fmla="*/ 1382045 h 1482406"/>
              <a:gd name="connsiteX42" fmla="*/ 2190725 w 2525262"/>
              <a:gd name="connsiteY42" fmla="*/ 1370893 h 1482406"/>
              <a:gd name="connsiteX43" fmla="*/ 2313389 w 2525262"/>
              <a:gd name="connsiteY43" fmla="*/ 1303986 h 1482406"/>
              <a:gd name="connsiteX44" fmla="*/ 2369145 w 2525262"/>
              <a:gd name="connsiteY44" fmla="*/ 1248230 h 1482406"/>
              <a:gd name="connsiteX45" fmla="*/ 2424901 w 2525262"/>
              <a:gd name="connsiteY45" fmla="*/ 1159020 h 1482406"/>
              <a:gd name="connsiteX46" fmla="*/ 2458354 w 2525262"/>
              <a:gd name="connsiteY46" fmla="*/ 1047508 h 1482406"/>
              <a:gd name="connsiteX47" fmla="*/ 2491808 w 2525262"/>
              <a:gd name="connsiteY47" fmla="*/ 947147 h 1482406"/>
              <a:gd name="connsiteX48" fmla="*/ 2514111 w 2525262"/>
              <a:gd name="connsiteY48" fmla="*/ 869089 h 1482406"/>
              <a:gd name="connsiteX49" fmla="*/ 2525262 w 2525262"/>
              <a:gd name="connsiteY49" fmla="*/ 835635 h 1482406"/>
              <a:gd name="connsiteX50" fmla="*/ 2514111 w 2525262"/>
              <a:gd name="connsiteY50" fmla="*/ 668367 h 1482406"/>
              <a:gd name="connsiteX51" fmla="*/ 2480657 w 2525262"/>
              <a:gd name="connsiteY51" fmla="*/ 556854 h 1482406"/>
              <a:gd name="connsiteX52" fmla="*/ 2447203 w 2525262"/>
              <a:gd name="connsiteY52" fmla="*/ 478796 h 1482406"/>
              <a:gd name="connsiteX53" fmla="*/ 2424901 w 2525262"/>
              <a:gd name="connsiteY53" fmla="*/ 445342 h 1482406"/>
              <a:gd name="connsiteX54" fmla="*/ 2413750 w 2525262"/>
              <a:gd name="connsiteY54" fmla="*/ 411889 h 1482406"/>
              <a:gd name="connsiteX55" fmla="*/ 2357994 w 2525262"/>
              <a:gd name="connsiteY55" fmla="*/ 356132 h 1482406"/>
              <a:gd name="connsiteX56" fmla="*/ 2313389 w 2525262"/>
              <a:gd name="connsiteY56" fmla="*/ 289225 h 1482406"/>
              <a:gd name="connsiteX57" fmla="*/ 2302237 w 2525262"/>
              <a:gd name="connsiteY57" fmla="*/ 255772 h 1482406"/>
              <a:gd name="connsiteX58" fmla="*/ 2268784 w 2525262"/>
              <a:gd name="connsiteY58" fmla="*/ 244620 h 1482406"/>
              <a:gd name="connsiteX59" fmla="*/ 2213028 w 2525262"/>
              <a:gd name="connsiteY59" fmla="*/ 211167 h 1482406"/>
              <a:gd name="connsiteX60" fmla="*/ 2112667 w 2525262"/>
              <a:gd name="connsiteY60" fmla="*/ 177713 h 1482406"/>
              <a:gd name="connsiteX61" fmla="*/ 2079213 w 2525262"/>
              <a:gd name="connsiteY61" fmla="*/ 166562 h 1482406"/>
              <a:gd name="connsiteX62" fmla="*/ 1923096 w 2525262"/>
              <a:gd name="connsiteY62" fmla="*/ 166562 h 148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525262" h="1482406">
                <a:moveTo>
                  <a:pt x="2045759" y="222318"/>
                </a:moveTo>
                <a:cubicBezTo>
                  <a:pt x="2027174" y="203733"/>
                  <a:pt x="2015502" y="172937"/>
                  <a:pt x="1990003" y="166562"/>
                </a:cubicBezTo>
                <a:cubicBezTo>
                  <a:pt x="1975135" y="162845"/>
                  <a:pt x="1960515" y="157931"/>
                  <a:pt x="1945398" y="155411"/>
                </a:cubicBezTo>
                <a:cubicBezTo>
                  <a:pt x="1893546" y="146769"/>
                  <a:pt x="1840279" y="145857"/>
                  <a:pt x="1789281" y="133108"/>
                </a:cubicBezTo>
                <a:cubicBezTo>
                  <a:pt x="1774413" y="129391"/>
                  <a:pt x="1759215" y="126804"/>
                  <a:pt x="1744676" y="121957"/>
                </a:cubicBezTo>
                <a:cubicBezTo>
                  <a:pt x="1725686" y="115627"/>
                  <a:pt x="1707663" y="106683"/>
                  <a:pt x="1688920" y="99654"/>
                </a:cubicBezTo>
                <a:cubicBezTo>
                  <a:pt x="1677914" y="95527"/>
                  <a:pt x="1667130" y="89961"/>
                  <a:pt x="1655467" y="88503"/>
                </a:cubicBezTo>
                <a:cubicBezTo>
                  <a:pt x="1607376" y="82492"/>
                  <a:pt x="1558823" y="81069"/>
                  <a:pt x="1510501" y="77352"/>
                </a:cubicBezTo>
                <a:cubicBezTo>
                  <a:pt x="1380956" y="51443"/>
                  <a:pt x="1490242" y="70511"/>
                  <a:pt x="1242872" y="55050"/>
                </a:cubicBezTo>
                <a:cubicBezTo>
                  <a:pt x="1130766" y="48043"/>
                  <a:pt x="1092093" y="43317"/>
                  <a:pt x="986394" y="32747"/>
                </a:cubicBezTo>
                <a:cubicBezTo>
                  <a:pt x="855403" y="0"/>
                  <a:pt x="910142" y="10445"/>
                  <a:pt x="651857" y="10445"/>
                </a:cubicBezTo>
                <a:cubicBezTo>
                  <a:pt x="558856" y="10445"/>
                  <a:pt x="466003" y="17879"/>
                  <a:pt x="373076" y="21596"/>
                </a:cubicBezTo>
                <a:cubicBezTo>
                  <a:pt x="314981" y="40961"/>
                  <a:pt x="361055" y="20062"/>
                  <a:pt x="317320" y="55050"/>
                </a:cubicBezTo>
                <a:cubicBezTo>
                  <a:pt x="306855" y="63422"/>
                  <a:pt x="293344" y="67875"/>
                  <a:pt x="283867" y="77352"/>
                </a:cubicBezTo>
                <a:cubicBezTo>
                  <a:pt x="200880" y="160339"/>
                  <a:pt x="295797" y="91702"/>
                  <a:pt x="216959" y="144259"/>
                </a:cubicBezTo>
                <a:cubicBezTo>
                  <a:pt x="195633" y="208239"/>
                  <a:pt x="221081" y="148518"/>
                  <a:pt x="172354" y="211167"/>
                </a:cubicBezTo>
                <a:cubicBezTo>
                  <a:pt x="155898" y="232325"/>
                  <a:pt x="146703" y="259121"/>
                  <a:pt x="127750" y="278074"/>
                </a:cubicBezTo>
                <a:cubicBezTo>
                  <a:pt x="116599" y="289225"/>
                  <a:pt x="104392" y="299413"/>
                  <a:pt x="94296" y="311528"/>
                </a:cubicBezTo>
                <a:cubicBezTo>
                  <a:pt x="18648" y="402306"/>
                  <a:pt x="146935" y="266023"/>
                  <a:pt x="49691" y="411889"/>
                </a:cubicBezTo>
                <a:lnTo>
                  <a:pt x="27389" y="445342"/>
                </a:lnTo>
                <a:cubicBezTo>
                  <a:pt x="45510" y="934606"/>
                  <a:pt x="0" y="619658"/>
                  <a:pt x="60842" y="802181"/>
                </a:cubicBezTo>
                <a:cubicBezTo>
                  <a:pt x="65689" y="816720"/>
                  <a:pt x="65957" y="832699"/>
                  <a:pt x="71994" y="846786"/>
                </a:cubicBezTo>
                <a:cubicBezTo>
                  <a:pt x="77627" y="859930"/>
                  <a:pt x="123666" y="919128"/>
                  <a:pt x="127750" y="924845"/>
                </a:cubicBezTo>
                <a:cubicBezTo>
                  <a:pt x="135540" y="935751"/>
                  <a:pt x="139966" y="949473"/>
                  <a:pt x="150052" y="958298"/>
                </a:cubicBezTo>
                <a:cubicBezTo>
                  <a:pt x="238509" y="1035698"/>
                  <a:pt x="188198" y="976296"/>
                  <a:pt x="261564" y="1025206"/>
                </a:cubicBezTo>
                <a:cubicBezTo>
                  <a:pt x="303631" y="1053250"/>
                  <a:pt x="339008" y="1091805"/>
                  <a:pt x="384228" y="1114415"/>
                </a:cubicBezTo>
                <a:cubicBezTo>
                  <a:pt x="413964" y="1129283"/>
                  <a:pt x="444165" y="1143258"/>
                  <a:pt x="473437" y="1159020"/>
                </a:cubicBezTo>
                <a:cubicBezTo>
                  <a:pt x="564292" y="1207942"/>
                  <a:pt x="510839" y="1194119"/>
                  <a:pt x="640706" y="1248230"/>
                </a:cubicBezTo>
                <a:cubicBezTo>
                  <a:pt x="691714" y="1269483"/>
                  <a:pt x="744632" y="1285832"/>
                  <a:pt x="796823" y="1303986"/>
                </a:cubicBezTo>
                <a:cubicBezTo>
                  <a:pt x="830129" y="1315571"/>
                  <a:pt x="862043" y="1334512"/>
                  <a:pt x="897184" y="1337440"/>
                </a:cubicBezTo>
                <a:cubicBezTo>
                  <a:pt x="967876" y="1343331"/>
                  <a:pt x="1039137" y="1346632"/>
                  <a:pt x="1109057" y="1359742"/>
                </a:cubicBezTo>
                <a:cubicBezTo>
                  <a:pt x="1333095" y="1401749"/>
                  <a:pt x="1100316" y="1366459"/>
                  <a:pt x="1287476" y="1393196"/>
                </a:cubicBezTo>
                <a:cubicBezTo>
                  <a:pt x="1309779" y="1400630"/>
                  <a:pt x="1331412" y="1410504"/>
                  <a:pt x="1354384" y="1415498"/>
                </a:cubicBezTo>
                <a:cubicBezTo>
                  <a:pt x="1417086" y="1429129"/>
                  <a:pt x="1481034" y="1436368"/>
                  <a:pt x="1543954" y="1448952"/>
                </a:cubicBezTo>
                <a:cubicBezTo>
                  <a:pt x="1562540" y="1452669"/>
                  <a:pt x="1580904" y="1457752"/>
                  <a:pt x="1599711" y="1460103"/>
                </a:cubicBezTo>
                <a:cubicBezTo>
                  <a:pt x="1640450" y="1465195"/>
                  <a:pt x="1681486" y="1467537"/>
                  <a:pt x="1722374" y="1471254"/>
                </a:cubicBezTo>
                <a:cubicBezTo>
                  <a:pt x="1737242" y="1474971"/>
                  <a:pt x="1751653" y="1482406"/>
                  <a:pt x="1766979" y="1482406"/>
                </a:cubicBezTo>
                <a:cubicBezTo>
                  <a:pt x="1811739" y="1482406"/>
                  <a:pt x="1856427" y="1477170"/>
                  <a:pt x="1900794" y="1471254"/>
                </a:cubicBezTo>
                <a:cubicBezTo>
                  <a:pt x="1912445" y="1469700"/>
                  <a:pt x="1922773" y="1462653"/>
                  <a:pt x="1934247" y="1460103"/>
                </a:cubicBezTo>
                <a:cubicBezTo>
                  <a:pt x="1956319" y="1455198"/>
                  <a:pt x="1978852" y="1452669"/>
                  <a:pt x="2001154" y="1448952"/>
                </a:cubicBezTo>
                <a:cubicBezTo>
                  <a:pt x="2129193" y="1372129"/>
                  <a:pt x="1980354" y="1452167"/>
                  <a:pt x="2123818" y="1404347"/>
                </a:cubicBezTo>
                <a:cubicBezTo>
                  <a:pt x="2136532" y="1400109"/>
                  <a:pt x="2145285" y="1388039"/>
                  <a:pt x="2157272" y="1382045"/>
                </a:cubicBezTo>
                <a:cubicBezTo>
                  <a:pt x="2167785" y="1376788"/>
                  <a:pt x="2180024" y="1375757"/>
                  <a:pt x="2190725" y="1370893"/>
                </a:cubicBezTo>
                <a:cubicBezTo>
                  <a:pt x="2205866" y="1364011"/>
                  <a:pt x="2286963" y="1327109"/>
                  <a:pt x="2313389" y="1303986"/>
                </a:cubicBezTo>
                <a:cubicBezTo>
                  <a:pt x="2333169" y="1286678"/>
                  <a:pt x="2355622" y="1270768"/>
                  <a:pt x="2369145" y="1248230"/>
                </a:cubicBezTo>
                <a:cubicBezTo>
                  <a:pt x="2409493" y="1180982"/>
                  <a:pt x="2390575" y="1210508"/>
                  <a:pt x="2424901" y="1159020"/>
                </a:cubicBezTo>
                <a:cubicBezTo>
                  <a:pt x="2453866" y="1014192"/>
                  <a:pt x="2414345" y="1194202"/>
                  <a:pt x="2458354" y="1047508"/>
                </a:cubicBezTo>
                <a:cubicBezTo>
                  <a:pt x="2508484" y="880411"/>
                  <a:pt x="2429704" y="1092061"/>
                  <a:pt x="2491808" y="947147"/>
                </a:cubicBezTo>
                <a:cubicBezTo>
                  <a:pt x="2503264" y="920417"/>
                  <a:pt x="2506029" y="897374"/>
                  <a:pt x="2514111" y="869089"/>
                </a:cubicBezTo>
                <a:cubicBezTo>
                  <a:pt x="2517340" y="857787"/>
                  <a:pt x="2521545" y="846786"/>
                  <a:pt x="2525262" y="835635"/>
                </a:cubicBezTo>
                <a:cubicBezTo>
                  <a:pt x="2521545" y="779879"/>
                  <a:pt x="2519961" y="723940"/>
                  <a:pt x="2514111" y="668367"/>
                </a:cubicBezTo>
                <a:cubicBezTo>
                  <a:pt x="2511519" y="643742"/>
                  <a:pt x="2485928" y="572669"/>
                  <a:pt x="2480657" y="556854"/>
                </a:cubicBezTo>
                <a:cubicBezTo>
                  <a:pt x="2468146" y="519322"/>
                  <a:pt x="2469251" y="517380"/>
                  <a:pt x="2447203" y="478796"/>
                </a:cubicBezTo>
                <a:cubicBezTo>
                  <a:pt x="2440554" y="467160"/>
                  <a:pt x="2430895" y="457329"/>
                  <a:pt x="2424901" y="445342"/>
                </a:cubicBezTo>
                <a:cubicBezTo>
                  <a:pt x="2419644" y="434829"/>
                  <a:pt x="2420802" y="421292"/>
                  <a:pt x="2413750" y="411889"/>
                </a:cubicBezTo>
                <a:cubicBezTo>
                  <a:pt x="2397980" y="390862"/>
                  <a:pt x="2369749" y="379641"/>
                  <a:pt x="2357994" y="356132"/>
                </a:cubicBezTo>
                <a:cubicBezTo>
                  <a:pt x="2330989" y="302125"/>
                  <a:pt x="2347445" y="323283"/>
                  <a:pt x="2313389" y="289225"/>
                </a:cubicBezTo>
                <a:cubicBezTo>
                  <a:pt x="2309672" y="278074"/>
                  <a:pt x="2310549" y="264084"/>
                  <a:pt x="2302237" y="255772"/>
                </a:cubicBezTo>
                <a:cubicBezTo>
                  <a:pt x="2293925" y="247460"/>
                  <a:pt x="2279297" y="249877"/>
                  <a:pt x="2268784" y="244620"/>
                </a:cubicBezTo>
                <a:cubicBezTo>
                  <a:pt x="2249398" y="234927"/>
                  <a:pt x="2231974" y="221693"/>
                  <a:pt x="2213028" y="211167"/>
                </a:cubicBezTo>
                <a:cubicBezTo>
                  <a:pt x="2152319" y="177440"/>
                  <a:pt x="2183756" y="195485"/>
                  <a:pt x="2112667" y="177713"/>
                </a:cubicBezTo>
                <a:cubicBezTo>
                  <a:pt x="2101263" y="174862"/>
                  <a:pt x="2090947" y="167252"/>
                  <a:pt x="2079213" y="166562"/>
                </a:cubicBezTo>
                <a:cubicBezTo>
                  <a:pt x="2027264" y="163506"/>
                  <a:pt x="1975135" y="166562"/>
                  <a:pt x="1923096" y="16656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Cluster </a:t>
            </a:r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3" name="Group 1035"/>
          <p:cNvGrpSpPr/>
          <p:nvPr/>
        </p:nvGrpSpPr>
        <p:grpSpPr>
          <a:xfrm>
            <a:off x="1475656" y="1988840"/>
            <a:ext cx="5747418" cy="3888432"/>
            <a:chOff x="1209368" y="2514600"/>
            <a:chExt cx="3749332" cy="2895600"/>
          </a:xfrm>
        </p:grpSpPr>
        <p:grpSp>
          <p:nvGrpSpPr>
            <p:cNvPr id="4" name="Group 1023"/>
            <p:cNvGrpSpPr/>
            <p:nvPr/>
          </p:nvGrpSpPr>
          <p:grpSpPr>
            <a:xfrm>
              <a:off x="1219200" y="4297363"/>
              <a:ext cx="1176338" cy="1112837"/>
              <a:chOff x="1219200" y="4373563"/>
              <a:chExt cx="1176338" cy="1112837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219200" y="4373563"/>
                <a:ext cx="1176338" cy="628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1219200" y="5024438"/>
                <a:ext cx="1176338" cy="461962"/>
              </a:xfrm>
              <a:prstGeom prst="rect">
                <a:avLst/>
              </a:prstGeom>
              <a:solidFill>
                <a:srgbClr val="D8D8D8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1320800" y="4795838"/>
                <a:ext cx="269875" cy="111125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1679575" y="4799013"/>
                <a:ext cx="269875" cy="111125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2043113" y="4799013"/>
                <a:ext cx="269875" cy="111125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1397266" y="4394200"/>
                <a:ext cx="907784" cy="241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Digital libraries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1472004" y="5143892"/>
                <a:ext cx="700088" cy="197561"/>
              </a:xfrm>
              <a:prstGeom prst="rect">
                <a:avLst/>
              </a:prstGeom>
              <a:solidFill>
                <a:srgbClr val="D8D8D8">
                  <a:alpha val="0"/>
                </a:srgbClr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Life Ray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219200" y="3119437"/>
              <a:ext cx="1173163" cy="11509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09368" y="2514600"/>
              <a:ext cx="1176338" cy="577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1362075" y="2913062"/>
              <a:ext cx="3175" cy="346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1362075" y="4090987"/>
              <a:ext cx="3175" cy="346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1559168" y="3675184"/>
              <a:ext cx="296863" cy="265112"/>
            </a:xfrm>
            <a:prstGeom prst="flowChartMultidocumen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14537" y="3706812"/>
              <a:ext cx="195263" cy="179388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503363" y="3214688"/>
              <a:ext cx="554037" cy="214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Services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404938" y="3426178"/>
              <a:ext cx="576262" cy="192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Tests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447800" y="2735263"/>
              <a:ext cx="785812" cy="160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User interface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029"/>
            <p:cNvGrpSpPr/>
            <p:nvPr/>
          </p:nvGrpSpPr>
          <p:grpSpPr>
            <a:xfrm>
              <a:off x="3699015" y="3104445"/>
              <a:ext cx="1259685" cy="2279877"/>
              <a:chOff x="4578490" y="2710956"/>
              <a:chExt cx="1259685" cy="2279877"/>
            </a:xfrm>
          </p:grpSpPr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4613275" y="3048000"/>
                <a:ext cx="1177925" cy="14541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AutoShape 25"/>
              <p:cNvSpPr>
                <a:spLocks noChangeArrowheads="1"/>
              </p:cNvSpPr>
              <p:nvPr/>
            </p:nvSpPr>
            <p:spPr bwMode="auto">
              <a:xfrm>
                <a:off x="5360988" y="3363912"/>
                <a:ext cx="269875" cy="111125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AutoShape 26"/>
              <p:cNvSpPr>
                <a:spLocks noChangeArrowheads="1"/>
              </p:cNvSpPr>
              <p:nvPr/>
            </p:nvSpPr>
            <p:spPr bwMode="auto">
              <a:xfrm>
                <a:off x="4867275" y="3306762"/>
                <a:ext cx="238125" cy="228600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utoShape 27"/>
              <p:cNvSpPr>
                <a:spLocks noChangeArrowheads="1"/>
              </p:cNvSpPr>
              <p:nvPr/>
            </p:nvSpPr>
            <p:spPr bwMode="auto">
              <a:xfrm>
                <a:off x="5308600" y="3867150"/>
                <a:ext cx="238125" cy="2190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V="1">
                <a:off x="5105400" y="3419475"/>
                <a:ext cx="255588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AutoShape 29"/>
              <p:cNvSpPr>
                <a:spLocks noChangeArrowheads="1"/>
              </p:cNvSpPr>
              <p:nvPr/>
            </p:nvSpPr>
            <p:spPr bwMode="auto">
              <a:xfrm>
                <a:off x="4722813" y="3762375"/>
                <a:ext cx="239712" cy="2190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54" name="AutoShape 30"/>
              <p:cNvCxnSpPr>
                <a:cxnSpLocks noChangeShapeType="1"/>
              </p:cNvCxnSpPr>
              <p:nvPr/>
            </p:nvCxnSpPr>
            <p:spPr bwMode="auto">
              <a:xfrm flipH="1">
                <a:off x="4841875" y="3535362"/>
                <a:ext cx="144463" cy="227013"/>
              </a:xfrm>
              <a:prstGeom prst="straightConnector1">
                <a:avLst/>
              </a:prstGeom>
              <a:noFill/>
              <a:ln w="9525" cap="rnd">
                <a:solidFill>
                  <a:srgbClr val="80808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5" name="AutoShape 31"/>
              <p:cNvCxnSpPr>
                <a:cxnSpLocks noChangeShapeType="1"/>
              </p:cNvCxnSpPr>
              <p:nvPr/>
            </p:nvCxnSpPr>
            <p:spPr bwMode="auto">
              <a:xfrm>
                <a:off x="5070475" y="3502025"/>
                <a:ext cx="273050" cy="398462"/>
              </a:xfrm>
              <a:prstGeom prst="straightConnector1">
                <a:avLst/>
              </a:prstGeom>
              <a:noFill/>
              <a:ln w="9525" cap="rnd">
                <a:solidFill>
                  <a:srgbClr val="80808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5130996" y="4114800"/>
                <a:ext cx="641350" cy="1174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FraudDetector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 Box 33"/>
              <p:cNvSpPr txBox="1">
                <a:spLocks noChangeArrowheads="1"/>
              </p:cNvSpPr>
              <p:nvPr/>
            </p:nvSpPr>
            <p:spPr bwMode="auto">
              <a:xfrm>
                <a:off x="4630737" y="3995737"/>
                <a:ext cx="550863" cy="119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Statistician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 Box 34"/>
              <p:cNvSpPr txBox="1">
                <a:spLocks noChangeArrowheads="1"/>
              </p:cNvSpPr>
              <p:nvPr/>
            </p:nvSpPr>
            <p:spPr bwMode="auto">
              <a:xfrm>
                <a:off x="4652963" y="3104536"/>
                <a:ext cx="580231" cy="1873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Evaluator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5" name="Rectangle 35"/>
              <p:cNvSpPr>
                <a:spLocks noChangeArrowheads="1"/>
              </p:cNvSpPr>
              <p:nvPr/>
            </p:nvSpPr>
            <p:spPr bwMode="auto">
              <a:xfrm>
                <a:off x="4623489" y="4528870"/>
                <a:ext cx="1176337" cy="461963"/>
              </a:xfrm>
              <a:prstGeom prst="rect">
                <a:avLst/>
              </a:prstGeom>
              <a:solidFill>
                <a:srgbClr val="D8D8D8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7" name="Text Box 36"/>
              <p:cNvSpPr txBox="1">
                <a:spLocks noChangeArrowheads="1"/>
              </p:cNvSpPr>
              <p:nvPr/>
            </p:nvSpPr>
            <p:spPr bwMode="auto">
              <a:xfrm>
                <a:off x="4869410" y="4669963"/>
                <a:ext cx="686293" cy="20683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JADE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8" name="Text Box 37"/>
              <p:cNvSpPr txBox="1">
                <a:spLocks noChangeArrowheads="1"/>
              </p:cNvSpPr>
              <p:nvPr/>
            </p:nvSpPr>
            <p:spPr bwMode="auto">
              <a:xfrm>
                <a:off x="4578490" y="2710956"/>
                <a:ext cx="1259685" cy="280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Agent Village (AV)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9" name="Text Box 38"/>
            <p:cNvSpPr txBox="1">
              <a:spLocks noChangeArrowheads="1"/>
            </p:cNvSpPr>
            <p:nvPr/>
          </p:nvSpPr>
          <p:spPr bwMode="auto">
            <a:xfrm>
              <a:off x="2432128" y="2590800"/>
              <a:ext cx="1407811" cy="396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Educational portal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39"/>
            <p:cNvSpPr txBox="1">
              <a:spLocks noChangeArrowheads="1"/>
            </p:cNvSpPr>
            <p:nvPr/>
          </p:nvSpPr>
          <p:spPr bwMode="auto">
            <a:xfrm>
              <a:off x="2430705" y="3479800"/>
              <a:ext cx="1184033" cy="227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Reactivity</a:t>
              </a:r>
              <a:r>
                <a:rPr kumimoji="0" lang="bg-BG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SOAP Request</a:t>
              </a:r>
              <a:r>
                <a:rPr kumimoji="0" lang="bg-BG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>
              <a:off x="2256947" y="3866761"/>
              <a:ext cx="1658937" cy="1587"/>
            </a:xfrm>
            <a:prstGeom prst="straightConnector1">
              <a:avLst/>
            </a:prstGeom>
            <a:noFill/>
            <a:ln w="12700">
              <a:solidFill>
                <a:srgbClr val="4F81B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rgbClr val="243F60"/>
                    </a:outerShdw>
                  </a:effectLst>
                </a14:hiddenEffects>
              </a:ext>
            </a:extLst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>
              <a:off x="2275997" y="3757223"/>
              <a:ext cx="1660525" cy="0"/>
            </a:xfrm>
            <a:prstGeom prst="straightConnector1">
              <a:avLst/>
            </a:prstGeom>
            <a:noFill/>
            <a:ln w="1270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rgbClr val="622423"/>
                    </a:outerShdw>
                  </a:effectLst>
                </a14:hiddenEffects>
              </a:ext>
            </a:extLst>
          </p:spPr>
        </p:cxnSp>
        <p:sp>
          <p:nvSpPr>
            <p:cNvPr id="1033" name="Text Box 42"/>
            <p:cNvSpPr txBox="1">
              <a:spLocks noChangeArrowheads="1"/>
            </p:cNvSpPr>
            <p:nvPr/>
          </p:nvSpPr>
          <p:spPr bwMode="auto">
            <a:xfrm>
              <a:off x="2438400" y="3962400"/>
              <a:ext cx="1249910" cy="132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Proactivity </a:t>
              </a:r>
              <a:r>
                <a:rPr kumimoji="0" lang="bg-BG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(SOAP Response</a:t>
              </a:r>
              <a:r>
                <a:rPr kumimoji="0" lang="bg-BG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FEDA-956C-4B42-999D-74DED0B04992}" type="datetime1">
              <a:rPr lang="bg-BG" smtClean="0"/>
              <a:t>25.8.2011 г.</a:t>
            </a:fld>
            <a:endParaRPr lang="bg-BG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6</a:t>
            </a:fld>
            <a:endParaRPr lang="bg-BG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484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96"/>
          <p:cNvSpPr>
            <a:spLocks noChangeArrowheads="1"/>
          </p:cNvSpPr>
          <p:nvPr/>
        </p:nvSpPr>
        <p:spPr bwMode="auto">
          <a:xfrm>
            <a:off x="4419600" y="3608388"/>
            <a:ext cx="2381250" cy="20304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34008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Portal - AV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Rounded Rectangle 90"/>
          <p:cNvSpPr>
            <a:spLocks noChangeArrowheads="1"/>
          </p:cNvSpPr>
          <p:nvPr/>
        </p:nvSpPr>
        <p:spPr bwMode="auto">
          <a:xfrm>
            <a:off x="762000" y="1828800"/>
            <a:ext cx="1552575" cy="2505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3"/>
          <p:cNvSpPr>
            <a:spLocks noChangeArrowheads="1"/>
          </p:cNvSpPr>
          <p:nvPr/>
        </p:nvSpPr>
        <p:spPr bwMode="auto">
          <a:xfrm>
            <a:off x="899592" y="2057400"/>
            <a:ext cx="1224483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381563"/>
                </a:solidFill>
                <a:effectLst/>
                <a:latin typeface="Calibri" pitchFamily="34" charset="0"/>
                <a:cs typeface="Arial" pitchFamily="34" charset="0"/>
              </a:rPr>
              <a:t>DeLC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381563"/>
                </a:solidFill>
                <a:effectLst/>
                <a:latin typeface="Calibri" pitchFamily="34" charset="0"/>
                <a:cs typeface="Arial" pitchFamily="34" charset="0"/>
              </a:rPr>
              <a:t> portal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Multidocument 91"/>
          <p:cNvSpPr>
            <a:spLocks noChangeArrowheads="1"/>
          </p:cNvSpPr>
          <p:nvPr/>
        </p:nvSpPr>
        <p:spPr bwMode="auto">
          <a:xfrm>
            <a:off x="971600" y="2552700"/>
            <a:ext cx="781000" cy="495300"/>
          </a:xfrm>
          <a:prstGeom prst="flowChartMultidocumen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TEST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hape 101"/>
          <p:cNvSpPr>
            <a:spLocks/>
          </p:cNvSpPr>
          <p:nvPr/>
        </p:nvSpPr>
        <p:spPr bwMode="auto">
          <a:xfrm rot="5214111">
            <a:off x="1651794" y="2921583"/>
            <a:ext cx="815975" cy="484187"/>
          </a:xfrm>
          <a:custGeom>
            <a:avLst/>
            <a:gdLst>
              <a:gd name="T0" fmla="*/ 0 w 507953"/>
              <a:gd name="T1" fmla="*/ 289975 h 289975"/>
              <a:gd name="T2" fmla="*/ 410559 w 507953"/>
              <a:gd name="T3" fmla="*/ 36247 h 289975"/>
              <a:gd name="T4" fmla="*/ 406475 w 507953"/>
              <a:gd name="T5" fmla="*/ 0 h 289975"/>
              <a:gd name="T6" fmla="*/ 507953 w 507953"/>
              <a:gd name="T7" fmla="*/ 45396 h 289975"/>
              <a:gd name="T8" fmla="*/ 419972 w 507953"/>
              <a:gd name="T9" fmla="*/ 119789 h 289975"/>
              <a:gd name="T10" fmla="*/ 415888 w 507953"/>
              <a:gd name="T11" fmla="*/ 83542 h 289975"/>
              <a:gd name="T12" fmla="*/ 0 w 507953"/>
              <a:gd name="T13" fmla="*/ 289975 h 289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7953"/>
              <a:gd name="T22" fmla="*/ 0 h 289975"/>
              <a:gd name="T23" fmla="*/ 507953 w 507953"/>
              <a:gd name="T24" fmla="*/ 289975 h 289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7953" h="289975">
                <a:moveTo>
                  <a:pt x="0" y="289975"/>
                </a:moveTo>
                <a:cubicBezTo>
                  <a:pt x="56439" y="161097"/>
                  <a:pt x="193292" y="76521"/>
                  <a:pt x="410559" y="36247"/>
                </a:cubicBezTo>
                <a:lnTo>
                  <a:pt x="406475" y="0"/>
                </a:lnTo>
                <a:lnTo>
                  <a:pt x="507953" y="45396"/>
                </a:lnTo>
                <a:lnTo>
                  <a:pt x="419972" y="119789"/>
                </a:lnTo>
                <a:lnTo>
                  <a:pt x="415888" y="83542"/>
                </a:lnTo>
                <a:cubicBezTo>
                  <a:pt x="223288" y="99651"/>
                  <a:pt x="84659" y="168462"/>
                  <a:pt x="0" y="28997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hape 102"/>
          <p:cNvSpPr>
            <a:spLocks/>
          </p:cNvSpPr>
          <p:nvPr/>
        </p:nvSpPr>
        <p:spPr bwMode="auto">
          <a:xfrm rot="5400000" flipH="1" flipV="1">
            <a:off x="967408" y="3124200"/>
            <a:ext cx="796925" cy="644525"/>
          </a:xfrm>
          <a:custGeom>
            <a:avLst/>
            <a:gdLst>
              <a:gd name="T0" fmla="*/ 0 w 508572"/>
              <a:gd name="T1" fmla="*/ 346651 h 346651"/>
              <a:gd name="T2" fmla="*/ 398521 w 508572"/>
              <a:gd name="T3" fmla="*/ 43331 h 346651"/>
              <a:gd name="T4" fmla="*/ 393638 w 508572"/>
              <a:gd name="T5" fmla="*/ 0 h 346651"/>
              <a:gd name="T6" fmla="*/ 508572 w 508572"/>
              <a:gd name="T7" fmla="*/ 54268 h 346651"/>
              <a:gd name="T8" fmla="*/ 409773 w 508572"/>
              <a:gd name="T9" fmla="*/ 143202 h 346651"/>
              <a:gd name="T10" fmla="*/ 404891 w 508572"/>
              <a:gd name="T11" fmla="*/ 99870 h 346651"/>
              <a:gd name="T12" fmla="*/ 0 w 508572"/>
              <a:gd name="T13" fmla="*/ 346651 h 346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572"/>
              <a:gd name="T22" fmla="*/ 0 h 346651"/>
              <a:gd name="T23" fmla="*/ 508572 w 508572"/>
              <a:gd name="T24" fmla="*/ 346651 h 346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572" h="346651">
                <a:moveTo>
                  <a:pt x="0" y="346651"/>
                </a:moveTo>
                <a:cubicBezTo>
                  <a:pt x="56508" y="192584"/>
                  <a:pt x="189348" y="91477"/>
                  <a:pt x="398521" y="43331"/>
                </a:cubicBezTo>
                <a:lnTo>
                  <a:pt x="393638" y="0"/>
                </a:lnTo>
                <a:lnTo>
                  <a:pt x="508572" y="54268"/>
                </a:lnTo>
                <a:lnTo>
                  <a:pt x="409773" y="143202"/>
                </a:lnTo>
                <a:lnTo>
                  <a:pt x="404891" y="99870"/>
                </a:lnTo>
                <a:cubicBezTo>
                  <a:pt x="219726" y="119129"/>
                  <a:pt x="84762" y="201389"/>
                  <a:pt x="0" y="346651"/>
                </a:cubicBezTo>
                <a:close/>
              </a:path>
            </a:pathLst>
          </a:custGeom>
          <a:solidFill>
            <a:srgbClr val="F2DBDB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ctagon 99"/>
          <p:cNvSpPr>
            <a:spLocks noChangeArrowheads="1"/>
          </p:cNvSpPr>
          <p:nvPr/>
        </p:nvSpPr>
        <p:spPr bwMode="auto">
          <a:xfrm>
            <a:off x="1691680" y="3682925"/>
            <a:ext cx="1386482" cy="466155"/>
          </a:xfrm>
          <a:prstGeom prst="homePlate">
            <a:avLst>
              <a:gd name="adj" fmla="val 7628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AVCallProcessor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103"/>
          <p:cNvSpPr>
            <a:spLocks/>
          </p:cNvSpPr>
          <p:nvPr/>
        </p:nvSpPr>
        <p:spPr bwMode="auto">
          <a:xfrm rot="4142586">
            <a:off x="3565214" y="3015003"/>
            <a:ext cx="885825" cy="1684337"/>
          </a:xfrm>
          <a:custGeom>
            <a:avLst/>
            <a:gdLst>
              <a:gd name="T0" fmla="*/ 0 w 1475305"/>
              <a:gd name="T1" fmla="*/ 2369756 h 2369756"/>
              <a:gd name="T2" fmla="*/ 1006940 w 1475305"/>
              <a:gd name="T3" fmla="*/ 184413 h 2369756"/>
              <a:gd name="T4" fmla="*/ 986162 w 1475305"/>
              <a:gd name="T5" fmla="*/ 0 h 2369756"/>
              <a:gd name="T6" fmla="*/ 1475305 w 1475305"/>
              <a:gd name="T7" fmla="*/ 259179 h 2369756"/>
              <a:gd name="T8" fmla="*/ 1071267 w 1475305"/>
              <a:gd name="T9" fmla="*/ 755333 h 2369756"/>
              <a:gd name="T10" fmla="*/ 1050489 w 1475305"/>
              <a:gd name="T11" fmla="*/ 570920 h 2369756"/>
              <a:gd name="T12" fmla="*/ 0 w 1475305"/>
              <a:gd name="T13" fmla="*/ 2369756 h 23697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5305"/>
              <a:gd name="T22" fmla="*/ 0 h 2369756"/>
              <a:gd name="T23" fmla="*/ 1475305 w 1475305"/>
              <a:gd name="T24" fmla="*/ 2369756 h 23697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5305" h="2369756">
                <a:moveTo>
                  <a:pt x="0" y="2369756"/>
                </a:moveTo>
                <a:cubicBezTo>
                  <a:pt x="163923" y="1316531"/>
                  <a:pt x="499569" y="588084"/>
                  <a:pt x="1006940" y="184413"/>
                </a:cubicBezTo>
                <a:lnTo>
                  <a:pt x="986162" y="0"/>
                </a:lnTo>
                <a:lnTo>
                  <a:pt x="1475305" y="259179"/>
                </a:lnTo>
                <a:lnTo>
                  <a:pt x="1071267" y="755333"/>
                </a:lnTo>
                <a:lnTo>
                  <a:pt x="1050489" y="570920"/>
                </a:lnTo>
                <a:cubicBezTo>
                  <a:pt x="596047" y="702573"/>
                  <a:pt x="245884" y="1302185"/>
                  <a:pt x="0" y="2369756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hape 104"/>
          <p:cNvSpPr>
            <a:spLocks/>
          </p:cNvSpPr>
          <p:nvPr/>
        </p:nvSpPr>
        <p:spPr bwMode="auto">
          <a:xfrm rot="4290461" flipH="1" flipV="1">
            <a:off x="3224068" y="3389185"/>
            <a:ext cx="1008062" cy="1739900"/>
          </a:xfrm>
          <a:custGeom>
            <a:avLst/>
            <a:gdLst>
              <a:gd name="T0" fmla="*/ 0 w 1433827"/>
              <a:gd name="T1" fmla="*/ 2572893 h 2572893"/>
              <a:gd name="T2" fmla="*/ 978630 w 1433827"/>
              <a:gd name="T3" fmla="*/ 179228 h 2572893"/>
              <a:gd name="T4" fmla="*/ 958436 w 1433827"/>
              <a:gd name="T5" fmla="*/ 0 h 2572893"/>
              <a:gd name="T6" fmla="*/ 1433827 w 1433827"/>
              <a:gd name="T7" fmla="*/ 260403 h 2572893"/>
              <a:gd name="T8" fmla="*/ 1046106 w 1433827"/>
              <a:gd name="T9" fmla="*/ 778096 h 2572893"/>
              <a:gd name="T10" fmla="*/ 1025912 w 1433827"/>
              <a:gd name="T11" fmla="*/ 598867 h 2572893"/>
              <a:gd name="T12" fmla="*/ 0 w 1433827"/>
              <a:gd name="T13" fmla="*/ 2572893 h 2572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3827"/>
              <a:gd name="T22" fmla="*/ 0 h 2572893"/>
              <a:gd name="T23" fmla="*/ 1433827 w 1433827"/>
              <a:gd name="T24" fmla="*/ 2572893 h 2572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3827" h="2572893">
                <a:moveTo>
                  <a:pt x="0" y="2572893"/>
                </a:moveTo>
                <a:cubicBezTo>
                  <a:pt x="159314" y="1429385"/>
                  <a:pt x="485524" y="631497"/>
                  <a:pt x="978630" y="179228"/>
                </a:cubicBezTo>
                <a:lnTo>
                  <a:pt x="958436" y="0"/>
                </a:lnTo>
                <a:lnTo>
                  <a:pt x="1433827" y="260403"/>
                </a:lnTo>
                <a:lnTo>
                  <a:pt x="1046106" y="778096"/>
                </a:lnTo>
                <a:lnTo>
                  <a:pt x="1025912" y="598867"/>
                </a:lnTo>
                <a:cubicBezTo>
                  <a:pt x="580942" y="741806"/>
                  <a:pt x="238971" y="1399814"/>
                  <a:pt x="0" y="2572893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miley Face 97"/>
          <p:cNvSpPr>
            <a:spLocks noChangeArrowheads="1"/>
          </p:cNvSpPr>
          <p:nvPr/>
        </p:nvSpPr>
        <p:spPr bwMode="auto">
          <a:xfrm>
            <a:off x="4733925" y="3962400"/>
            <a:ext cx="676275" cy="7048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miley Face 108"/>
          <p:cNvSpPr>
            <a:spLocks noChangeArrowheads="1"/>
          </p:cNvSpPr>
          <p:nvPr/>
        </p:nvSpPr>
        <p:spPr bwMode="auto">
          <a:xfrm>
            <a:off x="4953000" y="4951413"/>
            <a:ext cx="458787" cy="458787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miley Face 105"/>
          <p:cNvSpPr>
            <a:spLocks noChangeArrowheads="1"/>
          </p:cNvSpPr>
          <p:nvPr/>
        </p:nvSpPr>
        <p:spPr bwMode="auto">
          <a:xfrm>
            <a:off x="5867400" y="4419600"/>
            <a:ext cx="457200" cy="458787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Callout 2 1"/>
          <p:cNvSpPr>
            <a:spLocks/>
          </p:cNvSpPr>
          <p:nvPr/>
        </p:nvSpPr>
        <p:spPr bwMode="auto">
          <a:xfrm>
            <a:off x="6372200" y="4005064"/>
            <a:ext cx="807368" cy="466725"/>
          </a:xfrm>
          <a:prstGeom prst="borderCallout2">
            <a:avLst>
              <a:gd name="adj1" fmla="val 24491"/>
              <a:gd name="adj2" fmla="val -12014"/>
              <a:gd name="adj3" fmla="val 24491"/>
              <a:gd name="adj4" fmla="val -19620"/>
              <a:gd name="adj5" fmla="val 31112"/>
              <a:gd name="adj6" fmla="val -24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Agent Village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16"/>
          <p:cNvSpPr>
            <a:spLocks/>
          </p:cNvSpPr>
          <p:nvPr/>
        </p:nvSpPr>
        <p:spPr bwMode="auto">
          <a:xfrm rot="12795602" flipV="1">
            <a:off x="5183407" y="4650007"/>
            <a:ext cx="315913" cy="315912"/>
          </a:xfrm>
          <a:custGeom>
            <a:avLst/>
            <a:gdLst>
              <a:gd name="T0" fmla="*/ 0 w 316067"/>
              <a:gd name="T1" fmla="*/ 316591 h 316591"/>
              <a:gd name="T2" fmla="*/ 215659 w 316067"/>
              <a:gd name="T3" fmla="*/ 39508 h 316591"/>
              <a:gd name="T4" fmla="*/ 211207 w 316067"/>
              <a:gd name="T5" fmla="*/ 0 h 316591"/>
              <a:gd name="T6" fmla="*/ 316067 w 316067"/>
              <a:gd name="T7" fmla="*/ 53894 h 316591"/>
              <a:gd name="T8" fmla="*/ 226919 w 316067"/>
              <a:gd name="T9" fmla="*/ 139448 h 316591"/>
              <a:gd name="T10" fmla="*/ 222468 w 316067"/>
              <a:gd name="T11" fmla="*/ 99939 h 316591"/>
              <a:gd name="T12" fmla="*/ 0 w 316067"/>
              <a:gd name="T13" fmla="*/ 316591 h 3165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6067"/>
              <a:gd name="T22" fmla="*/ 0 h 316591"/>
              <a:gd name="T23" fmla="*/ 316067 w 316067"/>
              <a:gd name="T24" fmla="*/ 316591 h 3165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6067" h="316591">
                <a:moveTo>
                  <a:pt x="0" y="316591"/>
                </a:moveTo>
                <a:cubicBezTo>
                  <a:pt x="35119" y="175884"/>
                  <a:pt x="107005" y="83523"/>
                  <a:pt x="215659" y="39508"/>
                </a:cubicBezTo>
                <a:lnTo>
                  <a:pt x="211207" y="0"/>
                </a:lnTo>
                <a:lnTo>
                  <a:pt x="316067" y="53894"/>
                </a:lnTo>
                <a:lnTo>
                  <a:pt x="226919" y="139448"/>
                </a:lnTo>
                <a:lnTo>
                  <a:pt x="222468" y="99939"/>
                </a:lnTo>
                <a:cubicBezTo>
                  <a:pt x="126834" y="117528"/>
                  <a:pt x="52678" y="189745"/>
                  <a:pt x="0" y="316591"/>
                </a:cubicBezTo>
                <a:close/>
              </a:path>
            </a:pathLst>
          </a:cu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hape 115"/>
          <p:cNvSpPr>
            <a:spLocks/>
          </p:cNvSpPr>
          <p:nvPr/>
        </p:nvSpPr>
        <p:spPr bwMode="auto">
          <a:xfrm rot="13337018" flipH="1">
            <a:off x="4729711" y="4713419"/>
            <a:ext cx="338137" cy="373062"/>
          </a:xfrm>
          <a:custGeom>
            <a:avLst/>
            <a:gdLst>
              <a:gd name="T0" fmla="*/ 0 w 338238"/>
              <a:gd name="T1" fmla="*/ 373295 h 373295"/>
              <a:gd name="T2" fmla="*/ 224634 w 338238"/>
              <a:gd name="T3" fmla="*/ 42280 h 373295"/>
              <a:gd name="T4" fmla="*/ 219870 w 338238"/>
              <a:gd name="T5" fmla="*/ 0 h 373295"/>
              <a:gd name="T6" fmla="*/ 338238 w 338238"/>
              <a:gd name="T7" fmla="*/ 54057 h 373295"/>
              <a:gd name="T8" fmla="*/ 236258 w 338238"/>
              <a:gd name="T9" fmla="*/ 145444 h 373295"/>
              <a:gd name="T10" fmla="*/ 231494 w 338238"/>
              <a:gd name="T11" fmla="*/ 103164 h 373295"/>
              <a:gd name="T12" fmla="*/ 0 w 338238"/>
              <a:gd name="T13" fmla="*/ 373295 h 3732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8238"/>
              <a:gd name="T22" fmla="*/ 0 h 373295"/>
              <a:gd name="T23" fmla="*/ 338238 w 338238"/>
              <a:gd name="T24" fmla="*/ 373295 h 3732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8238" h="373295">
                <a:moveTo>
                  <a:pt x="0" y="373295"/>
                </a:moveTo>
                <a:cubicBezTo>
                  <a:pt x="37582" y="207386"/>
                  <a:pt x="112460" y="97048"/>
                  <a:pt x="224634" y="42280"/>
                </a:cubicBezTo>
                <a:lnTo>
                  <a:pt x="219870" y="0"/>
                </a:lnTo>
                <a:lnTo>
                  <a:pt x="338238" y="54057"/>
                </a:lnTo>
                <a:lnTo>
                  <a:pt x="236258" y="145444"/>
                </a:lnTo>
                <a:lnTo>
                  <a:pt x="231494" y="103164"/>
                </a:lnTo>
                <a:cubicBezTo>
                  <a:pt x="133538" y="123903"/>
                  <a:pt x="56373" y="213946"/>
                  <a:pt x="0" y="373295"/>
                </a:cubicBezTo>
                <a:close/>
              </a:path>
            </a:pathLst>
          </a:cu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5303838" y="5301209"/>
            <a:ext cx="996354" cy="2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Statistician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09"/>
          <p:cNvSpPr txBox="1">
            <a:spLocks noChangeArrowheads="1"/>
          </p:cNvSpPr>
          <p:nvPr/>
        </p:nvSpPr>
        <p:spPr bwMode="auto">
          <a:xfrm>
            <a:off x="5580112" y="4894052"/>
            <a:ext cx="1101044" cy="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FraudDetector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hape 114"/>
          <p:cNvSpPr>
            <a:spLocks/>
          </p:cNvSpPr>
          <p:nvPr/>
        </p:nvSpPr>
        <p:spPr bwMode="auto">
          <a:xfrm rot="14610338">
            <a:off x="5431142" y="4367449"/>
            <a:ext cx="330200" cy="396875"/>
          </a:xfrm>
          <a:custGeom>
            <a:avLst/>
            <a:gdLst>
              <a:gd name="T0" fmla="*/ 0 w 329528"/>
              <a:gd name="T1" fmla="*/ 396832 h 396832"/>
              <a:gd name="T2" fmla="*/ 224844 w 329528"/>
              <a:gd name="T3" fmla="*/ 41191 h 396832"/>
              <a:gd name="T4" fmla="*/ 220202 w 329528"/>
              <a:gd name="T5" fmla="*/ 0 h 396832"/>
              <a:gd name="T6" fmla="*/ 329528 w 329528"/>
              <a:gd name="T7" fmla="*/ 59223 h 396832"/>
              <a:gd name="T8" fmla="*/ 238019 w 329528"/>
              <a:gd name="T9" fmla="*/ 158129 h 396832"/>
              <a:gd name="T10" fmla="*/ 233378 w 329528"/>
              <a:gd name="T11" fmla="*/ 116938 h 396832"/>
              <a:gd name="T12" fmla="*/ 0 w 329528"/>
              <a:gd name="T13" fmla="*/ 396832 h 3968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9528"/>
              <a:gd name="T22" fmla="*/ 0 h 396832"/>
              <a:gd name="T23" fmla="*/ 329528 w 329528"/>
              <a:gd name="T24" fmla="*/ 396832 h 3968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9528" h="396832">
                <a:moveTo>
                  <a:pt x="0" y="396832"/>
                </a:moveTo>
                <a:cubicBezTo>
                  <a:pt x="36614" y="220462"/>
                  <a:pt x="111562" y="101915"/>
                  <a:pt x="224844" y="41191"/>
                </a:cubicBezTo>
                <a:lnTo>
                  <a:pt x="220202" y="0"/>
                </a:lnTo>
                <a:lnTo>
                  <a:pt x="329528" y="59223"/>
                </a:lnTo>
                <a:lnTo>
                  <a:pt x="238019" y="158129"/>
                </a:lnTo>
                <a:lnTo>
                  <a:pt x="233378" y="116938"/>
                </a:lnTo>
                <a:cubicBezTo>
                  <a:pt x="132714" y="138985"/>
                  <a:pt x="54921" y="232283"/>
                  <a:pt x="0" y="396832"/>
                </a:cubicBezTo>
                <a:close/>
              </a:path>
            </a:pathLst>
          </a:cu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hape 112"/>
          <p:cNvSpPr>
            <a:spLocks/>
          </p:cNvSpPr>
          <p:nvPr/>
        </p:nvSpPr>
        <p:spPr bwMode="auto">
          <a:xfrm rot="4799448">
            <a:off x="5529553" y="4080164"/>
            <a:ext cx="295274" cy="517483"/>
          </a:xfrm>
          <a:custGeom>
            <a:avLst/>
            <a:gdLst>
              <a:gd name="T0" fmla="*/ 0 w 284686"/>
              <a:gd name="T1" fmla="*/ 556516 h 556516"/>
              <a:gd name="T2" fmla="*/ 189069 w 284686"/>
              <a:gd name="T3" fmla="*/ 35586 h 556516"/>
              <a:gd name="T4" fmla="*/ 185059 w 284686"/>
              <a:gd name="T5" fmla="*/ 0 h 556516"/>
              <a:gd name="T6" fmla="*/ 284686 w 284686"/>
              <a:gd name="T7" fmla="*/ 53144 h 556516"/>
              <a:gd name="T8" fmla="*/ 203305 w 284686"/>
              <a:gd name="T9" fmla="*/ 161939 h 556516"/>
              <a:gd name="T10" fmla="*/ 199296 w 284686"/>
              <a:gd name="T11" fmla="*/ 126354 h 556516"/>
              <a:gd name="T12" fmla="*/ 0 w 284686"/>
              <a:gd name="T13" fmla="*/ 556516 h 5565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4686"/>
              <a:gd name="T22" fmla="*/ 0 h 556516"/>
              <a:gd name="T23" fmla="*/ 284686 w 284686"/>
              <a:gd name="T24" fmla="*/ 556516 h 5565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4686" h="556516">
                <a:moveTo>
                  <a:pt x="0" y="556516"/>
                </a:moveTo>
                <a:cubicBezTo>
                  <a:pt x="31632" y="309175"/>
                  <a:pt x="94655" y="135532"/>
                  <a:pt x="189069" y="35586"/>
                </a:cubicBezTo>
                <a:lnTo>
                  <a:pt x="185059" y="0"/>
                </a:lnTo>
                <a:lnTo>
                  <a:pt x="284686" y="53144"/>
                </a:lnTo>
                <a:lnTo>
                  <a:pt x="203305" y="161939"/>
                </a:lnTo>
                <a:lnTo>
                  <a:pt x="199296" y="126354"/>
                </a:lnTo>
                <a:cubicBezTo>
                  <a:pt x="113880" y="157271"/>
                  <a:pt x="47448" y="300659"/>
                  <a:pt x="0" y="556516"/>
                </a:cubicBezTo>
                <a:close/>
              </a:path>
            </a:pathLst>
          </a:cu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09"/>
          <p:cNvSpPr txBox="1">
            <a:spLocks noChangeArrowheads="1"/>
          </p:cNvSpPr>
          <p:nvPr/>
        </p:nvSpPr>
        <p:spPr bwMode="auto">
          <a:xfrm>
            <a:off x="5181600" y="3789040"/>
            <a:ext cx="83056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Evaluator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Callout 2 119"/>
          <p:cNvSpPr>
            <a:spLocks/>
          </p:cNvSpPr>
          <p:nvPr/>
        </p:nvSpPr>
        <p:spPr bwMode="auto">
          <a:xfrm flipH="1">
            <a:off x="827584" y="5229200"/>
            <a:ext cx="3456384" cy="936104"/>
          </a:xfrm>
          <a:prstGeom prst="borderCallout2">
            <a:avLst>
              <a:gd name="adj1" fmla="val -7023"/>
              <a:gd name="adj2" fmla="val 49931"/>
              <a:gd name="adj3" fmla="val -39491"/>
              <a:gd name="adj4" fmla="val 49690"/>
              <a:gd name="adj5" fmla="val -115266"/>
              <a:gd name="adj6" fmla="val 34970"/>
            </a:avLst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SOAP Response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estimate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Points by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word-matching</a:t>
            </a:r>
            <a:endParaRPr lang="en-US" sz="1400" dirty="0" smtClean="0"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Points by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optimistic‑percentage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" name="Line Callout 2 118"/>
          <p:cNvSpPr>
            <a:spLocks/>
          </p:cNvSpPr>
          <p:nvPr/>
        </p:nvSpPr>
        <p:spPr bwMode="auto">
          <a:xfrm>
            <a:off x="3732212" y="2060848"/>
            <a:ext cx="2856012" cy="1139552"/>
          </a:xfrm>
          <a:prstGeom prst="borderCallout2">
            <a:avLst>
              <a:gd name="adj1" fmla="val 13731"/>
              <a:gd name="adj2" fmla="val -3444"/>
              <a:gd name="adj3" fmla="val 13731"/>
              <a:gd name="adj4" fmla="val -11194"/>
              <a:gd name="adj5" fmla="val 155380"/>
              <a:gd name="adj6" fmla="val -21356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SOAP Request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estimate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Question Answer text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Key words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cs typeface="Arial" pitchFamily="34" charset="0"/>
              </a:rPr>
              <a:t>Points</a:t>
            </a: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C9EC-D9DA-43D7-9F8D-97099E7B4A91}" type="datetime1">
              <a:rPr lang="bg-BG" smtClean="0"/>
              <a:t>25.8.2011 г.</a:t>
            </a:fld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7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201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 evaluation  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1F61-24C3-47E1-A33C-33D4CF3C45EC}" type="datetime1">
              <a:rPr lang="bg-BG" smtClean="0"/>
              <a:t>25.8.2011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8</a:t>
            </a:fld>
            <a:endParaRPr lang="bg-BG"/>
          </a:p>
        </p:txBody>
      </p:sp>
      <p:pic>
        <p:nvPicPr>
          <p:cNvPr id="90114" name="Picture 2" descr="F:\agent-butt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7704855" cy="452596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084168" y="3645024"/>
            <a:ext cx="1656184" cy="360040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6084168" y="5157192"/>
            <a:ext cx="1656184" cy="360040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Word-Matching and Optimistic-Percentage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232783933"/>
              </p:ext>
            </p:extLst>
          </p:nvPr>
        </p:nvGraphicFramePr>
        <p:xfrm>
          <a:off x="228600" y="1676400"/>
          <a:ext cx="6553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1828800"/>
            <a:ext cx="19812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>
              <a:buFont typeface="Arial" pitchFamily="34" charset="0"/>
              <a:buChar char="•"/>
            </a:pPr>
            <a:r>
              <a:rPr lang="en-US" sz="1100" dirty="0"/>
              <a:t>RATIO1 – </a:t>
            </a:r>
            <a:r>
              <a:rPr lang="bg-BG" sz="1100" dirty="0"/>
              <a:t>коефициент от алгоритъма </a:t>
            </a:r>
            <a:r>
              <a:rPr lang="en-US" sz="1100" dirty="0" smtClean="0"/>
              <a:t>word-matching;</a:t>
            </a:r>
            <a:endParaRPr lang="bg-BG" sz="1100" dirty="0" smtClean="0"/>
          </a:p>
          <a:p>
            <a:pPr marL="88900" lvl="0" indent="-88900">
              <a:buFont typeface="Arial" pitchFamily="34" charset="0"/>
              <a:buChar char="•"/>
            </a:pPr>
            <a:r>
              <a:rPr lang="en-US" sz="1100" dirty="0" smtClean="0"/>
              <a:t>RATIO2 </a:t>
            </a:r>
            <a:r>
              <a:rPr lang="en-US" sz="1100" dirty="0"/>
              <a:t>– </a:t>
            </a:r>
            <a:r>
              <a:rPr lang="bg-BG" sz="1100" dirty="0"/>
              <a:t>коефициент от алгоритъма </a:t>
            </a:r>
            <a:r>
              <a:rPr lang="en-US" sz="1100" dirty="0" smtClean="0"/>
              <a:t>optimistic-percentage;</a:t>
            </a:r>
            <a:endParaRPr lang="bg-BG" sz="1100" dirty="0" smtClean="0"/>
          </a:p>
          <a:p>
            <a:pPr marL="88900" lvl="0" indent="-88900">
              <a:buFont typeface="Arial" pitchFamily="34" charset="0"/>
              <a:buChar char="•"/>
            </a:pPr>
            <a:r>
              <a:rPr lang="en-US" sz="1100" dirty="0" smtClean="0"/>
              <a:t>POINTS1 </a:t>
            </a:r>
            <a:r>
              <a:rPr lang="en-US" sz="1100" dirty="0"/>
              <a:t>– </a:t>
            </a:r>
            <a:r>
              <a:rPr lang="bg-BG" sz="1100" dirty="0"/>
              <a:t>точки, изчислени от алгоритъма </a:t>
            </a:r>
            <a:r>
              <a:rPr lang="en-US" sz="1100" dirty="0"/>
              <a:t>word-matching</a:t>
            </a:r>
            <a:r>
              <a:rPr lang="bg-BG" sz="1100" dirty="0" smtClean="0"/>
              <a:t>;</a:t>
            </a:r>
          </a:p>
          <a:p>
            <a:pPr marL="88900" lvl="0" indent="-88900">
              <a:buFont typeface="Arial" pitchFamily="34" charset="0"/>
              <a:buChar char="•"/>
            </a:pPr>
            <a:r>
              <a:rPr lang="en-US" sz="1100" dirty="0" smtClean="0"/>
              <a:t>POINTS2 </a:t>
            </a:r>
            <a:r>
              <a:rPr lang="bg-BG" sz="1100" dirty="0"/>
              <a:t>– точки, изчислени от алгоритъма </a:t>
            </a:r>
            <a:r>
              <a:rPr lang="en-US" sz="1100" dirty="0"/>
              <a:t>optimistic-percentage</a:t>
            </a:r>
            <a:r>
              <a:rPr lang="bg-BG" sz="1100" dirty="0"/>
              <a:t>.</a:t>
            </a:r>
            <a:endParaRPr lang="en-US" sz="11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846-8CEF-4B28-BB0A-583A799C61C1}" type="datetime1">
              <a:rPr lang="bg-BG" smtClean="0"/>
              <a:t>25.8.2011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1FB-8E53-408E-BD0C-8633999EA595}" type="slidenum">
              <a:rPr lang="bg-BG" smtClean="0"/>
              <a:pPr/>
              <a:t>9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JCSE, Workshop Ohrid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635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724</Words>
  <Application>Microsoft Office PowerPoint</Application>
  <PresentationFormat>On-screen Show (4:3)</PresentationFormat>
  <Paragraphs>166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Visio</vt:lpstr>
      <vt:lpstr>Next Steps with DeLC Education Portal</vt:lpstr>
      <vt:lpstr>DeLC Architecture Overview</vt:lpstr>
      <vt:lpstr>Next Steps</vt:lpstr>
      <vt:lpstr>Extension of the DeLC Architecture </vt:lpstr>
      <vt:lpstr>Extended DeLC Architecture</vt:lpstr>
      <vt:lpstr>Cluster Architecture</vt:lpstr>
      <vt:lpstr>Portal - AV Communication</vt:lpstr>
      <vt:lpstr>Open question evaluation  </vt:lpstr>
      <vt:lpstr>Word-Matching and Optimistic-Percentage</vt:lpstr>
      <vt:lpstr>Examiner vs. Word-Matching vc. Optimistic-Percentage</vt:lpstr>
      <vt:lpstr>FraudDetector</vt:lpstr>
      <vt:lpstr>Some statistics</vt:lpstr>
      <vt:lpstr>Villagers </vt:lpstr>
      <vt:lpstr>Slide 14</vt:lpstr>
    </vt:vector>
  </TitlesOfParts>
  <Company>University of Plovdiv, FMI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DeLC Education Portal</dc:title>
  <dc:creator>Stanimir Stoyanov</dc:creator>
  <cp:lastModifiedBy>Stanimir Stoyanov</cp:lastModifiedBy>
  <cp:revision>65</cp:revision>
  <dcterms:created xsi:type="dcterms:W3CDTF">2011-05-12T14:00:51Z</dcterms:created>
  <dcterms:modified xsi:type="dcterms:W3CDTF">2011-08-25T08:28:35Z</dcterms:modified>
</cp:coreProperties>
</file>