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69" r:id="rId4"/>
    <p:sldId id="259" r:id="rId5"/>
    <p:sldId id="262" r:id="rId6"/>
    <p:sldId id="263" r:id="rId7"/>
    <p:sldId id="266" r:id="rId8"/>
    <p:sldId id="267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8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1542-6B5C-40C7-9F2E-39839334A598}" type="datetimeFigureOut">
              <a:rPr lang="bg-BG" smtClean="0"/>
              <a:t>25.8.2011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956F-03E1-493C-9ECB-FCE39D60A15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6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6715" y="6448251"/>
            <a:ext cx="1383965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4" y="6448251"/>
            <a:ext cx="6984776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Learning by </a:t>
            </a:r>
            <a:r>
              <a:rPr lang="en-US" dirty="0" err="1" smtClean="0"/>
              <a:t>DeLC</a:t>
            </a:r>
            <a:r>
              <a:rPr lang="en-US" dirty="0" smtClean="0"/>
              <a:t> education portal, Emil </a:t>
            </a:r>
            <a:r>
              <a:rPr lang="en-US" dirty="0" err="1" smtClean="0"/>
              <a:t>Doychev</a:t>
            </a:r>
            <a:r>
              <a:rPr lang="en-US" dirty="0" smtClean="0"/>
              <a:t>, </a:t>
            </a:r>
            <a:r>
              <a:rPr lang="en-US" dirty="0" err="1" smtClean="0"/>
              <a:t>Vesselina</a:t>
            </a:r>
            <a:r>
              <a:rPr lang="en-US" dirty="0" smtClean="0"/>
              <a:t> </a:t>
            </a:r>
            <a:r>
              <a:rPr lang="en-US" dirty="0" err="1" smtClean="0"/>
              <a:t>Valkanova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473" y="6448251"/>
            <a:ext cx="554023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18A6FB4-02DD-4456-BB91-6E45F20F02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bg-BG" smtClean="0"/>
              <a:t>Ohrid, 25.8.2011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Learning by DeLC education portal, Emil Doychev, Vesselina Valkanova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8A6FB4-02DD-4456-BB91-6E45F20F02B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image" Target="../media/image12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6.png"/><Relationship Id="rId4" Type="http://schemas.openxmlformats.org/officeDocument/2006/relationships/image" Target="../media/image7.w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by </a:t>
            </a:r>
            <a:r>
              <a:rPr lang="en-US" dirty="0" err="1" smtClean="0"/>
              <a:t>DeLC</a:t>
            </a:r>
            <a:r>
              <a:rPr lang="en-US" dirty="0" smtClean="0"/>
              <a:t> education portal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year experience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411760" y="4509120"/>
            <a:ext cx="561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Emil </a:t>
            </a:r>
            <a:r>
              <a:rPr lang="en-US" dirty="0" err="1" smtClean="0"/>
              <a:t>Doychev</a:t>
            </a:r>
            <a:r>
              <a:rPr lang="en-US" dirty="0" smtClean="0"/>
              <a:t>, </a:t>
            </a:r>
            <a:r>
              <a:rPr lang="en-US" dirty="0" err="1" smtClean="0"/>
              <a:t>Vesselina</a:t>
            </a:r>
            <a:r>
              <a:rPr lang="en-US" dirty="0" smtClean="0"/>
              <a:t> </a:t>
            </a:r>
            <a:r>
              <a:rPr lang="en-US" dirty="0" err="1" smtClean="0"/>
              <a:t>Valkanova</a:t>
            </a:r>
            <a:endParaRPr lang="en-US" dirty="0" smtClean="0"/>
          </a:p>
          <a:p>
            <a:pPr algn="r"/>
            <a:r>
              <a:rPr lang="en-US" dirty="0" smtClean="0"/>
              <a:t>University of Plovdiv, Bulgaria</a:t>
            </a:r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555776" y="5925050"/>
            <a:ext cx="561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Ohrid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25.08.2011</a:t>
            </a:r>
            <a:endParaRPr lang="bg-B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Profiles and Personalization</a:t>
            </a:r>
            <a:endParaRPr lang="bg-B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4" name="Об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9264"/>
              </p:ext>
            </p:extLst>
          </p:nvPr>
        </p:nvGraphicFramePr>
        <p:xfrm>
          <a:off x="899592" y="2564904"/>
          <a:ext cx="7348286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3" imgW="6171629" imgH="2542175" progId="Visio.Drawing.11">
                  <p:embed/>
                </p:oleObj>
              </mc:Choice>
              <mc:Fallback>
                <p:oleObj r:id="rId3" imgW="6171629" imgH="25421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7348286" cy="302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827584" y="2348880"/>
            <a:ext cx="1296144" cy="2592288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Овал 6"/>
          <p:cNvSpPr/>
          <p:nvPr/>
        </p:nvSpPr>
        <p:spPr>
          <a:xfrm>
            <a:off x="2771800" y="2204864"/>
            <a:ext cx="1296144" cy="273630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1835696" y="4797152"/>
            <a:ext cx="1440160" cy="1008112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Закръглено правоъгълно изнесено означение 5"/>
          <p:cNvSpPr/>
          <p:nvPr/>
        </p:nvSpPr>
        <p:spPr>
          <a:xfrm>
            <a:off x="899592" y="1124744"/>
            <a:ext cx="2376264" cy="900680"/>
          </a:xfrm>
          <a:prstGeom prst="wedgeRoundRectCallout">
            <a:avLst>
              <a:gd name="adj1" fmla="val -36794"/>
              <a:gd name="adj2" fmla="val 111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information system supported by the university staff</a:t>
            </a:r>
            <a:endParaRPr lang="bg-BG" dirty="0"/>
          </a:p>
        </p:txBody>
      </p:sp>
      <p:sp>
        <p:nvSpPr>
          <p:cNvPr id="10" name="Закръглено правоъгълно изнесено означение 9"/>
          <p:cNvSpPr/>
          <p:nvPr/>
        </p:nvSpPr>
        <p:spPr>
          <a:xfrm>
            <a:off x="1681339" y="1196752"/>
            <a:ext cx="2376264" cy="900680"/>
          </a:xfrm>
          <a:prstGeom prst="wedgeRoundRectCallout">
            <a:avLst>
              <a:gd name="adj1" fmla="val 38009"/>
              <a:gd name="adj2" fmla="val 111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web based system for user account management</a:t>
            </a:r>
            <a:endParaRPr lang="bg-B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58" y="3026096"/>
            <a:ext cx="4248472" cy="354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кръглено правоъгълно изнесено означение 11"/>
          <p:cNvSpPr/>
          <p:nvPr/>
        </p:nvSpPr>
        <p:spPr>
          <a:xfrm>
            <a:off x="755576" y="5927507"/>
            <a:ext cx="2376264" cy="900680"/>
          </a:xfrm>
          <a:prstGeom prst="wedgeRoundRectCallout">
            <a:avLst>
              <a:gd name="adj1" fmla="val 25422"/>
              <a:gd name="adj2" fmla="val -82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Daily synchronization  for the existing student accounts</a:t>
            </a:r>
            <a:endParaRPr lang="bg-BG" dirty="0"/>
          </a:p>
        </p:txBody>
      </p:sp>
      <p:sp>
        <p:nvSpPr>
          <p:cNvPr id="9" name="Овал 8"/>
          <p:cNvSpPr/>
          <p:nvPr/>
        </p:nvSpPr>
        <p:spPr>
          <a:xfrm>
            <a:off x="3851920" y="2636912"/>
            <a:ext cx="1944216" cy="2952328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Закръглено правоъгълно изнесено означение 10"/>
          <p:cNvSpPr/>
          <p:nvPr/>
        </p:nvSpPr>
        <p:spPr>
          <a:xfrm>
            <a:off x="4355976" y="1052736"/>
            <a:ext cx="3024336" cy="1152128"/>
          </a:xfrm>
          <a:prstGeom prst="wedgeRoundRectCallout">
            <a:avLst>
              <a:gd name="adj1" fmla="val -37787"/>
              <a:gd name="adj2" fmla="val 102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LDAP synchronization - at most 5 seconds after change in Focus DB</a:t>
            </a:r>
            <a:endParaRPr lang="bg-BG" dirty="0"/>
          </a:p>
        </p:txBody>
      </p:sp>
      <p:sp>
        <p:nvSpPr>
          <p:cNvPr id="18" name="Овал 17"/>
          <p:cNvSpPr/>
          <p:nvPr/>
        </p:nvSpPr>
        <p:spPr>
          <a:xfrm>
            <a:off x="6084168" y="2613375"/>
            <a:ext cx="2304256" cy="2952328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Закръглено правоъгълно изнесено означение 14"/>
          <p:cNvSpPr/>
          <p:nvPr/>
        </p:nvSpPr>
        <p:spPr>
          <a:xfrm>
            <a:off x="5508104" y="1412776"/>
            <a:ext cx="3218656" cy="1116704"/>
          </a:xfrm>
          <a:prstGeom prst="wedgeRoundRectCallout">
            <a:avLst>
              <a:gd name="adj1" fmla="val 11611"/>
              <a:gd name="adj2" fmla="val 848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DeLC</a:t>
            </a:r>
            <a:r>
              <a:rPr lang="en-US" dirty="0" smtClean="0"/>
              <a:t> uses Focus LDAP to get user credentials along with its role and groups (at each login)</a:t>
            </a:r>
            <a:endParaRPr lang="bg-BG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510"/>
            <a:ext cx="4550982" cy="332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20" name="Контейнер за номер на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47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9" grpId="0" animBg="1"/>
      <p:bldP spid="9" grpId="1" animBg="1"/>
      <p:bldP spid="11" grpId="0" animBg="1"/>
      <p:bldP spid="11" grpId="1" animBg="1"/>
      <p:bldP spid="18" grpId="0" animBg="1"/>
      <p:bldP spid="18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About the students:</a:t>
            </a:r>
          </a:p>
          <a:p>
            <a:pPr lvl="1"/>
            <a:r>
              <a:rPr lang="en-US" dirty="0" smtClean="0"/>
              <a:t>They likes:</a:t>
            </a:r>
          </a:p>
          <a:p>
            <a:pPr lvl="2"/>
            <a:r>
              <a:rPr lang="en-US" dirty="0" smtClean="0"/>
              <a:t>the ability to see their exam assessment online ASAP</a:t>
            </a:r>
          </a:p>
          <a:p>
            <a:pPr lvl="2"/>
            <a:r>
              <a:rPr lang="en-US" dirty="0" smtClean="0"/>
              <a:t>the impossibility anybody else to see their assessment</a:t>
            </a:r>
          </a:p>
          <a:p>
            <a:pPr lvl="2"/>
            <a:r>
              <a:rPr lang="en-US" dirty="0" smtClean="0"/>
              <a:t>the easy way for sharing materials trough the resource library</a:t>
            </a:r>
          </a:p>
          <a:p>
            <a:pPr lvl="1"/>
            <a:r>
              <a:rPr lang="en-US" dirty="0" smtClean="0"/>
              <a:t>They are trying to cheat during the exams.</a:t>
            </a:r>
          </a:p>
          <a:p>
            <a:endParaRPr lang="en-US" dirty="0" smtClean="0"/>
          </a:p>
          <a:p>
            <a:r>
              <a:rPr lang="en-US" dirty="0" smtClean="0"/>
              <a:t>About the lecturers:</a:t>
            </a:r>
          </a:p>
          <a:p>
            <a:pPr lvl="1"/>
            <a:r>
              <a:rPr lang="en-US" dirty="0" smtClean="0"/>
              <a:t>They likes:</a:t>
            </a:r>
          </a:p>
          <a:p>
            <a:pPr lvl="2"/>
            <a:r>
              <a:rPr lang="en-US" dirty="0" smtClean="0"/>
              <a:t>the dynamic nature of the tests</a:t>
            </a:r>
          </a:p>
          <a:p>
            <a:pPr lvl="2"/>
            <a:r>
              <a:rPr lang="en-US" dirty="0" smtClean="0"/>
              <a:t>the flexible way for fine tuning the exams assessment</a:t>
            </a:r>
          </a:p>
          <a:p>
            <a:pPr lvl="2"/>
            <a:r>
              <a:rPr lang="en-US" dirty="0" smtClean="0"/>
              <a:t>the resource library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14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DeLC</a:t>
            </a:r>
            <a:r>
              <a:rPr lang="en-US" dirty="0" smtClean="0"/>
              <a:t> Features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functionality after the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</a:p>
          <a:p>
            <a:pPr lvl="1"/>
            <a:r>
              <a:rPr lang="en-US" dirty="0" smtClean="0"/>
              <a:t>Evolved Exam System</a:t>
            </a:r>
          </a:p>
          <a:p>
            <a:pPr lvl="1"/>
            <a:r>
              <a:rPr lang="en-US" dirty="0" smtClean="0"/>
              <a:t>Event driven </a:t>
            </a:r>
            <a:r>
              <a:rPr lang="en-US" smtClean="0"/>
              <a:t>reminder </a:t>
            </a:r>
            <a:r>
              <a:rPr lang="en-US" smtClean="0"/>
              <a:t>system</a:t>
            </a:r>
          </a:p>
          <a:p>
            <a:pPr lvl="1"/>
            <a:r>
              <a:rPr lang="en-US" smtClean="0"/>
              <a:t>Student </a:t>
            </a:r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Lecturer book</a:t>
            </a:r>
          </a:p>
          <a:p>
            <a:pPr lvl="1"/>
            <a:r>
              <a:rPr lang="en-US" dirty="0" smtClean="0"/>
              <a:t>Resource Library</a:t>
            </a:r>
          </a:p>
          <a:p>
            <a:pPr lvl="1"/>
            <a:r>
              <a:rPr lang="en-US" dirty="0" smtClean="0"/>
              <a:t>Own SCORM Engine (development in progress)</a:t>
            </a:r>
            <a:endParaRPr lang="bg-BG" dirty="0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69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</a:t>
            </a:r>
            <a:r>
              <a:rPr lang="en-US" dirty="0" err="1" smtClean="0"/>
              <a:t>Subsytems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3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1259632" y="2750217"/>
            <a:ext cx="65527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DeLC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1235841" y="3463790"/>
            <a:ext cx="1679975" cy="802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Exams Engine</a:t>
            </a:r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3203848" y="3480883"/>
            <a:ext cx="1512168" cy="7815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Reminders Engine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6228184" y="3470297"/>
            <a:ext cx="158417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Agent-oriented Assessment</a:t>
            </a:r>
            <a:endParaRPr lang="bg-BG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4932040" y="3470297"/>
            <a:ext cx="1080120" cy="794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Engine</a:t>
            </a:r>
            <a:endParaRPr lang="bg-BG" dirty="0"/>
          </a:p>
        </p:txBody>
      </p:sp>
      <p:sp>
        <p:nvSpPr>
          <p:cNvPr id="3" name="Закръглено правоъгълно изнесено означение 2"/>
          <p:cNvSpPr/>
          <p:nvPr/>
        </p:nvSpPr>
        <p:spPr>
          <a:xfrm>
            <a:off x="1763688" y="5013176"/>
            <a:ext cx="1872208" cy="936104"/>
          </a:xfrm>
          <a:prstGeom prst="wedgeRoundRectCallout">
            <a:avLst>
              <a:gd name="adj1" fmla="val -48261"/>
              <a:gd name="adj2" fmla="val -15457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Presented the last year</a:t>
            </a:r>
            <a:endParaRPr lang="bg-BG" dirty="0"/>
          </a:p>
        </p:txBody>
      </p:sp>
      <p:sp>
        <p:nvSpPr>
          <p:cNvPr id="12" name="Закръглено правоъгълно изнесено означение 11"/>
          <p:cNvSpPr/>
          <p:nvPr/>
        </p:nvSpPr>
        <p:spPr>
          <a:xfrm>
            <a:off x="3635896" y="5025929"/>
            <a:ext cx="1872208" cy="936104"/>
          </a:xfrm>
          <a:prstGeom prst="wedgeRoundRectCallout">
            <a:avLst>
              <a:gd name="adj1" fmla="val -30459"/>
              <a:gd name="adj2" fmla="val -14818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Separate talk by Vladimir</a:t>
            </a:r>
            <a:endParaRPr lang="bg-BG" dirty="0"/>
          </a:p>
        </p:txBody>
      </p:sp>
      <p:sp>
        <p:nvSpPr>
          <p:cNvPr id="13" name="Закръглено правоъгълно изнесено означение 12"/>
          <p:cNvSpPr/>
          <p:nvPr/>
        </p:nvSpPr>
        <p:spPr>
          <a:xfrm>
            <a:off x="4492442" y="5025929"/>
            <a:ext cx="1872208" cy="936104"/>
          </a:xfrm>
          <a:prstGeom prst="wedgeRoundRectCallout">
            <a:avLst>
              <a:gd name="adj1" fmla="val -9462"/>
              <a:gd name="adj2" fmla="val -13814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 development</a:t>
            </a:r>
            <a:endParaRPr lang="bg-BG" dirty="0"/>
          </a:p>
        </p:txBody>
      </p:sp>
      <p:sp>
        <p:nvSpPr>
          <p:cNvPr id="14" name="Закръглено правоъгълно изнесено означение 13"/>
          <p:cNvSpPr/>
          <p:nvPr/>
        </p:nvSpPr>
        <p:spPr>
          <a:xfrm>
            <a:off x="6224980" y="5025929"/>
            <a:ext cx="1872208" cy="936104"/>
          </a:xfrm>
          <a:prstGeom prst="wedgeRoundRectCallout">
            <a:avLst>
              <a:gd name="adj1" fmla="val -9462"/>
              <a:gd name="adj2" fmla="val -13358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Covered by prof. </a:t>
            </a:r>
            <a:r>
              <a:rPr lang="en-US" dirty="0" err="1" smtClean="0"/>
              <a:t>Stoyanov</a:t>
            </a:r>
            <a:r>
              <a:rPr lang="en-US" dirty="0" smtClean="0"/>
              <a:t> in separate talk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stats for the exams digital library: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 accounts: 127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bg-B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5917"/>
              </p:ext>
            </p:extLst>
          </p:nvPr>
        </p:nvGraphicFramePr>
        <p:xfrm>
          <a:off x="1907704" y="2708920"/>
          <a:ext cx="5040560" cy="1483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888432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Questions</a:t>
                      </a:r>
                      <a:endParaRPr lang="bg-B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319</a:t>
                      </a:r>
                      <a:endParaRPr lang="bg-BG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Tests/Exams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Generated Tests/Exams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360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03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en-US" dirty="0" smtClean="0"/>
              <a:t>Creating a test</a:t>
            </a:r>
            <a:endParaRPr lang="bg-BG" dirty="0"/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0"/>
          <a:stretch/>
        </p:blipFill>
        <p:spPr bwMode="auto">
          <a:xfrm>
            <a:off x="5476264" y="269486"/>
            <a:ext cx="3610687" cy="29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ounded Rectangular Callout 81"/>
          <p:cNvSpPr/>
          <p:nvPr/>
        </p:nvSpPr>
        <p:spPr>
          <a:xfrm>
            <a:off x="3117739" y="3348608"/>
            <a:ext cx="3686509" cy="1399408"/>
          </a:xfrm>
          <a:prstGeom prst="wedgeRoundRectCallout">
            <a:avLst>
              <a:gd name="adj1" fmla="val 28532"/>
              <a:gd name="adj2" fmla="val -86761"/>
              <a:gd name="adj3" fmla="val 16667"/>
            </a:avLst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7" name="Picture 3" descr="F:\Users\e.doychev\AppData\Local\Microsoft\Windows\Temporary Internet Files\Content.IE5\XI3GSDYB\MC90043524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8986"/>
            <a:ext cx="996289" cy="19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206047" y="5390867"/>
            <a:ext cx="1474244" cy="4057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Template</a:t>
            </a:r>
            <a:r>
              <a:rPr lang="bg-BG" sz="1600" dirty="0" smtClean="0"/>
              <a:t>1</a:t>
            </a:r>
            <a:endParaRPr lang="bg-BG" sz="1600" dirty="0"/>
          </a:p>
        </p:txBody>
      </p:sp>
      <p:sp>
        <p:nvSpPr>
          <p:cNvPr id="5" name="Oval 4"/>
          <p:cNvSpPr/>
          <p:nvPr/>
        </p:nvSpPr>
        <p:spPr>
          <a:xfrm>
            <a:off x="3449379" y="2739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Q</a:t>
            </a:r>
            <a:r>
              <a:rPr lang="bg-BG" sz="1400" b="1" dirty="0" smtClean="0"/>
              <a:t>1</a:t>
            </a:r>
            <a:endParaRPr lang="bg-BG" sz="1400" b="1" dirty="0"/>
          </a:p>
        </p:txBody>
      </p:sp>
      <p:sp>
        <p:nvSpPr>
          <p:cNvPr id="9" name="Oval 8"/>
          <p:cNvSpPr/>
          <p:nvPr/>
        </p:nvSpPr>
        <p:spPr>
          <a:xfrm>
            <a:off x="3601779" y="28914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Q</a:t>
            </a:r>
            <a:r>
              <a:rPr lang="bg-BG" sz="1400" b="1" dirty="0" smtClean="0"/>
              <a:t>2</a:t>
            </a:r>
            <a:endParaRPr lang="bg-BG" sz="1400" b="1" dirty="0"/>
          </a:p>
        </p:txBody>
      </p:sp>
      <p:sp>
        <p:nvSpPr>
          <p:cNvPr id="10" name="Oval 9"/>
          <p:cNvSpPr/>
          <p:nvPr/>
        </p:nvSpPr>
        <p:spPr>
          <a:xfrm>
            <a:off x="3754179" y="3043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Q</a:t>
            </a:r>
            <a:r>
              <a:rPr lang="bg-BG" sz="1400" b="1" dirty="0" smtClean="0"/>
              <a:t>3</a:t>
            </a:r>
            <a:endParaRPr lang="bg-BG" sz="1400" b="1" dirty="0"/>
          </a:p>
        </p:txBody>
      </p:sp>
      <p:sp>
        <p:nvSpPr>
          <p:cNvPr id="11" name="Oval 10"/>
          <p:cNvSpPr/>
          <p:nvPr/>
        </p:nvSpPr>
        <p:spPr>
          <a:xfrm>
            <a:off x="3906579" y="31962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Q</a:t>
            </a:r>
            <a:r>
              <a:rPr lang="bg-BG" sz="1400" b="1" dirty="0" smtClean="0"/>
              <a:t>4</a:t>
            </a:r>
            <a:endParaRPr lang="bg-BG" sz="1400" b="1" dirty="0"/>
          </a:p>
        </p:txBody>
      </p:sp>
      <p:sp>
        <p:nvSpPr>
          <p:cNvPr id="12" name="Oval 11"/>
          <p:cNvSpPr/>
          <p:nvPr/>
        </p:nvSpPr>
        <p:spPr>
          <a:xfrm>
            <a:off x="4058979" y="33486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Q</a:t>
            </a:r>
            <a:r>
              <a:rPr lang="bg-BG" sz="1400" b="1" dirty="0" smtClean="0"/>
              <a:t>5</a:t>
            </a:r>
            <a:endParaRPr lang="bg-BG" sz="1400" b="1" dirty="0"/>
          </a:p>
        </p:txBody>
      </p:sp>
      <p:sp>
        <p:nvSpPr>
          <p:cNvPr id="13" name="Oval 12"/>
          <p:cNvSpPr/>
          <p:nvPr/>
        </p:nvSpPr>
        <p:spPr>
          <a:xfrm>
            <a:off x="4211379" y="3501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/>
              <a:t>Qn</a:t>
            </a:r>
            <a:endParaRPr lang="bg-BG" sz="1400" b="1" dirty="0"/>
          </a:p>
        </p:txBody>
      </p:sp>
      <p:cxnSp>
        <p:nvCxnSpPr>
          <p:cNvPr id="14" name="Straight Arrow Connector 13"/>
          <p:cNvCxnSpPr>
            <a:stCxn id="1028" idx="3"/>
            <a:endCxn id="5" idx="3"/>
          </p:cNvCxnSpPr>
          <p:nvPr/>
        </p:nvCxnSpPr>
        <p:spPr>
          <a:xfrm flipV="1">
            <a:off x="2768626" y="3107784"/>
            <a:ext cx="744025" cy="1640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3"/>
            <a:endCxn id="9" idx="3"/>
          </p:cNvCxnSpPr>
          <p:nvPr/>
        </p:nvCxnSpPr>
        <p:spPr>
          <a:xfrm flipV="1">
            <a:off x="2768626" y="3260184"/>
            <a:ext cx="896425" cy="1487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28" idx="3"/>
            <a:endCxn id="10" idx="3"/>
          </p:cNvCxnSpPr>
          <p:nvPr/>
        </p:nvCxnSpPr>
        <p:spPr>
          <a:xfrm flipV="1">
            <a:off x="2768626" y="3412584"/>
            <a:ext cx="1048825" cy="133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28" idx="3"/>
            <a:endCxn id="11" idx="3"/>
          </p:cNvCxnSpPr>
          <p:nvPr/>
        </p:nvCxnSpPr>
        <p:spPr>
          <a:xfrm flipV="1">
            <a:off x="2768626" y="3564984"/>
            <a:ext cx="1201225" cy="1183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28" idx="3"/>
            <a:endCxn id="12" idx="3"/>
          </p:cNvCxnSpPr>
          <p:nvPr/>
        </p:nvCxnSpPr>
        <p:spPr>
          <a:xfrm flipV="1">
            <a:off x="2768626" y="3717384"/>
            <a:ext cx="1353625" cy="103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28" idx="3"/>
            <a:endCxn id="13" idx="3"/>
          </p:cNvCxnSpPr>
          <p:nvPr/>
        </p:nvCxnSpPr>
        <p:spPr>
          <a:xfrm flipV="1">
            <a:off x="2768626" y="3869784"/>
            <a:ext cx="1506025" cy="87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8" y="474537"/>
            <a:ext cx="3467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Rounded Rectangular Callout 1023"/>
          <p:cNvSpPr/>
          <p:nvPr/>
        </p:nvSpPr>
        <p:spPr>
          <a:xfrm>
            <a:off x="6012160" y="3933056"/>
            <a:ext cx="2448272" cy="926364"/>
          </a:xfrm>
          <a:prstGeom prst="wedgeRoundRectCallout">
            <a:avLst>
              <a:gd name="adj1" fmla="val -20100"/>
              <a:gd name="adj2" fmla="val -77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types of questions</a:t>
            </a:r>
            <a:endParaRPr lang="bg-BG" dirty="0"/>
          </a:p>
        </p:txBody>
      </p:sp>
      <p:cxnSp>
        <p:nvCxnSpPr>
          <p:cNvPr id="1030" name="Straight Arrow Connector 1029"/>
          <p:cNvCxnSpPr>
            <a:stCxn id="1028" idx="3"/>
            <a:endCxn id="4" idx="0"/>
          </p:cNvCxnSpPr>
          <p:nvPr/>
        </p:nvCxnSpPr>
        <p:spPr>
          <a:xfrm>
            <a:off x="2768626" y="4748016"/>
            <a:ext cx="2174543" cy="64285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/>
          <p:cNvCxnSpPr>
            <a:stCxn id="4" idx="1"/>
          </p:cNvCxnSpPr>
          <p:nvPr/>
        </p:nvCxnSpPr>
        <p:spPr>
          <a:xfrm flipH="1" flipV="1">
            <a:off x="3906583" y="3933057"/>
            <a:ext cx="515362" cy="151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>
            <a:stCxn id="4" idx="0"/>
          </p:cNvCxnSpPr>
          <p:nvPr/>
        </p:nvCxnSpPr>
        <p:spPr>
          <a:xfrm flipH="1" flipV="1">
            <a:off x="4723281" y="3933057"/>
            <a:ext cx="219888" cy="1457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/>
          <p:cNvCxnSpPr>
            <a:stCxn id="4" idx="7"/>
          </p:cNvCxnSpPr>
          <p:nvPr/>
        </p:nvCxnSpPr>
        <p:spPr>
          <a:xfrm flipV="1">
            <a:off x="5464393" y="3850215"/>
            <a:ext cx="475759" cy="1600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199692" y="5997472"/>
            <a:ext cx="504056" cy="43204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T</a:t>
            </a:r>
            <a:r>
              <a:rPr lang="bg-BG" sz="1400" b="1" dirty="0" smtClean="0"/>
              <a:t>2</a:t>
            </a:r>
            <a:endParaRPr lang="bg-BG" sz="1400" b="1" dirty="0"/>
          </a:p>
        </p:txBody>
      </p:sp>
      <p:cxnSp>
        <p:nvCxnSpPr>
          <p:cNvPr id="92" name="Straight Arrow Connector 91"/>
          <p:cNvCxnSpPr>
            <a:stCxn id="1028" idx="3"/>
            <a:endCxn id="88" idx="1"/>
          </p:cNvCxnSpPr>
          <p:nvPr/>
        </p:nvCxnSpPr>
        <p:spPr>
          <a:xfrm>
            <a:off x="2768626" y="4748016"/>
            <a:ext cx="1504883" cy="131272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782112" y="6021287"/>
            <a:ext cx="504056" cy="43204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T</a:t>
            </a:r>
            <a:r>
              <a:rPr lang="bg-BG" sz="1400" b="1" dirty="0" smtClean="0"/>
              <a:t>3</a:t>
            </a:r>
            <a:endParaRPr lang="bg-BG" sz="1400" b="1" dirty="0"/>
          </a:p>
        </p:txBody>
      </p:sp>
      <p:cxnSp>
        <p:nvCxnSpPr>
          <p:cNvPr id="96" name="Straight Arrow Connector 95"/>
          <p:cNvCxnSpPr>
            <a:stCxn id="1028" idx="3"/>
            <a:endCxn id="95" idx="1"/>
          </p:cNvCxnSpPr>
          <p:nvPr/>
        </p:nvCxnSpPr>
        <p:spPr>
          <a:xfrm>
            <a:off x="2768626" y="4748016"/>
            <a:ext cx="2087303" cy="133654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399798" y="6022242"/>
            <a:ext cx="504056" cy="43204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/>
              <a:t>Tn</a:t>
            </a:r>
            <a:endParaRPr lang="bg-BG" sz="1400" b="1" dirty="0"/>
          </a:p>
        </p:txBody>
      </p:sp>
      <p:cxnSp>
        <p:nvCxnSpPr>
          <p:cNvPr id="99" name="Straight Arrow Connector 98"/>
          <p:cNvCxnSpPr>
            <a:endCxn id="98" idx="1"/>
          </p:cNvCxnSpPr>
          <p:nvPr/>
        </p:nvCxnSpPr>
        <p:spPr>
          <a:xfrm>
            <a:off x="2768626" y="4748016"/>
            <a:ext cx="2704989" cy="133749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851920" y="4092876"/>
            <a:ext cx="504056" cy="43204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smtClean="0"/>
              <a:t>T</a:t>
            </a:r>
            <a:r>
              <a:rPr lang="bg-BG" sz="1400" b="1" dirty="0" smtClean="0"/>
              <a:t>1</a:t>
            </a:r>
            <a:endParaRPr lang="bg-BG" sz="1400" b="1" dirty="0"/>
          </a:p>
        </p:txBody>
      </p:sp>
      <p:sp>
        <p:nvSpPr>
          <p:cNvPr id="109" name="Oval 108"/>
          <p:cNvSpPr/>
          <p:nvPr/>
        </p:nvSpPr>
        <p:spPr>
          <a:xfrm>
            <a:off x="4358447" y="5543267"/>
            <a:ext cx="1474244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Test</a:t>
            </a:r>
            <a:endParaRPr lang="bg-BG" sz="1600" dirty="0"/>
          </a:p>
        </p:txBody>
      </p:sp>
      <p:cxnSp>
        <p:nvCxnSpPr>
          <p:cNvPr id="64" name="Straight Arrow Connector 63"/>
          <p:cNvCxnSpPr>
            <a:stCxn id="109" idx="1"/>
          </p:cNvCxnSpPr>
          <p:nvPr/>
        </p:nvCxnSpPr>
        <p:spPr>
          <a:xfrm flipH="1" flipV="1">
            <a:off x="3906583" y="3933057"/>
            <a:ext cx="667762" cy="16696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0"/>
          </p:cNvCxnSpPr>
          <p:nvPr/>
        </p:nvCxnSpPr>
        <p:spPr>
          <a:xfrm flipH="1" flipV="1">
            <a:off x="4703748" y="4524924"/>
            <a:ext cx="391821" cy="10183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7"/>
          </p:cNvCxnSpPr>
          <p:nvPr/>
        </p:nvCxnSpPr>
        <p:spPr>
          <a:xfrm flipH="1" flipV="1">
            <a:off x="5245205" y="3933057"/>
            <a:ext cx="371588" cy="16696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9" idx="6"/>
          </p:cNvCxnSpPr>
          <p:nvPr/>
        </p:nvCxnSpPr>
        <p:spPr>
          <a:xfrm flipV="1">
            <a:off x="5832691" y="4524924"/>
            <a:ext cx="0" cy="12212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qual 77"/>
          <p:cNvSpPr/>
          <p:nvPr/>
        </p:nvSpPr>
        <p:spPr>
          <a:xfrm rot="5400000">
            <a:off x="162744" y="169737"/>
            <a:ext cx="304800" cy="304800"/>
          </a:xfrm>
          <a:prstGeom prst="mathEqual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09391" y="1556792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DeLC</a:t>
            </a:r>
            <a:r>
              <a:rPr lang="bg-BG" dirty="0" smtClean="0"/>
              <a:t> </a:t>
            </a:r>
            <a:r>
              <a:rPr lang="en-US" dirty="0" smtClean="0"/>
              <a:t>Server</a:t>
            </a:r>
            <a:endParaRPr lang="bg-BG" dirty="0"/>
          </a:p>
        </p:txBody>
      </p:sp>
      <p:sp>
        <p:nvSpPr>
          <p:cNvPr id="129" name="TextBox 128"/>
          <p:cNvSpPr txBox="1"/>
          <p:nvPr/>
        </p:nvSpPr>
        <p:spPr>
          <a:xfrm>
            <a:off x="1128723" y="56569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Lecturer</a:t>
            </a:r>
            <a:endParaRPr lang="bg-BG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1744452" y="169736"/>
            <a:ext cx="2746575" cy="1302725"/>
          </a:xfrm>
          <a:prstGeom prst="wedgeRoundRectCallout">
            <a:avLst>
              <a:gd name="adj1" fmla="val 93600"/>
              <a:gd name="adj2" fmla="val 69320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with questions and templates</a:t>
            </a:r>
            <a:endParaRPr lang="bg-BG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467544" y="2060848"/>
            <a:ext cx="1944216" cy="894184"/>
          </a:xfrm>
          <a:prstGeom prst="wedgeRoundRectCallout">
            <a:avLst>
              <a:gd name="adj1" fmla="val 9254"/>
              <a:gd name="adj2" fmla="val 121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 </a:t>
            </a:r>
            <a:r>
              <a:rPr lang="en-US" dirty="0" smtClean="0"/>
              <a:t>Create questions</a:t>
            </a:r>
            <a:endParaRPr lang="bg-BG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611560" y="2213600"/>
            <a:ext cx="1944216" cy="894184"/>
          </a:xfrm>
          <a:prstGeom prst="wedgeRoundRectCallout">
            <a:avLst>
              <a:gd name="adj1" fmla="val 9254"/>
              <a:gd name="adj2" fmla="val 121651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 </a:t>
            </a:r>
            <a:r>
              <a:rPr lang="en-US" dirty="0" smtClean="0"/>
              <a:t>Create templates</a:t>
            </a:r>
            <a:endParaRPr lang="bg-BG" dirty="0"/>
          </a:p>
        </p:txBody>
      </p:sp>
      <p:sp>
        <p:nvSpPr>
          <p:cNvPr id="108" name="Rounded Rectangular Callout 107"/>
          <p:cNvSpPr/>
          <p:nvPr/>
        </p:nvSpPr>
        <p:spPr>
          <a:xfrm>
            <a:off x="772344" y="2365648"/>
            <a:ext cx="1944216" cy="894184"/>
          </a:xfrm>
          <a:prstGeom prst="wedgeRoundRectCallout">
            <a:avLst>
              <a:gd name="adj1" fmla="val 9254"/>
              <a:gd name="adj2" fmla="val 121651"/>
              <a:gd name="adj3" fmla="val 16667"/>
            </a:avLst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 </a:t>
            </a:r>
            <a:r>
              <a:rPr lang="en-US" dirty="0" smtClean="0"/>
              <a:t>Create test</a:t>
            </a:r>
            <a:endParaRPr lang="bg-BG" dirty="0"/>
          </a:p>
        </p:txBody>
      </p:sp>
      <p:sp>
        <p:nvSpPr>
          <p:cNvPr id="74" name="Rounded Rectangular Callout 73"/>
          <p:cNvSpPr/>
          <p:nvPr/>
        </p:nvSpPr>
        <p:spPr>
          <a:xfrm>
            <a:off x="6084168" y="5093884"/>
            <a:ext cx="2592288" cy="1359451"/>
          </a:xfrm>
          <a:prstGeom prst="wedgeRoundRectCallout">
            <a:avLst>
              <a:gd name="adj1" fmla="val -80660"/>
              <a:gd name="adj2" fmla="val 2347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template dynamically selects a set of questions, based on criteria set by the lecturer</a:t>
            </a:r>
            <a:endParaRPr lang="bg-BG" dirty="0"/>
          </a:p>
        </p:txBody>
      </p:sp>
      <p:sp>
        <p:nvSpPr>
          <p:cNvPr id="110" name="Rounded Rectangular Callout 109"/>
          <p:cNvSpPr/>
          <p:nvPr/>
        </p:nvSpPr>
        <p:spPr>
          <a:xfrm>
            <a:off x="6236568" y="5246284"/>
            <a:ext cx="2592288" cy="1359451"/>
          </a:xfrm>
          <a:prstGeom prst="wedgeRoundRectCallout">
            <a:avLst>
              <a:gd name="adj1" fmla="val -80660"/>
              <a:gd name="adj2" fmla="val 234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test consists of a set of questions and set of templates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33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283 0.111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55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8125 1.85185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5885 0.088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44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8941 0.06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333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1996 0.0444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2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5052 0.022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9566 -0.1895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2899 -0.28009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4005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3611 -0.2835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1419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3159 -0.28379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000"/>
                            </p:stCondLst>
                            <p:childTnLst>
                              <p:par>
                                <p:cTn id="2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00"/>
                            </p:stCondLst>
                            <p:childTnLst>
                              <p:par>
                                <p:cTn id="2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00"/>
                            </p:stCondLst>
                            <p:childTnLst>
                              <p:par>
                                <p:cTn id="2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500"/>
                            </p:stCondLst>
                            <p:childTnLst>
                              <p:par>
                                <p:cTn id="3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" grpId="0" animBg="1"/>
      <p:bldP spid="4" grpId="1" animBg="1"/>
      <p:bldP spid="4" grpId="2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24" grpId="0" animBg="1"/>
      <p:bldP spid="1024" grpId="1" animBg="1"/>
      <p:bldP spid="88" grpId="0" animBg="1"/>
      <p:bldP spid="88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9" grpId="0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81" grpId="0" animBg="1"/>
      <p:bldP spid="29" grpId="0" animBg="1"/>
      <p:bldP spid="37" grpId="0" animBg="1"/>
      <p:bldP spid="108" grpId="0" animBg="1"/>
      <p:bldP spid="74" grpId="0" animBg="1"/>
      <p:bldP spid="74" grpId="1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5660981" y="3208784"/>
            <a:ext cx="1175657" cy="40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bg-BG" dirty="0"/>
          </a:p>
        </p:txBody>
      </p:sp>
      <p:sp>
        <p:nvSpPr>
          <p:cNvPr id="107" name="Oval 106"/>
          <p:cNvSpPr/>
          <p:nvPr/>
        </p:nvSpPr>
        <p:spPr>
          <a:xfrm>
            <a:off x="5617794" y="3223359"/>
            <a:ext cx="1233508" cy="4057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</a:t>
            </a:r>
            <a:r>
              <a:rPr lang="bg-BG" sz="1400" dirty="0" smtClean="0"/>
              <a:t> </a:t>
            </a:r>
            <a:r>
              <a:rPr lang="en-US" sz="1400" dirty="0" smtClean="0"/>
              <a:t>X</a:t>
            </a:r>
            <a:endParaRPr lang="bg-BG" sz="1400" dirty="0"/>
          </a:p>
        </p:txBody>
      </p:sp>
      <p:sp>
        <p:nvSpPr>
          <p:cNvPr id="2067" name="Rounded Rectangle 2066"/>
          <p:cNvSpPr/>
          <p:nvPr/>
        </p:nvSpPr>
        <p:spPr>
          <a:xfrm>
            <a:off x="2399995" y="3208784"/>
            <a:ext cx="1175657" cy="40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bg-BG" dirty="0"/>
          </a:p>
        </p:txBody>
      </p:sp>
      <p:grpSp>
        <p:nvGrpSpPr>
          <p:cNvPr id="3" name="Group 102"/>
          <p:cNvGrpSpPr/>
          <p:nvPr/>
        </p:nvGrpSpPr>
        <p:grpSpPr>
          <a:xfrm>
            <a:off x="5580112" y="1268760"/>
            <a:ext cx="1565728" cy="1809492"/>
            <a:chOff x="611560" y="1268760"/>
            <a:chExt cx="1565728" cy="1809492"/>
          </a:xfrm>
        </p:grpSpPr>
        <p:pic>
          <p:nvPicPr>
            <p:cNvPr id="104" name="Picture 2" descr="F:\Users\e.doychev\AppData\Local\Microsoft\Windows\Temporary Internet Files\Content.IE5\S5IO0W0Y\MC90029575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440160" cy="143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772736" y="270892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</a:t>
              </a:r>
              <a:r>
                <a:rPr lang="en-US" dirty="0" smtClean="0"/>
                <a:t>n</a:t>
              </a:r>
              <a:r>
                <a:rPr lang="bg-BG" dirty="0" smtClean="0"/>
                <a:t>+2</a:t>
              </a:r>
              <a:endParaRPr lang="bg-BG" dirty="0"/>
            </a:p>
          </p:txBody>
        </p:sp>
      </p:grpSp>
      <p:grpSp>
        <p:nvGrpSpPr>
          <p:cNvPr id="5" name="Group 96"/>
          <p:cNvGrpSpPr/>
          <p:nvPr/>
        </p:nvGrpSpPr>
        <p:grpSpPr>
          <a:xfrm>
            <a:off x="2300699" y="1268760"/>
            <a:ext cx="1572140" cy="1809492"/>
            <a:chOff x="611560" y="1268760"/>
            <a:chExt cx="1572140" cy="1809492"/>
          </a:xfrm>
        </p:grpSpPr>
        <p:pic>
          <p:nvPicPr>
            <p:cNvPr id="98" name="Picture 2" descr="F:\Users\e.doychev\AppData\Local\Microsoft\Windows\Temporary Internet Files\Content.IE5\S5IO0W0Y\MC90029575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440160" cy="143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772736" y="2708920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</a:t>
              </a:r>
              <a:r>
                <a:rPr lang="en-US" dirty="0" smtClean="0"/>
                <a:t>n+1</a:t>
              </a:r>
              <a:endParaRPr lang="bg-BG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548407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Carrying out an exam</a:t>
            </a:r>
            <a:endParaRPr lang="bg-BG" dirty="0"/>
          </a:p>
        </p:txBody>
      </p:sp>
      <p:grpSp>
        <p:nvGrpSpPr>
          <p:cNvPr id="6" name="Group 4"/>
          <p:cNvGrpSpPr/>
          <p:nvPr/>
        </p:nvGrpSpPr>
        <p:grpSpPr>
          <a:xfrm>
            <a:off x="611560" y="1268760"/>
            <a:ext cx="1440160" cy="1809492"/>
            <a:chOff x="611560" y="1268760"/>
            <a:chExt cx="1440160" cy="1809492"/>
          </a:xfrm>
        </p:grpSpPr>
        <p:pic>
          <p:nvPicPr>
            <p:cNvPr id="2050" name="Picture 2" descr="F:\Users\e.doychev\AppData\Local\Microsoft\Windows\Temporary Internet Files\Content.IE5\S5IO0W0Y\MC90029575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440160" cy="143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2736" y="270892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1</a:t>
              </a:r>
              <a:endParaRPr lang="bg-BG" dirty="0"/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267744" y="1268760"/>
            <a:ext cx="1440160" cy="1809492"/>
            <a:chOff x="2267744" y="1268760"/>
            <a:chExt cx="1440160" cy="1809492"/>
          </a:xfrm>
        </p:grpSpPr>
        <p:pic>
          <p:nvPicPr>
            <p:cNvPr id="2051" name="Picture 3" descr="F:\Users\e.doychev\AppData\Local\Microsoft\Windows\Temporary Internet Files\Content.IE5\NROS87TB\MC90029575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268760"/>
              <a:ext cx="1440160" cy="146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446081" y="270892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2</a:t>
              </a:r>
              <a:endParaRPr lang="bg-BG" dirty="0"/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3923928" y="1268760"/>
            <a:ext cx="1440160" cy="1809492"/>
            <a:chOff x="611560" y="1268760"/>
            <a:chExt cx="1440160" cy="1809492"/>
          </a:xfrm>
        </p:grpSpPr>
        <p:pic>
          <p:nvPicPr>
            <p:cNvPr id="14" name="Picture 2" descr="F:\Users\e.doychev\AppData\Local\Microsoft\Windows\Temporary Internet Files\Content.IE5\S5IO0W0Y\MC90029575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440160" cy="143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72736" y="270892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3</a:t>
              </a:r>
              <a:endParaRPr lang="bg-BG" dirty="0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5580112" y="1268760"/>
            <a:ext cx="1440160" cy="1809492"/>
            <a:chOff x="2267744" y="1268760"/>
            <a:chExt cx="1440160" cy="1809492"/>
          </a:xfrm>
        </p:grpSpPr>
        <p:pic>
          <p:nvPicPr>
            <p:cNvPr id="17" name="Picture 3" descr="F:\Users\e.doychev\AppData\Local\Microsoft\Windows\Temporary Internet Files\Content.IE5\NROS87TB\MC90029575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268760"/>
              <a:ext cx="1440160" cy="146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46081" y="270892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4</a:t>
              </a:r>
              <a:endParaRPr lang="bg-BG" dirty="0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7164288" y="1268760"/>
            <a:ext cx="1440160" cy="1809492"/>
            <a:chOff x="611560" y="1268760"/>
            <a:chExt cx="1440160" cy="1809492"/>
          </a:xfrm>
        </p:grpSpPr>
        <p:pic>
          <p:nvPicPr>
            <p:cNvPr id="20" name="Picture 2" descr="F:\Users\e.doychev\AppData\Local\Microsoft\Windows\Temporary Internet Files\Content.IE5\S5IO0W0Y\MC90029575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1440160" cy="143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72736" y="270892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Student</a:t>
              </a:r>
              <a:r>
                <a:rPr lang="bg-BG" dirty="0" smtClean="0"/>
                <a:t> </a:t>
              </a:r>
              <a:r>
                <a:rPr lang="en-US" dirty="0" smtClean="0"/>
                <a:t>n</a:t>
              </a:r>
              <a:endParaRPr lang="bg-BG" dirty="0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444258" y="4325651"/>
            <a:ext cx="1472818" cy="1667871"/>
            <a:chOff x="794926" y="3861048"/>
            <a:chExt cx="1472818" cy="1667871"/>
          </a:xfrm>
        </p:grpSpPr>
        <p:pic>
          <p:nvPicPr>
            <p:cNvPr id="22" name="Picture 4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861048"/>
              <a:ext cx="1368152" cy="129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94926" y="5159587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Lecturer</a:t>
              </a:r>
              <a:endParaRPr lang="bg-BG" dirty="0"/>
            </a:p>
          </p:txBody>
        </p:sp>
      </p:grpSp>
      <p:sp>
        <p:nvSpPr>
          <p:cNvPr id="27" name="Equal 26"/>
          <p:cNvSpPr/>
          <p:nvPr/>
        </p:nvSpPr>
        <p:spPr>
          <a:xfrm rot="5400000">
            <a:off x="162744" y="169737"/>
            <a:ext cx="304800" cy="304800"/>
          </a:xfrm>
          <a:prstGeom prst="mathEqual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pic>
        <p:nvPicPr>
          <p:cNvPr id="28" name="Picture 3" descr="F:\Users\e.doychev\AppData\Local\Microsoft\Windows\Temporary Internet Files\Content.IE5\XI3GSDYB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78660"/>
            <a:ext cx="996289" cy="19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63819" y="4272136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DeLC</a:t>
            </a:r>
            <a:r>
              <a:rPr lang="bg-BG" dirty="0" smtClean="0"/>
              <a:t> </a:t>
            </a:r>
            <a:r>
              <a:rPr lang="en-US" dirty="0" smtClean="0"/>
              <a:t>Server</a:t>
            </a:r>
            <a:endParaRPr lang="bg-BG" dirty="0"/>
          </a:p>
        </p:txBody>
      </p:sp>
      <p:sp>
        <p:nvSpPr>
          <p:cNvPr id="30" name="Oval 29"/>
          <p:cNvSpPr/>
          <p:nvPr/>
        </p:nvSpPr>
        <p:spPr>
          <a:xfrm>
            <a:off x="7236296" y="5808856"/>
            <a:ext cx="844464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Test</a:t>
            </a:r>
            <a:endParaRPr lang="bg-BG" sz="1400" dirty="0"/>
          </a:p>
        </p:txBody>
      </p:sp>
      <p:sp>
        <p:nvSpPr>
          <p:cNvPr id="31" name="Oval 30"/>
          <p:cNvSpPr/>
          <p:nvPr/>
        </p:nvSpPr>
        <p:spPr>
          <a:xfrm>
            <a:off x="683568" y="3208784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 1</a:t>
            </a:r>
            <a:endParaRPr lang="bg-BG" sz="1400" dirty="0"/>
          </a:p>
        </p:txBody>
      </p:sp>
      <p:cxnSp>
        <p:nvCxnSpPr>
          <p:cNvPr id="24" name="Straight Arrow Connector 23"/>
          <p:cNvCxnSpPr>
            <a:stCxn id="30" idx="1"/>
            <a:endCxn id="31" idx="4"/>
          </p:cNvCxnSpPr>
          <p:nvPr/>
        </p:nvCxnSpPr>
        <p:spPr>
          <a:xfrm flipH="1" flipV="1">
            <a:off x="1300322" y="3614568"/>
            <a:ext cx="6059643" cy="2253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632056" y="3237995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 4</a:t>
            </a:r>
            <a:endParaRPr lang="bg-BG" sz="1400" dirty="0"/>
          </a:p>
        </p:txBody>
      </p:sp>
      <p:cxnSp>
        <p:nvCxnSpPr>
          <p:cNvPr id="57" name="Straight Arrow Connector 56"/>
          <p:cNvCxnSpPr>
            <a:stCxn id="30" idx="0"/>
            <a:endCxn id="56" idx="4"/>
          </p:cNvCxnSpPr>
          <p:nvPr/>
        </p:nvCxnSpPr>
        <p:spPr>
          <a:xfrm flipH="1" flipV="1">
            <a:off x="6248810" y="3643779"/>
            <a:ext cx="1409718" cy="2165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60" name="Picture 20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22" y="1202092"/>
            <a:ext cx="429798" cy="4113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1931"/>
            <a:ext cx="429798" cy="411378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6564904" y="116632"/>
            <a:ext cx="2520936" cy="1152128"/>
          </a:xfrm>
          <a:prstGeom prst="wedgeRoundRectCallout">
            <a:avLst>
              <a:gd name="adj1" fmla="val -78288"/>
              <a:gd name="adj2" fmla="val 60245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time counting is personal per student</a:t>
            </a:r>
            <a:endParaRPr lang="bg-BG" dirty="0"/>
          </a:p>
        </p:txBody>
      </p:sp>
      <p:cxnSp>
        <p:nvCxnSpPr>
          <p:cNvPr id="66" name="Straight Arrow Connector 65"/>
          <p:cNvCxnSpPr>
            <a:stCxn id="30" idx="1"/>
            <a:endCxn id="65" idx="4"/>
          </p:cNvCxnSpPr>
          <p:nvPr/>
        </p:nvCxnSpPr>
        <p:spPr>
          <a:xfrm flipH="1" flipV="1">
            <a:off x="3004984" y="3614568"/>
            <a:ext cx="4354981" cy="2253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02092"/>
            <a:ext cx="429798" cy="411378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4027254" y="3208784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 3</a:t>
            </a:r>
            <a:endParaRPr lang="bg-BG" sz="1400" dirty="0"/>
          </a:p>
        </p:txBody>
      </p:sp>
      <p:cxnSp>
        <p:nvCxnSpPr>
          <p:cNvPr id="70" name="Straight Arrow Connector 69"/>
          <p:cNvCxnSpPr>
            <a:stCxn id="30" idx="0"/>
            <a:endCxn id="69" idx="4"/>
          </p:cNvCxnSpPr>
          <p:nvPr/>
        </p:nvCxnSpPr>
        <p:spPr>
          <a:xfrm flipH="1" flipV="1">
            <a:off x="4644008" y="3614568"/>
            <a:ext cx="3014520" cy="219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90" y="1193127"/>
            <a:ext cx="429798" cy="411378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7325464" y="3208784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</a:t>
            </a:r>
            <a:r>
              <a:rPr lang="bg-BG" sz="1400" dirty="0" smtClean="0"/>
              <a:t> </a:t>
            </a:r>
            <a:r>
              <a:rPr lang="en-US" sz="1400" dirty="0" smtClean="0"/>
              <a:t>n</a:t>
            </a:r>
            <a:endParaRPr lang="bg-BG" sz="1400" dirty="0"/>
          </a:p>
        </p:txBody>
      </p:sp>
      <p:cxnSp>
        <p:nvCxnSpPr>
          <p:cNvPr id="74" name="Straight Arrow Connector 73"/>
          <p:cNvCxnSpPr>
            <a:stCxn id="30" idx="7"/>
            <a:endCxn id="73" idx="4"/>
          </p:cNvCxnSpPr>
          <p:nvPr/>
        </p:nvCxnSpPr>
        <p:spPr>
          <a:xfrm flipH="1" flipV="1">
            <a:off x="7942218" y="3614568"/>
            <a:ext cx="14873" cy="2253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0" y="1202092"/>
            <a:ext cx="429798" cy="411378"/>
          </a:xfrm>
          <a:prstGeom prst="rect">
            <a:avLst/>
          </a:prstGeom>
        </p:spPr>
      </p:pic>
      <p:cxnSp>
        <p:nvCxnSpPr>
          <p:cNvPr id="2069" name="Straight Arrow Connector 2068"/>
          <p:cNvCxnSpPr>
            <a:stCxn id="28" idx="0"/>
            <a:endCxn id="2067" idx="2"/>
          </p:cNvCxnSpPr>
          <p:nvPr/>
        </p:nvCxnSpPr>
        <p:spPr>
          <a:xfrm flipH="1" flipV="1">
            <a:off x="2987824" y="3614568"/>
            <a:ext cx="5322681" cy="1064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ular Callout 83"/>
          <p:cNvSpPr/>
          <p:nvPr/>
        </p:nvSpPr>
        <p:spPr>
          <a:xfrm>
            <a:off x="2627785" y="169737"/>
            <a:ext cx="3419254" cy="1099023"/>
          </a:xfrm>
          <a:prstGeom prst="wedgeRoundRectCallout">
            <a:avLst>
              <a:gd name="adj1" fmla="val 57237"/>
              <a:gd name="adj2" fmla="val 84378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there are open questions the student will be able to see his/her rating after the </a:t>
            </a:r>
            <a:r>
              <a:rPr lang="en-US" dirty="0" smtClean="0"/>
              <a:t>evaluation of these questions.</a:t>
            </a:r>
            <a:endParaRPr lang="bg-BG" dirty="0"/>
          </a:p>
        </p:txBody>
      </p:sp>
      <p:grpSp>
        <p:nvGrpSpPr>
          <p:cNvPr id="13" name="Group 2072"/>
          <p:cNvGrpSpPr/>
          <p:nvPr/>
        </p:nvGrpSpPr>
        <p:grpSpPr>
          <a:xfrm>
            <a:off x="3782885" y="5616009"/>
            <a:ext cx="3162405" cy="1235095"/>
            <a:chOff x="3782885" y="5616009"/>
            <a:chExt cx="3162405" cy="1235095"/>
          </a:xfrm>
        </p:grpSpPr>
        <p:pic>
          <p:nvPicPr>
            <p:cNvPr id="2071" name="Picture 20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312" y="5616009"/>
              <a:ext cx="649697" cy="62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2" name="TextBox 2071"/>
            <p:cNvSpPr txBox="1"/>
            <p:nvPr/>
          </p:nvSpPr>
          <p:spPr>
            <a:xfrm>
              <a:off x="3782885" y="6204773"/>
              <a:ext cx="31624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System for automatic </a:t>
              </a:r>
            </a:p>
            <a:p>
              <a:pPr algn="ctr"/>
              <a:r>
                <a:rPr lang="en-US" dirty="0" smtClean="0"/>
                <a:t>assessment of open questions</a:t>
              </a:r>
              <a:endParaRPr lang="bg-BG" dirty="0"/>
            </a:p>
          </p:txBody>
        </p:sp>
      </p:grpSp>
      <p:cxnSp>
        <p:nvCxnSpPr>
          <p:cNvPr id="89" name="Straight Arrow Connector 88"/>
          <p:cNvCxnSpPr>
            <a:stCxn id="2071" idx="0"/>
            <a:endCxn id="88" idx="2"/>
          </p:cNvCxnSpPr>
          <p:nvPr/>
        </p:nvCxnSpPr>
        <p:spPr>
          <a:xfrm flipV="1">
            <a:off x="5335161" y="3614568"/>
            <a:ext cx="913649" cy="2001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2" idx="0"/>
            <a:endCxn id="92" idx="2"/>
          </p:cNvCxnSpPr>
          <p:nvPr/>
        </p:nvCxnSpPr>
        <p:spPr>
          <a:xfrm flipV="1">
            <a:off x="1233000" y="3626455"/>
            <a:ext cx="79644" cy="69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6719354" y="6263176"/>
            <a:ext cx="1093005" cy="4057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Test </a:t>
            </a:r>
            <a:r>
              <a:rPr lang="bg-BG" sz="1400" dirty="0" smtClean="0"/>
              <a:t>2</a:t>
            </a:r>
            <a:endParaRPr lang="bg-BG" sz="1400" dirty="0"/>
          </a:p>
        </p:txBody>
      </p:sp>
      <p:sp>
        <p:nvSpPr>
          <p:cNvPr id="106" name="Rounded Rectangular Callout 105"/>
          <p:cNvSpPr/>
          <p:nvPr/>
        </p:nvSpPr>
        <p:spPr>
          <a:xfrm>
            <a:off x="3417384" y="4896534"/>
            <a:ext cx="3419254" cy="1099023"/>
          </a:xfrm>
          <a:prstGeom prst="wedgeRoundRectCallout">
            <a:avLst>
              <a:gd name="adj1" fmla="val 57237"/>
              <a:gd name="adj2" fmla="val 84378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possible to carry out different exams in the same time.</a:t>
            </a:r>
            <a:endParaRPr lang="bg-BG" dirty="0"/>
          </a:p>
        </p:txBody>
      </p:sp>
      <p:cxnSp>
        <p:nvCxnSpPr>
          <p:cNvPr id="108" name="Straight Arrow Connector 107"/>
          <p:cNvCxnSpPr>
            <a:stCxn id="102" idx="0"/>
            <a:endCxn id="107" idx="4"/>
          </p:cNvCxnSpPr>
          <p:nvPr/>
        </p:nvCxnSpPr>
        <p:spPr>
          <a:xfrm flipH="1" flipV="1">
            <a:off x="6234548" y="3629143"/>
            <a:ext cx="1031309" cy="263403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724815" y="3220671"/>
            <a:ext cx="1175657" cy="40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bg-BG" dirty="0"/>
          </a:p>
        </p:txBody>
      </p:sp>
      <p:sp>
        <p:nvSpPr>
          <p:cNvPr id="65" name="Oval 64"/>
          <p:cNvSpPr/>
          <p:nvPr/>
        </p:nvSpPr>
        <p:spPr>
          <a:xfrm>
            <a:off x="2388230" y="3208784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</a:t>
            </a:r>
            <a:r>
              <a:rPr lang="bg-BG" sz="1400" dirty="0" smtClean="0"/>
              <a:t> 2</a:t>
            </a:r>
            <a:endParaRPr lang="bg-BG" sz="1400" dirty="0"/>
          </a:p>
        </p:txBody>
      </p:sp>
      <p:sp>
        <p:nvSpPr>
          <p:cNvPr id="100" name="Oval 99"/>
          <p:cNvSpPr/>
          <p:nvPr/>
        </p:nvSpPr>
        <p:spPr>
          <a:xfrm>
            <a:off x="2402388" y="3239240"/>
            <a:ext cx="1233508" cy="4057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smtClean="0"/>
              <a:t>Variant</a:t>
            </a:r>
            <a:r>
              <a:rPr lang="bg-BG" sz="1400" dirty="0" smtClean="0"/>
              <a:t> </a:t>
            </a:r>
            <a:r>
              <a:rPr lang="en-US" sz="1400" dirty="0" smtClean="0"/>
              <a:t>n+1</a:t>
            </a:r>
            <a:endParaRPr lang="bg-BG" sz="1400" dirty="0"/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16605" r="7031" b="7545"/>
          <a:stretch/>
        </p:blipFill>
        <p:spPr bwMode="auto">
          <a:xfrm>
            <a:off x="2143495" y="1305983"/>
            <a:ext cx="3374092" cy="23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ounded Rectangular Callout 100"/>
          <p:cNvSpPr/>
          <p:nvPr/>
        </p:nvSpPr>
        <p:spPr>
          <a:xfrm>
            <a:off x="3145074" y="3796636"/>
            <a:ext cx="4282096" cy="1689664"/>
          </a:xfrm>
          <a:prstGeom prst="wedgeRoundRectCallout">
            <a:avLst>
              <a:gd name="adj1" fmla="val -38775"/>
              <a:gd name="adj2" fmla="val -96018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Optimizing the time for the whole exam – the free working places can be used immediately by another students.</a:t>
            </a:r>
            <a:endParaRPr lang="bg-BG" dirty="0"/>
          </a:p>
        </p:txBody>
      </p:sp>
      <p:sp>
        <p:nvSpPr>
          <p:cNvPr id="96" name="Rounded Rectangular Callout 95"/>
          <p:cNvSpPr/>
          <p:nvPr/>
        </p:nvSpPr>
        <p:spPr>
          <a:xfrm>
            <a:off x="2107299" y="4490217"/>
            <a:ext cx="3419254" cy="1099023"/>
          </a:xfrm>
          <a:prstGeom prst="wedgeRoundRectCallout">
            <a:avLst>
              <a:gd name="adj1" fmla="val -73534"/>
              <a:gd name="adj2" fmla="val 17816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Another possibility – the lecturer make assessment of the open questions.</a:t>
            </a:r>
            <a:endParaRPr lang="bg-BG" dirty="0"/>
          </a:p>
        </p:txBody>
      </p:sp>
      <p:sp>
        <p:nvSpPr>
          <p:cNvPr id="95" name="Rounded Rectangular Callout 94"/>
          <p:cNvSpPr/>
          <p:nvPr/>
        </p:nvSpPr>
        <p:spPr>
          <a:xfrm>
            <a:off x="2118294" y="4031616"/>
            <a:ext cx="3419254" cy="1099023"/>
          </a:xfrm>
          <a:prstGeom prst="wedgeRoundRectCallout">
            <a:avLst>
              <a:gd name="adj1" fmla="val 38785"/>
              <a:gd name="adj2" fmla="val 109338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Currently a system for automatic assessment is developing (agent oriented).</a:t>
            </a:r>
            <a:endParaRPr lang="bg-BG" dirty="0"/>
          </a:p>
        </p:txBody>
      </p:sp>
      <p:sp>
        <p:nvSpPr>
          <p:cNvPr id="78" name="Rounded Rectangular Callout 77"/>
          <p:cNvSpPr/>
          <p:nvPr/>
        </p:nvSpPr>
        <p:spPr>
          <a:xfrm>
            <a:off x="1774319" y="4377080"/>
            <a:ext cx="2950079" cy="1431776"/>
          </a:xfrm>
          <a:prstGeom prst="wedgeRoundRectCallout">
            <a:avLst>
              <a:gd name="adj1" fmla="val -7854"/>
              <a:gd name="adj2" fmla="val -110409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the student complete its exam and if there are no open questions he/she receive immediately his/her result. </a:t>
            </a:r>
            <a:endParaRPr lang="bg-BG" dirty="0"/>
          </a:p>
        </p:txBody>
      </p:sp>
      <p:sp>
        <p:nvSpPr>
          <p:cNvPr id="2062" name="Rounded Rectangular Callout 2061"/>
          <p:cNvSpPr/>
          <p:nvPr/>
        </p:nvSpPr>
        <p:spPr>
          <a:xfrm>
            <a:off x="1621920" y="4005064"/>
            <a:ext cx="2950079" cy="1152128"/>
          </a:xfrm>
          <a:prstGeom prst="wedgeRoundRectCallout">
            <a:avLst>
              <a:gd name="adj1" fmla="val -43809"/>
              <a:gd name="adj2" fmla="val -93742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each student a different test is generated, based on the templates included in the test.</a:t>
            </a:r>
            <a:endParaRPr lang="bg-BG" dirty="0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Learning by </a:t>
            </a:r>
            <a:r>
              <a:rPr lang="en-US" dirty="0" err="1" smtClean="0"/>
              <a:t>DeLC</a:t>
            </a:r>
            <a:r>
              <a:rPr lang="en-US" dirty="0" smtClean="0"/>
              <a:t> education portal, Emil </a:t>
            </a:r>
            <a:r>
              <a:rPr lang="en-US" dirty="0" err="1" smtClean="0"/>
              <a:t>Doychev</a:t>
            </a:r>
            <a:r>
              <a:rPr lang="en-US" dirty="0" smtClean="0"/>
              <a:t>, </a:t>
            </a:r>
            <a:r>
              <a:rPr lang="en-US" dirty="0" err="1" smtClean="0"/>
              <a:t>Vesselina</a:t>
            </a:r>
            <a:r>
              <a:rPr lang="en-US" dirty="0" smtClean="0"/>
              <a:t> </a:t>
            </a:r>
            <a:r>
              <a:rPr lang="en-US" dirty="0" err="1" smtClean="0"/>
              <a:t>Valkanova</a:t>
            </a:r>
            <a:endParaRPr lang="bg-BG" dirty="0"/>
          </a:p>
        </p:txBody>
      </p:sp>
      <p:sp>
        <p:nvSpPr>
          <p:cNvPr id="25" name="Контейнер за номер на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6</a:t>
            </a:fld>
            <a:endParaRPr lang="bg-BG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6081" b="9771"/>
          <a:stretch/>
        </p:blipFill>
        <p:spPr bwMode="auto">
          <a:xfrm>
            <a:off x="1293961" y="814510"/>
            <a:ext cx="6718983" cy="511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56528 0.3069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00"/>
                            </p:stCondLst>
                            <p:childTnLst>
                              <p:par>
                                <p:cTn id="20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29028 L 0.1316 0.30023 C 0.17327 0.29097 0.19879 0.26806 0.20348 0.23819 C 0.20886 0.20324 0.19219 0.17037 0.1566 0.13982 L -0.00034 -0.00023 " pathEditMode="relative" rAng="0" ptsTypes="FffFF">
                                      <p:cBhvr>
                                        <p:cTn id="238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4028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5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"/>
                            </p:stCondLst>
                            <p:childTnLst>
                              <p:par>
                                <p:cTn id="26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00"/>
                            </p:stCondLst>
                            <p:childTnLst>
                              <p:par>
                                <p:cTn id="303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7187 0.16922 C 0.66875 0.16528 0.74375 0.22246 0.75087 0.26644 C 0.73281 0.30649 0.52986 0.34931 0.53055 0.34792 L 0.02673 0.25047 " pathEditMode="relative" rAng="0" ptsTypes="FffFF">
                                      <p:cBhvr>
                                        <p:cTn id="3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5" y="17454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0"/>
                            </p:stCondLst>
                            <p:childTnLst>
                              <p:par>
                                <p:cTn id="316" presetID="53" presetClass="exit" presetSubtype="3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0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500"/>
                            </p:stCondLst>
                            <p:childTnLst>
                              <p:par>
                                <p:cTn id="3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5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500"/>
                            </p:stCondLst>
                            <p:childTnLst>
                              <p:par>
                                <p:cTn id="39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000"/>
                            </p:stCondLst>
                            <p:childTnLst>
                              <p:par>
                                <p:cTn id="4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5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000"/>
                            </p:stCondLst>
                            <p:childTnLst>
                              <p:par>
                                <p:cTn id="4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6000"/>
                            </p:stCondLst>
                            <p:childTnLst>
                              <p:par>
                                <p:cTn id="428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107" grpId="0" animBg="1"/>
      <p:bldP spid="2067" grpId="0" animBg="1"/>
      <p:bldP spid="2067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31" grpId="0" animBg="1"/>
      <p:bldP spid="31" grpId="1" animBg="1"/>
      <p:bldP spid="31" grpId="2" animBg="1"/>
      <p:bldP spid="56" grpId="0" animBg="1"/>
      <p:bldP spid="56" grpId="1" animBg="1"/>
      <p:bldP spid="56" grpId="2" animBg="1"/>
      <p:bldP spid="64" grpId="0" animBg="1"/>
      <p:bldP spid="64" grpId="1" animBg="1"/>
      <p:bldP spid="69" grpId="0" animBg="1"/>
      <p:bldP spid="73" grpId="0" animBg="1"/>
      <p:bldP spid="84" grpId="0" animBg="1"/>
      <p:bldP spid="84" grpId="1" animBg="1"/>
      <p:bldP spid="102" grpId="0" animBg="1"/>
      <p:bldP spid="106" grpId="0" animBg="1"/>
      <p:bldP spid="106" grpId="1" animBg="1"/>
      <p:bldP spid="92" grpId="0" animBg="1"/>
      <p:bldP spid="65" grpId="0" animBg="1"/>
      <p:bldP spid="65" grpId="1" animBg="1"/>
      <p:bldP spid="65" grpId="2" animBg="1"/>
      <p:bldP spid="100" grpId="0" animBg="1"/>
      <p:bldP spid="101" grpId="0" animBg="1"/>
      <p:bldP spid="101" grpId="1" animBg="1"/>
      <p:bldP spid="96" grpId="0" animBg="1"/>
      <p:bldP spid="96" grpId="1" animBg="1"/>
      <p:bldP spid="95" grpId="0" animBg="1"/>
      <p:bldP spid="95" grpId="1" animBg="1"/>
      <p:bldP spid="78" grpId="0" animBg="1"/>
      <p:bldP spid="78" grpId="1" animBg="1"/>
      <p:bldP spid="2062" grpId="0" animBg="1"/>
      <p:bldP spid="20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Library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Contains set of resources: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mages</a:t>
            </a:r>
          </a:p>
          <a:p>
            <a:pPr lvl="1"/>
            <a:r>
              <a:rPr lang="en-US" dirty="0" smtClean="0"/>
              <a:t>Archives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Hierarchical organization</a:t>
            </a:r>
          </a:p>
          <a:p>
            <a:r>
              <a:rPr lang="en-US" dirty="0" smtClean="0"/>
              <a:t>Strong and detailed access control: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user, group, role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branch or individual resource</a:t>
            </a:r>
          </a:p>
          <a:p>
            <a:r>
              <a:rPr lang="en-US" dirty="0" smtClean="0"/>
              <a:t>Possibility for the students to upload resources</a:t>
            </a:r>
            <a:endParaRPr lang="en-US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8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Library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64696" cy="501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Profiles and Personalization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2031"/>
          </a:xfrm>
        </p:spPr>
        <p:txBody>
          <a:bodyPr/>
          <a:lstStyle/>
          <a:p>
            <a:r>
              <a:rPr lang="en-US" dirty="0" smtClean="0"/>
              <a:t>The problems:</a:t>
            </a:r>
          </a:p>
          <a:p>
            <a:pPr lvl="1"/>
            <a:r>
              <a:rPr lang="en-US" dirty="0" smtClean="0"/>
              <a:t>Big amount of user profiles to maintain</a:t>
            </a:r>
          </a:p>
          <a:p>
            <a:pPr lvl="1"/>
            <a:r>
              <a:rPr lang="en-US" dirty="0" smtClean="0"/>
              <a:t>Some kind of fraud protection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solution:</a:t>
            </a:r>
          </a:p>
          <a:p>
            <a:pPr lvl="1"/>
            <a:r>
              <a:rPr lang="en-US" dirty="0" smtClean="0"/>
              <a:t>Use an secure LDAP server and the ability of the portal framework for automatic profile creation</a:t>
            </a:r>
          </a:p>
          <a:p>
            <a:pPr lvl="1"/>
            <a:endParaRPr lang="en-US" dirty="0" smtClean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Ohrid, 25.8.2011 г.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by DeLC education portal, Emil Doychev, Vesselina Valkanova</a:t>
            </a: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FB4-02DD-4456-BB91-6E45F20F02B9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3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бърче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абърче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бърч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402</TotalTime>
  <Words>726</Words>
  <Application>Microsoft Office PowerPoint</Application>
  <PresentationFormat>Презентация на цял екран (4:3)</PresentationFormat>
  <Paragraphs>163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3" baseType="lpstr">
      <vt:lpstr>Кабърче</vt:lpstr>
      <vt:lpstr>Visio.Drawing.11</vt:lpstr>
      <vt:lpstr>Learning by DeLC education portal</vt:lpstr>
      <vt:lpstr>Custom DeLC Features </vt:lpstr>
      <vt:lpstr>DeLC Subsytems</vt:lpstr>
      <vt:lpstr>Current Stats</vt:lpstr>
      <vt:lpstr>Creating a test</vt:lpstr>
      <vt:lpstr>Carrying out an exam</vt:lpstr>
      <vt:lpstr>Resource Library</vt:lpstr>
      <vt:lpstr>Resource Library</vt:lpstr>
      <vt:lpstr>User Profiles and Personalization</vt:lpstr>
      <vt:lpstr>User Profiles and Personalization</vt:lpstr>
      <vt:lpstr>Final thoughts</vt:lpstr>
    </vt:vector>
  </TitlesOfParts>
  <Company>ISY Intellect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by DeLC education portal</dc:title>
  <dc:creator>Emil Doychev</dc:creator>
  <cp:lastModifiedBy>Emil Doychev</cp:lastModifiedBy>
  <cp:revision>35</cp:revision>
  <dcterms:created xsi:type="dcterms:W3CDTF">2011-08-22T12:58:03Z</dcterms:created>
  <dcterms:modified xsi:type="dcterms:W3CDTF">2011-08-25T11:07:53Z</dcterms:modified>
</cp:coreProperties>
</file>