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67" r:id="rId4"/>
    <p:sldId id="270" r:id="rId5"/>
    <p:sldId id="271" r:id="rId6"/>
    <p:sldId id="265" r:id="rId7"/>
    <p:sldId id="261" r:id="rId8"/>
    <p:sldId id="264" r:id="rId9"/>
    <p:sldId id="269" r:id="rId10"/>
    <p:sldId id="262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285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5768D-516E-4F32-A76B-8AA66781A8C4}" type="datetimeFigureOut">
              <a:rPr lang="en-GB" smtClean="0"/>
              <a:pPr/>
              <a:t>22/08/2011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6295E-1863-4A7D-A5B2-67C4DD0F56A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5C09E-A2DA-463E-AD39-5C444055C14D}" type="datetimeFigureOut">
              <a:rPr lang="hr-HR" smtClean="0"/>
              <a:pPr/>
              <a:t>22.8.2011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B3881-FF87-4B0B-AC04-2F87B749774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B3881-FF87-4B0B-AC04-2F87B749774D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05AFB11-EE52-44CF-99C0-3B7F9CFB8687}" type="datetime1">
              <a:rPr lang="hr-HR" smtClean="0"/>
              <a:pPr/>
              <a:t>22.8.2011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7D96B24-25FC-4F44-92AE-8DC9E449F9E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avokutni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avokutni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6B250-381E-4242-AAC4-CB8255DC1CCE}" type="datetime1">
              <a:rPr lang="hr-HR" smtClean="0"/>
              <a:pPr/>
              <a:t>22.8.2011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6B24-25FC-4F44-92AE-8DC9E449F9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E03D-165A-4A28-A977-B3733CCCCF3E}" type="datetime1">
              <a:rPr lang="hr-HR" smtClean="0"/>
              <a:pPr/>
              <a:t>22.8.2011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6B24-25FC-4F44-92AE-8DC9E449F9E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Jednakokračni trokut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7488832" cy="36576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245496" y="6356350"/>
            <a:ext cx="430960" cy="365760"/>
          </a:xfrm>
        </p:spPr>
        <p:txBody>
          <a:bodyPr/>
          <a:lstStyle/>
          <a:p>
            <a:fld id="{07D96B24-25FC-4F44-92AE-8DC9E449F9E3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236572C-C928-4DED-BF09-A50B06934371}" type="datetime1">
              <a:rPr lang="hr-HR" smtClean="0"/>
              <a:pPr/>
              <a:t>22.8.2011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7D96B24-25FC-4F44-92AE-8DC9E449F9E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17F-7A0C-400D-B733-EA11EDA3CD93}" type="datetime1">
              <a:rPr lang="hr-HR" smtClean="0"/>
              <a:pPr/>
              <a:t>22.8.2011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6B24-25FC-4F44-92AE-8DC9E449F9E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6FBC-ED21-489D-BB9D-F5F2F7780B1D}" type="datetime1">
              <a:rPr lang="hr-HR" smtClean="0"/>
              <a:pPr/>
              <a:t>22.8.2011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6B24-25FC-4F44-92AE-8DC9E449F9E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33A3-9CAC-484C-BC2F-30B968EA94A7}" type="datetime1">
              <a:rPr lang="hr-HR" smtClean="0"/>
              <a:pPr/>
              <a:t>22.8.2011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6B24-25FC-4F44-92AE-8DC9E449F9E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ABF3-B8C9-4D51-9F1A-91BB98E59BA2}" type="datetime1">
              <a:rPr lang="hr-HR" smtClean="0"/>
              <a:pPr/>
              <a:t>22.8.2011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6B24-25FC-4F44-92AE-8DC9E449F9E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Ravni poveznik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7BF9D-CB9D-47EA-9BBE-5841D2B49945}" type="datetime1">
              <a:rPr lang="hr-HR" smtClean="0"/>
              <a:pPr/>
              <a:t>22.8.2011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6B24-25FC-4F44-92AE-8DC9E449F9E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6C58-6D13-43B3-88E7-10C8A53D4E5C}" type="datetime1">
              <a:rPr lang="hr-HR" smtClean="0"/>
              <a:pPr/>
              <a:t>22.8.2011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6B24-25FC-4F44-92AE-8DC9E449F9E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3EF06EA-79E5-4FEE-981E-7EC48FC2EF90}" type="datetime1">
              <a:rPr lang="hr-HR" smtClean="0"/>
              <a:pPr/>
              <a:t>22.8.2011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D96B24-25FC-4F44-92AE-8DC9E449F9E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Ravni poveznik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avni poveznik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Jednakokračni trokut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hirc.botanic.hr/fc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rodolphin.vef.hr/crodolphi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3717032"/>
            <a:ext cx="7344816" cy="115976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/>
              <a:t>The use of real life projects in students’ assignments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000" i="1" dirty="0" smtClean="0"/>
              <a:t>Some subjective impressions after several years of experience</a:t>
            </a:r>
            <a:br>
              <a:rPr lang="en-US" sz="2000" i="1" dirty="0" smtClean="0"/>
            </a:br>
            <a:endParaRPr lang="en-US" sz="2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43608" y="5124450"/>
            <a:ext cx="7128792" cy="608806"/>
          </a:xfrm>
        </p:spPr>
        <p:txBody>
          <a:bodyPr>
            <a:normAutofit fontScale="62500" lnSpcReduction="20000"/>
          </a:bodyPr>
          <a:lstStyle/>
          <a:p>
            <a:r>
              <a:rPr lang="hr-HR" sz="2900" dirty="0" smtClean="0"/>
              <a:t>Boris Milašinović</a:t>
            </a:r>
          </a:p>
          <a:p>
            <a:r>
              <a:rPr lang="hr-HR" sz="2200" dirty="0" err="1" smtClean="0"/>
              <a:t>Faculty</a:t>
            </a:r>
            <a:r>
              <a:rPr lang="hr-HR" sz="2200" dirty="0" smtClean="0"/>
              <a:t> </a:t>
            </a:r>
            <a:r>
              <a:rPr lang="hr-HR" sz="2200" dirty="0" err="1" smtClean="0"/>
              <a:t>of</a:t>
            </a:r>
            <a:r>
              <a:rPr lang="hr-HR" sz="2200" dirty="0" smtClean="0"/>
              <a:t> </a:t>
            </a:r>
            <a:r>
              <a:rPr lang="hr-HR" sz="2200" dirty="0" err="1" smtClean="0"/>
              <a:t>Electrical</a:t>
            </a:r>
            <a:r>
              <a:rPr lang="hr-HR" sz="2200" dirty="0" smtClean="0"/>
              <a:t> </a:t>
            </a:r>
            <a:r>
              <a:rPr lang="hr-HR" sz="2200" dirty="0" err="1" smtClean="0"/>
              <a:t>Engineering</a:t>
            </a:r>
            <a:r>
              <a:rPr lang="hr-HR" sz="2200" dirty="0" smtClean="0"/>
              <a:t> </a:t>
            </a:r>
            <a:r>
              <a:rPr lang="hr-HR" sz="2200" dirty="0" err="1" smtClean="0"/>
              <a:t>and</a:t>
            </a:r>
            <a:r>
              <a:rPr lang="hr-HR" sz="2200" dirty="0" smtClean="0"/>
              <a:t> </a:t>
            </a:r>
            <a:r>
              <a:rPr lang="hr-HR" sz="2200" dirty="0" err="1" smtClean="0"/>
              <a:t>Computing</a:t>
            </a:r>
            <a:r>
              <a:rPr lang="hr-HR" sz="2200" dirty="0" smtClean="0"/>
              <a:t>, </a:t>
            </a:r>
            <a:r>
              <a:rPr lang="hr-HR" sz="2200" dirty="0" err="1" smtClean="0"/>
              <a:t>University</a:t>
            </a:r>
            <a:r>
              <a:rPr lang="hr-HR" sz="2200" dirty="0" smtClean="0"/>
              <a:t> </a:t>
            </a:r>
            <a:r>
              <a:rPr lang="hr-HR" sz="2200" dirty="0" err="1" smtClean="0"/>
              <a:t>of</a:t>
            </a:r>
            <a:r>
              <a:rPr lang="hr-HR" sz="2200" dirty="0" smtClean="0"/>
              <a:t> Zagreb, Croatia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Great way for students to increase their experience and increase interest but students have to be chosen carefully</a:t>
            </a:r>
          </a:p>
          <a:p>
            <a:r>
              <a:rPr lang="en-US" dirty="0" smtClean="0"/>
              <a:t>Use real users if success is foreseeable</a:t>
            </a:r>
          </a:p>
          <a:p>
            <a:r>
              <a:rPr lang="en-US" dirty="0" smtClean="0"/>
              <a:t>Include student</a:t>
            </a:r>
            <a:r>
              <a:rPr lang="hr-HR" dirty="0" smtClean="0"/>
              <a:t>s</a:t>
            </a:r>
            <a:r>
              <a:rPr lang="en-US" dirty="0" smtClean="0"/>
              <a:t> in existing project under supervision of experienced team members</a:t>
            </a:r>
          </a:p>
          <a:p>
            <a:r>
              <a:rPr lang="en-US" dirty="0" smtClean="0"/>
              <a:t>If working alone</a:t>
            </a:r>
            <a:r>
              <a:rPr lang="hr-HR" dirty="0" smtClean="0"/>
              <a:t> </a:t>
            </a:r>
            <a:r>
              <a:rPr lang="en-US" dirty="0" smtClean="0"/>
              <a:t>students should be used to make prototypes</a:t>
            </a:r>
            <a:r>
              <a:rPr lang="hr-HR" dirty="0" smtClean="0"/>
              <a:t> - </a:t>
            </a:r>
            <a:r>
              <a:rPr lang="en-US" dirty="0" smtClean="0"/>
              <a:t>except in rare cases</a:t>
            </a:r>
          </a:p>
          <a:p>
            <a:r>
              <a:rPr lang="en-US" dirty="0" smtClean="0"/>
              <a:t>Excellent playground for a test of new technologies</a:t>
            </a:r>
            <a:endParaRPr lang="hr-HR" dirty="0" smtClean="0"/>
          </a:p>
          <a:p>
            <a:endParaRPr lang="en-US" dirty="0" smtClean="0"/>
          </a:p>
          <a:p>
            <a:r>
              <a:rPr lang="en-US" dirty="0" smtClean="0"/>
              <a:t>Can these subjective impressions can be replaced with objective facts?</a:t>
            </a:r>
          </a:p>
          <a:p>
            <a:pPr lvl="1"/>
            <a:r>
              <a:rPr lang="en-US" dirty="0" smtClean="0"/>
              <a:t>Some things can be measured: time spent by project participants, number of users, amount of collected data, number of successful test passed, …</a:t>
            </a:r>
          </a:p>
          <a:p>
            <a:pPr lvl="1"/>
            <a:r>
              <a:rPr lang="en-US" dirty="0" smtClean="0"/>
              <a:t>How can we measure pleasure, pride, experience, frustration, …</a:t>
            </a:r>
            <a:r>
              <a:rPr lang="hr-HR" dirty="0" smtClean="0"/>
              <a:t> ?</a:t>
            </a:r>
            <a:endParaRPr lang="en-US" dirty="0" smtClean="0"/>
          </a:p>
          <a:p>
            <a:pPr marL="822960" lvl="3">
              <a:spcBef>
                <a:spcPts val="600"/>
              </a:spcBef>
              <a:buClr>
                <a:schemeClr val="accent1"/>
              </a:buClr>
            </a:pPr>
            <a:r>
              <a:rPr lang="en-US" sz="2100" dirty="0" smtClean="0">
                <a:solidFill>
                  <a:schemeClr val="tx2"/>
                </a:solidFill>
              </a:rPr>
              <a:t>Rather philosophical question </a:t>
            </a:r>
            <a:r>
              <a:rPr lang="en-US" sz="2100" dirty="0" err="1" smtClean="0">
                <a:solidFill>
                  <a:schemeClr val="tx2"/>
                </a:solidFill>
              </a:rPr>
              <a:t>tha</a:t>
            </a:r>
            <a:r>
              <a:rPr lang="hr-HR" sz="2100" dirty="0" smtClean="0">
                <a:solidFill>
                  <a:schemeClr val="tx2"/>
                </a:solidFill>
              </a:rPr>
              <a:t>n</a:t>
            </a:r>
            <a:r>
              <a:rPr lang="en-US" sz="2100" dirty="0" smtClean="0">
                <a:solidFill>
                  <a:schemeClr val="tx2"/>
                </a:solidFill>
              </a:rPr>
              <a:t> exact scientific discipline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6B24-25FC-4F44-92AE-8DC9E449F9E3}" type="slidenum">
              <a:rPr lang="hr-HR" smtClean="0"/>
              <a:pPr/>
              <a:t>10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and why use real life projects</a:t>
            </a:r>
            <a:r>
              <a:rPr lang="hr-HR" dirty="0" smtClean="0"/>
              <a:t>?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Themes for </a:t>
            </a:r>
          </a:p>
          <a:p>
            <a:pPr lvl="1"/>
            <a:r>
              <a:rPr lang="en-US" dirty="0" smtClean="0"/>
              <a:t>Seminars</a:t>
            </a:r>
          </a:p>
          <a:p>
            <a:pPr lvl="1"/>
            <a:r>
              <a:rPr lang="en-US" dirty="0" smtClean="0"/>
              <a:t>Obligatory students’ projects</a:t>
            </a:r>
          </a:p>
          <a:p>
            <a:pPr lvl="1"/>
            <a:r>
              <a:rPr lang="en-US" dirty="0" smtClean="0"/>
              <a:t>Degree thesis</a:t>
            </a:r>
          </a:p>
          <a:p>
            <a:pPr lvl="1"/>
            <a:r>
              <a:rPr lang="en-US" dirty="0" smtClean="0"/>
              <a:t>Projects for course </a:t>
            </a:r>
            <a:r>
              <a:rPr lang="en-US" i="1" dirty="0" smtClean="0"/>
              <a:t>Development of Software Applications</a:t>
            </a:r>
            <a:endParaRPr lang="hr-HR" i="1" dirty="0" smtClean="0"/>
          </a:p>
          <a:p>
            <a:endParaRPr lang="en-US" dirty="0" smtClean="0"/>
          </a:p>
          <a:p>
            <a:r>
              <a:rPr lang="en-US" dirty="0" smtClean="0"/>
              <a:t>Could be beneficial for all participants</a:t>
            </a:r>
          </a:p>
          <a:p>
            <a:pPr lvl="1"/>
            <a:r>
              <a:rPr lang="en-US" dirty="0" smtClean="0"/>
              <a:t>Better simulate students’ future jobs</a:t>
            </a:r>
          </a:p>
          <a:p>
            <a:pPr lvl="1"/>
            <a:r>
              <a:rPr lang="en-US" dirty="0" smtClean="0"/>
              <a:t>More interesting than hypothetical problems</a:t>
            </a:r>
          </a:p>
          <a:p>
            <a:pPr lvl="1"/>
            <a:r>
              <a:rPr lang="en-US" dirty="0" smtClean="0"/>
              <a:t>Stepping stone for future research and business projects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6B24-25FC-4F44-92AE-8DC9E449F9E3}" type="slidenum">
              <a:rPr lang="hr-HR" smtClean="0"/>
              <a:pPr/>
              <a:t>2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questions to be answered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whom to assign a theme?</a:t>
            </a:r>
          </a:p>
          <a:p>
            <a:pPr lvl="1"/>
            <a:r>
              <a:rPr lang="en-US" dirty="0" smtClean="0"/>
              <a:t>Assign a theme to an average student now or save the theme for a better one coming next month, semester, year, …</a:t>
            </a:r>
          </a:p>
          <a:p>
            <a:r>
              <a:rPr lang="en-US" dirty="0" smtClean="0"/>
              <a:t>Is there a project of appropriate size?</a:t>
            </a:r>
          </a:p>
          <a:p>
            <a:r>
              <a:rPr lang="en-US" dirty="0" smtClean="0"/>
              <a:t>The purpose and duration of the student’s task/work?</a:t>
            </a:r>
          </a:p>
          <a:p>
            <a:pPr lvl="1"/>
            <a:r>
              <a:rPr lang="en-US" dirty="0" smtClean="0"/>
              <a:t>Different for seminar, thesis, course, …</a:t>
            </a:r>
          </a:p>
          <a:p>
            <a:r>
              <a:rPr lang="en-US" dirty="0" smtClean="0"/>
              <a:t>Working alone or in a team?</a:t>
            </a:r>
          </a:p>
          <a:p>
            <a:pPr lvl="1"/>
            <a:r>
              <a:rPr lang="en-US" dirty="0" smtClean="0"/>
              <a:t>Cohesion of the team?</a:t>
            </a:r>
          </a:p>
          <a:p>
            <a:pPr lvl="1"/>
            <a:r>
              <a:rPr lang="en-US" dirty="0" smtClean="0"/>
              <a:t>Work duration uniformity? </a:t>
            </a:r>
          </a:p>
          <a:p>
            <a:r>
              <a:rPr lang="en-US" dirty="0" smtClean="0"/>
              <a:t>Continuity?</a:t>
            </a:r>
          </a:p>
          <a:p>
            <a:pPr lvl="1"/>
            <a:r>
              <a:rPr lang="en-US" dirty="0" smtClean="0"/>
              <a:t>Could themes for a seminar, a student’s project and a degree thesis be the similar?</a:t>
            </a:r>
          </a:p>
          <a:p>
            <a:r>
              <a:rPr lang="en-US" dirty="0" smtClean="0"/>
              <a:t>Type of supervision?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6B24-25FC-4F44-92AE-8DC9E449F9E3}" type="slidenum">
              <a:rPr lang="hr-HR" smtClean="0"/>
              <a:pPr/>
              <a:t>3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 </a:t>
            </a:r>
            <a:r>
              <a:rPr lang="hr-HR" dirty="0" err="1" smtClean="0"/>
              <a:t>preparation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Opposite approaches</a:t>
            </a:r>
          </a:p>
          <a:p>
            <a:pPr lvl="1"/>
            <a:r>
              <a:rPr lang="en-US" dirty="0" smtClean="0"/>
              <a:t>Student should use/experiment with new technology but final product must be fully integrated in the existing one</a:t>
            </a:r>
          </a:p>
          <a:p>
            <a:endParaRPr lang="hr-HR" dirty="0" smtClean="0"/>
          </a:p>
          <a:p>
            <a:r>
              <a:rPr lang="en-US" dirty="0" smtClean="0"/>
              <a:t>Students work must be isolated</a:t>
            </a:r>
          </a:p>
          <a:p>
            <a:pPr lvl="1"/>
            <a:r>
              <a:rPr lang="en-US" dirty="0" smtClean="0"/>
              <a:t>No much dependency on development in progress</a:t>
            </a:r>
          </a:p>
          <a:p>
            <a:pPr lvl="1"/>
            <a:r>
              <a:rPr lang="en-US" dirty="0" smtClean="0"/>
              <a:t>Hide private and valuable data and existing code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6B24-25FC-4F44-92AE-8DC9E449F9E3}" type="slidenum">
              <a:rPr lang="hr-HR" smtClean="0"/>
              <a:pPr/>
              <a:t>4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problems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Problems during development time</a:t>
            </a:r>
          </a:p>
          <a:p>
            <a:pPr lvl="1"/>
            <a:r>
              <a:rPr lang="en-US" dirty="0" smtClean="0"/>
              <a:t>Lack of work ethic - different priorities (job, other courses, private issues…)</a:t>
            </a:r>
            <a:endParaRPr lang="hr-HR" dirty="0" smtClean="0"/>
          </a:p>
          <a:p>
            <a:pPr lvl="1"/>
            <a:r>
              <a:rPr lang="en-US" dirty="0" smtClean="0"/>
              <a:t>Team problems</a:t>
            </a:r>
          </a:p>
          <a:p>
            <a:pPr lvl="1"/>
            <a:r>
              <a:rPr lang="en-US" dirty="0" smtClean="0"/>
              <a:t>Lack of previous knowledge and lack of time</a:t>
            </a:r>
          </a:p>
          <a:p>
            <a:pPr lvl="2"/>
            <a:r>
              <a:rPr lang="en-US" dirty="0" smtClean="0"/>
              <a:t>Limited course duration</a:t>
            </a:r>
          </a:p>
          <a:p>
            <a:pPr lvl="2"/>
            <a:r>
              <a:rPr lang="en-US" dirty="0" smtClean="0"/>
              <a:t>Limited time to work on seminars and thesis</a:t>
            </a:r>
          </a:p>
          <a:p>
            <a:pPr lvl="1"/>
            <a:r>
              <a:rPr lang="en-US" dirty="0" smtClean="0"/>
              <a:t>Fade of interest as problems arise</a:t>
            </a:r>
          </a:p>
          <a:p>
            <a:pPr lvl="1"/>
            <a:r>
              <a:rPr lang="en-US" dirty="0" smtClean="0"/>
              <a:t>Need for increased supervision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6B24-25FC-4F44-92AE-8DC9E449F9E3}" type="slidenum">
              <a:rPr lang="hr-HR" smtClean="0"/>
              <a:pPr/>
              <a:t>5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with real users or emulate them?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one knows problem better than a real use</a:t>
            </a:r>
            <a:r>
              <a:rPr lang="hr-HR" dirty="0" smtClean="0"/>
              <a:t>r</a:t>
            </a:r>
            <a:endParaRPr lang="en-US" dirty="0" smtClean="0"/>
          </a:p>
          <a:p>
            <a:pPr lvl="1"/>
            <a:r>
              <a:rPr lang="en-US" dirty="0" smtClean="0"/>
              <a:t>How much is he/she interested?</a:t>
            </a:r>
          </a:p>
          <a:p>
            <a:pPr lvl="2"/>
            <a:r>
              <a:rPr lang="en-US" dirty="0" smtClean="0"/>
              <a:t>No free lunch</a:t>
            </a:r>
          </a:p>
          <a:p>
            <a:pPr lvl="2"/>
            <a:r>
              <a:rPr lang="en-US" dirty="0" smtClean="0"/>
              <a:t>Might have too big expectations</a:t>
            </a:r>
          </a:p>
          <a:p>
            <a:pPr lvl="2"/>
            <a:r>
              <a:rPr lang="en-US" dirty="0" smtClean="0"/>
              <a:t>Disappointment and waste of time in case of failure?</a:t>
            </a:r>
          </a:p>
          <a:p>
            <a:r>
              <a:rPr lang="en-US" dirty="0" smtClean="0"/>
              <a:t>How good can we impersonate user? </a:t>
            </a:r>
          </a:p>
          <a:p>
            <a:pPr lvl="1"/>
            <a:r>
              <a:rPr lang="en-US" dirty="0" smtClean="0"/>
              <a:t>Two notable traps – both not usual in real life</a:t>
            </a:r>
          </a:p>
          <a:p>
            <a:pPr lvl="2"/>
            <a:r>
              <a:rPr lang="en-US" dirty="0" smtClean="0"/>
              <a:t>Tendency to summarize and clearly express requirements in form suitable to analyst/developer</a:t>
            </a:r>
          </a:p>
          <a:p>
            <a:pPr lvl="2"/>
            <a:r>
              <a:rPr lang="en-US" dirty="0" smtClean="0"/>
              <a:t>Intentionally </a:t>
            </a:r>
            <a:r>
              <a:rPr lang="en-US" dirty="0" err="1" smtClean="0"/>
              <a:t>mak</a:t>
            </a:r>
            <a:r>
              <a:rPr lang="hr-HR" dirty="0" smtClean="0"/>
              <a:t>ing</a:t>
            </a:r>
            <a:r>
              <a:rPr lang="en-US" dirty="0" smtClean="0"/>
              <a:t> too much mistakes/</a:t>
            </a:r>
            <a:r>
              <a:rPr lang="en-US" dirty="0" err="1" smtClean="0"/>
              <a:t>misleadings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6B24-25FC-4F44-92AE-8DC9E449F9E3}" type="slidenum">
              <a:rPr lang="hr-HR" smtClean="0"/>
              <a:pPr/>
              <a:t>6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 Value/Price and Maintenance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value of the project?</a:t>
            </a:r>
          </a:p>
          <a:p>
            <a:pPr lvl="1"/>
            <a:r>
              <a:rPr lang="en-US" dirty="0" smtClean="0"/>
              <a:t>How students’ work is valued?</a:t>
            </a:r>
          </a:p>
          <a:p>
            <a:pPr lvl="2"/>
            <a:r>
              <a:rPr lang="en-US" dirty="0" smtClean="0"/>
              <a:t>Formally it is free, but is the value of product equal to €0 ?</a:t>
            </a:r>
          </a:p>
          <a:p>
            <a:pPr lvl="2"/>
            <a:r>
              <a:rPr lang="en-US" dirty="0" smtClean="0"/>
              <a:t>User time</a:t>
            </a:r>
          </a:p>
          <a:p>
            <a:pPr lvl="2"/>
            <a:r>
              <a:rPr lang="en-US" dirty="0" smtClean="0"/>
              <a:t>Mentor/assistants/department additional time</a:t>
            </a:r>
          </a:p>
          <a:p>
            <a:pPr lvl="1">
              <a:buNone/>
            </a:pPr>
            <a:endParaRPr lang="en-US" dirty="0" smtClean="0"/>
          </a:p>
          <a:p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en-US" dirty="0" smtClean="0"/>
              <a:t>after project has been done?</a:t>
            </a:r>
          </a:p>
          <a:p>
            <a:pPr lvl="1"/>
            <a:r>
              <a:rPr lang="en-US" dirty="0" smtClean="0"/>
              <a:t>Integration with other components</a:t>
            </a:r>
          </a:p>
          <a:p>
            <a:pPr lvl="1"/>
            <a:r>
              <a:rPr lang="en-US" dirty="0" smtClean="0"/>
              <a:t>Code quality, maintenance and </a:t>
            </a:r>
            <a:r>
              <a:rPr lang="en-US" u="sng" dirty="0" smtClean="0"/>
              <a:t>responsibility</a:t>
            </a:r>
            <a:endParaRPr lang="en-US" dirty="0" smtClean="0"/>
          </a:p>
          <a:p>
            <a:pPr lvl="1"/>
            <a:r>
              <a:rPr lang="en-US" dirty="0" smtClean="0"/>
              <a:t>Future development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6B24-25FC-4F44-92AE-8DC9E449F9E3}" type="slidenum">
              <a:rPr lang="hr-HR" smtClean="0"/>
              <a:pPr/>
              <a:t>7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most notable examples (1)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 fontScale="92500" lnSpcReduction="10000"/>
          </a:bodyPr>
          <a:lstStyle/>
          <a:p>
            <a:pPr marL="274320" lvl="2" indent="-274320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FCD - Flora </a:t>
            </a:r>
            <a:r>
              <a:rPr lang="en-US" dirty="0" err="1" smtClean="0"/>
              <a:t>Croatica</a:t>
            </a:r>
            <a:r>
              <a:rPr lang="en-US" dirty="0" smtClean="0"/>
              <a:t> Database (</a:t>
            </a:r>
            <a:r>
              <a:rPr lang="en-US" dirty="0" smtClean="0">
                <a:hlinkClick r:id="rId2"/>
              </a:rPr>
              <a:t>http://hirc.botanic.hr/fcd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Plants Taxonomy &amp; Bibliography of Croatian Flora</a:t>
            </a:r>
          </a:p>
          <a:p>
            <a:pPr lvl="2"/>
            <a:r>
              <a:rPr lang="en-US" dirty="0" smtClean="0"/>
              <a:t>Taxonomy,  gallery, habitats,  herbaria,  observations, endangered species, distribution maps, spatial analysis …</a:t>
            </a:r>
          </a:p>
          <a:p>
            <a:pPr lvl="1"/>
            <a:r>
              <a:rPr lang="en-US" dirty="0" smtClean="0"/>
              <a:t>Started as a business project </a:t>
            </a:r>
            <a:r>
              <a:rPr lang="en-US" dirty="0" err="1" smtClean="0"/>
              <a:t>cca</a:t>
            </a:r>
            <a:r>
              <a:rPr lang="en-US" dirty="0" smtClean="0"/>
              <a:t> 10 years ago and found its usage in teaching in the last few years</a:t>
            </a:r>
          </a:p>
          <a:p>
            <a:pPr lvl="2"/>
            <a:r>
              <a:rPr lang="en-US" dirty="0" smtClean="0"/>
              <a:t>Used as a project for </a:t>
            </a:r>
            <a:r>
              <a:rPr lang="en-US" i="1" dirty="0" smtClean="0"/>
              <a:t>Development of Software Applications</a:t>
            </a:r>
            <a:r>
              <a:rPr lang="en-US" dirty="0" smtClean="0"/>
              <a:t> course in year 2010</a:t>
            </a:r>
            <a:endParaRPr lang="hr-HR" dirty="0" smtClean="0"/>
          </a:p>
          <a:p>
            <a:pPr lvl="2"/>
            <a:r>
              <a:rPr lang="en-US" dirty="0" smtClean="0">
                <a:sym typeface="Wingdings" pitchFamily="2" charset="2"/>
              </a:rPr>
              <a:t>Playground for test of new technologies</a:t>
            </a:r>
            <a:endParaRPr lang="en-US" dirty="0" smtClean="0"/>
          </a:p>
          <a:p>
            <a:pPr lvl="2"/>
            <a:r>
              <a:rPr lang="en-US" dirty="0" smtClean="0"/>
              <a:t>Several degree thesis</a:t>
            </a:r>
          </a:p>
          <a:p>
            <a:pPr lvl="3"/>
            <a:r>
              <a:rPr lang="en-US" sz="1900" dirty="0" smtClean="0"/>
              <a:t>Some minor parts integrated in FCD almost as-is</a:t>
            </a:r>
          </a:p>
          <a:p>
            <a:pPr lvl="3"/>
            <a:r>
              <a:rPr lang="en-US" sz="1900" dirty="0" smtClean="0"/>
              <a:t>Some parts prototyped by </a:t>
            </a:r>
            <a:r>
              <a:rPr lang="en-US" sz="1900" dirty="0" smtClean="0"/>
              <a:t>students</a:t>
            </a:r>
            <a:r>
              <a:rPr lang="hr-HR" sz="1900" dirty="0" smtClean="0"/>
              <a:t> - </a:t>
            </a:r>
            <a:r>
              <a:rPr lang="en-US" sz="1900" dirty="0" smtClean="0"/>
              <a:t>Indented </a:t>
            </a:r>
            <a:r>
              <a:rPr lang="en-US" sz="1900" dirty="0" smtClean="0"/>
              <a:t>to be a fully working version but had significant flaws in implementation or there were too much work on integration</a:t>
            </a:r>
          </a:p>
          <a:p>
            <a:pPr lvl="3"/>
            <a:r>
              <a:rPr lang="en-US" sz="1900" dirty="0" smtClean="0"/>
              <a:t>Some students’ work had to be thrown away </a:t>
            </a:r>
            <a:r>
              <a:rPr lang="en-US" sz="1900" dirty="0" smtClean="0">
                <a:sym typeface="Wingdings" pitchFamily="2" charset="2"/>
              </a:rPr>
              <a:t></a:t>
            </a:r>
            <a:r>
              <a:rPr lang="hr-HR" sz="1900" dirty="0" smtClean="0">
                <a:sym typeface="Wingdings" pitchFamily="2" charset="2"/>
              </a:rPr>
              <a:t> - </a:t>
            </a:r>
            <a:r>
              <a:rPr lang="en-US" sz="1900" dirty="0" smtClean="0">
                <a:sym typeface="Wingdings" pitchFamily="2" charset="2"/>
              </a:rPr>
              <a:t>Poor </a:t>
            </a:r>
            <a:r>
              <a:rPr lang="en-US" sz="1900" dirty="0" smtClean="0">
                <a:sym typeface="Wingdings" pitchFamily="2" charset="2"/>
              </a:rPr>
              <a:t>design, never finished, incorrect specification, delivered too late (model changed in the meantime)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6B24-25FC-4F44-92AE-8DC9E449F9E3}" type="slidenum">
              <a:rPr lang="hr-HR" smtClean="0"/>
              <a:pPr/>
              <a:t>8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most notable examples (</a:t>
            </a:r>
            <a:r>
              <a:rPr lang="hr-HR" dirty="0" smtClean="0"/>
              <a:t>2</a:t>
            </a:r>
            <a:r>
              <a:rPr lang="en-US" dirty="0" smtClean="0"/>
              <a:t>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WLO (Wild Life Observer)</a:t>
            </a:r>
          </a:p>
          <a:p>
            <a:pPr lvl="1"/>
            <a:r>
              <a:rPr lang="en-US" dirty="0" smtClean="0"/>
              <a:t>Wolf tracking and prediction of movement</a:t>
            </a:r>
          </a:p>
          <a:p>
            <a:pPr lvl="2"/>
            <a:r>
              <a:rPr lang="en-US" dirty="0" smtClean="0"/>
              <a:t>Initially started as a </a:t>
            </a:r>
            <a:r>
              <a:rPr lang="en-US" dirty="0" err="1" smtClean="0"/>
              <a:t>PocketPC</a:t>
            </a:r>
            <a:r>
              <a:rPr lang="en-US" dirty="0" smtClean="0"/>
              <a:t> application for field observations support using triangulation and GIS.</a:t>
            </a:r>
          </a:p>
          <a:p>
            <a:pPr lvl="1"/>
            <a:r>
              <a:rPr lang="en-US" dirty="0" smtClean="0"/>
              <a:t>Started as a students’ project assignment and spawned into </a:t>
            </a:r>
          </a:p>
          <a:p>
            <a:pPr lvl="2"/>
            <a:r>
              <a:rPr lang="en-US" dirty="0" smtClean="0"/>
              <a:t>Business project (handled independently by students)</a:t>
            </a:r>
          </a:p>
          <a:p>
            <a:pPr lvl="2"/>
            <a:r>
              <a:rPr lang="en-US" dirty="0" smtClean="0"/>
              <a:t>Project for Microsoft Imagine Cup competition (2nd place in Croatia)</a:t>
            </a:r>
          </a:p>
          <a:p>
            <a:pPr lvl="2"/>
            <a:r>
              <a:rPr lang="en-US" dirty="0" smtClean="0"/>
              <a:t>Theme for doctoral thesis </a:t>
            </a:r>
          </a:p>
          <a:p>
            <a:pPr lvl="2"/>
            <a:r>
              <a:rPr lang="en-US" dirty="0" smtClean="0"/>
              <a:t>Project for </a:t>
            </a:r>
            <a:r>
              <a:rPr lang="en-US" i="1" dirty="0" smtClean="0"/>
              <a:t>Development of Software Applications</a:t>
            </a:r>
            <a:r>
              <a:rPr lang="en-US" dirty="0" smtClean="0"/>
              <a:t> course in year 2011</a:t>
            </a:r>
          </a:p>
          <a:p>
            <a:r>
              <a:rPr lang="en-US" dirty="0" err="1" smtClean="0"/>
              <a:t>CROdolphin</a:t>
            </a:r>
            <a:r>
              <a:rPr lang="en-US" dirty="0" smtClean="0"/>
              <a:t> (Marine mammal monitoring system)</a:t>
            </a:r>
          </a:p>
          <a:p>
            <a:pPr lvl="1"/>
            <a:r>
              <a:rPr lang="en-US" dirty="0" smtClean="0">
                <a:hlinkClick r:id="rId2"/>
              </a:rPr>
              <a:t>http://crodolphin.vef.hr/crodolphin/</a:t>
            </a:r>
            <a:endParaRPr lang="en-US" dirty="0" smtClean="0"/>
          </a:p>
          <a:p>
            <a:pPr lvl="1"/>
            <a:r>
              <a:rPr lang="en-US" dirty="0" smtClean="0"/>
              <a:t>Done as a degree thesis</a:t>
            </a:r>
          </a:p>
          <a:p>
            <a:pPr lvl="1"/>
            <a:r>
              <a:rPr lang="en-US" dirty="0" smtClean="0"/>
              <a:t>Appliance of department’s own framework based on CSLA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6B24-25FC-4F44-92AE-8DC9E449F9E3}" type="slidenum">
              <a:rPr lang="hr-HR" smtClean="0"/>
              <a:pPr/>
              <a:t>9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orni">
  <a:themeElements>
    <a:clrScheme name="Izvorni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Izvorni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zvorni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570</TotalTime>
  <Words>789</Words>
  <Application>Microsoft Office PowerPoint</Application>
  <PresentationFormat>Prikaz na zaslonu (4:3)</PresentationFormat>
  <Paragraphs>108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Izvorni</vt:lpstr>
      <vt:lpstr>The use of real life projects in students’ assignments Some subjective impressions after several years of experience </vt:lpstr>
      <vt:lpstr>Where and why use real life projects?</vt:lpstr>
      <vt:lpstr>Many questions to be answered</vt:lpstr>
      <vt:lpstr>Environment preparation</vt:lpstr>
      <vt:lpstr>Development problems</vt:lpstr>
      <vt:lpstr>Work with real users or emulate them?</vt:lpstr>
      <vt:lpstr>Product Value/Price and Maintenance</vt:lpstr>
      <vt:lpstr>The most notable examples (1)</vt:lpstr>
      <vt:lpstr>The most notable examples (2)</vt:lpstr>
      <vt:lpstr>Conclusion</vt:lpstr>
    </vt:vector>
  </TitlesOfParts>
  <Company>FER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Boris Milašinović</dc:creator>
  <cp:lastModifiedBy> </cp:lastModifiedBy>
  <cp:revision>84</cp:revision>
  <dcterms:created xsi:type="dcterms:W3CDTF">2011-03-16T13:00:23Z</dcterms:created>
  <dcterms:modified xsi:type="dcterms:W3CDTF">2011-08-22T08:31:03Z</dcterms:modified>
</cp:coreProperties>
</file>