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3" r:id="rId4"/>
    <p:sldId id="276" r:id="rId5"/>
    <p:sldId id="277" r:id="rId6"/>
    <p:sldId id="278" r:id="rId7"/>
    <p:sldId id="258" r:id="rId8"/>
    <p:sldId id="259" r:id="rId9"/>
    <p:sldId id="260" r:id="rId10"/>
    <p:sldId id="261" r:id="rId11"/>
    <p:sldId id="267" r:id="rId12"/>
    <p:sldId id="262" r:id="rId13"/>
    <p:sldId id="279" r:id="rId14"/>
    <p:sldId id="275" r:id="rId15"/>
    <p:sldId id="264" r:id="rId16"/>
    <p:sldId id="263" r:id="rId17"/>
    <p:sldId id="265" r:id="rId18"/>
    <p:sldId id="268" r:id="rId19"/>
    <p:sldId id="272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760" autoAdjust="0"/>
    <p:restoredTop sz="94660"/>
  </p:normalViewPr>
  <p:slideViewPr>
    <p:cSldViewPr>
      <p:cViewPr varScale="1">
        <p:scale>
          <a:sx n="80" d="100"/>
          <a:sy n="80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D1C7F-7E4D-4249-BC94-072B9F3985CF}" type="datetimeFigureOut">
              <a:rPr lang="de-DE" smtClean="0"/>
              <a:pPr/>
              <a:t>04.09.2009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E3B72-996A-4561-975D-65004DB5E03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E3B72-996A-4561-975D-65004DB5E0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Maße</a:t>
            </a:r>
            <a:r>
              <a:rPr lang="en-US" dirty="0" smtClean="0"/>
              <a:t> </a:t>
            </a:r>
            <a:r>
              <a:rPr lang="en-US" dirty="0" err="1" smtClean="0"/>
              <a:t>detaillierter</a:t>
            </a:r>
            <a:r>
              <a:rPr lang="en-US" dirty="0" smtClean="0"/>
              <a:t> </a:t>
            </a:r>
            <a:r>
              <a:rPr lang="en-US" dirty="0" err="1" smtClean="0"/>
              <a:t>einführen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E3B72-996A-4561-975D-65004DB5E0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6B096-0E80-42CD-BC4D-D68C415AB897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>
            <a:noAutofit/>
          </a:bodyPr>
          <a:lstStyle>
            <a:lvl1pPr marL="0" marR="64008" indent="0" algn="r"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dirty="0" smtClean="0"/>
              <a:t>Formatvorlage des Untertitelmasters durch Klicken bearbeiten</a:t>
            </a:r>
            <a:endParaRPr kumimoji="0" lang="en-US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>
          <a:xfrm>
            <a:off x="6143636" y="6407944"/>
            <a:ext cx="1920240" cy="365760"/>
          </a:xfr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  <a:extLst/>
          </a:lstStyle>
          <a:p>
            <a:fld id="{036B240F-C9F8-424F-AFD0-85BCD40BBAFC}" type="datetime1">
              <a:rPr lang="de-DE" smtClean="0"/>
              <a:pPr/>
              <a:t>04.09.2009</a:t>
            </a:fld>
            <a:endParaRPr lang="en-US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786182" y="6407944"/>
            <a:ext cx="2350681" cy="365125"/>
          </a:xfrm>
        </p:spPr>
        <p:txBody>
          <a:bodyPr/>
          <a:lstStyle>
            <a:lvl1pPr>
              <a:defRPr sz="14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DAAD Workshop Neum, 2009</a:t>
            </a:r>
            <a:endParaRPr lang="en-US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797694" cy="557987"/>
          </a:xfrm>
        </p:spPr>
        <p:txBody>
          <a:bodyPr/>
          <a:lstStyle>
            <a:lvl1pPr>
              <a:defRPr sz="2000" b="1">
                <a:solidFill>
                  <a:srgbClr val="FFFFFF"/>
                </a:solidFill>
              </a:defRPr>
            </a:lvl1pPr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41842-B358-46B3-AF38-39193A2019AE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7C4F7-2FF6-4610-92DB-B56D13EC381F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500958" y="6407944"/>
            <a:ext cx="785818" cy="365760"/>
          </a:xfrm>
        </p:spPr>
        <p:txBody>
          <a:bodyPr/>
          <a:lstStyle>
            <a:extLst/>
          </a:lstStyle>
          <a:p>
            <a:fld id="{5F1332DA-9726-46C5-9449-71038B718510}" type="datetime1">
              <a:rPr lang="de-DE" smtClean="0"/>
              <a:pPr/>
              <a:t>04.09.2009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78707" y="6407944"/>
            <a:ext cx="3422251" cy="365125"/>
          </a:xfrm>
        </p:spPr>
        <p:txBody>
          <a:bodyPr/>
          <a:lstStyle>
            <a:lvl1pPr>
              <a:defRPr sz="1800" b="1"/>
            </a:lvl1pPr>
            <a:extLst/>
          </a:lstStyle>
          <a:p>
            <a:r>
              <a:rPr lang="en-US" dirty="0" smtClean="0"/>
              <a:t>DAAD Workshop </a:t>
            </a:r>
            <a:r>
              <a:rPr lang="en-US" dirty="0" err="1" smtClean="0"/>
              <a:t>Neum</a:t>
            </a:r>
            <a:r>
              <a:rPr lang="en-US" dirty="0" smtClean="0"/>
              <a:t>, 2009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407944"/>
            <a:ext cx="726256" cy="365125"/>
          </a:xfrm>
        </p:spPr>
        <p:txBody>
          <a:bodyPr/>
          <a:lstStyle>
            <a:lvl1pPr>
              <a:defRPr sz="2000" b="1"/>
            </a:lvl1pPr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4800"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/>
              </a:defRPr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9BF0E-AEA4-496D-B36D-5D95D98F3371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974E-9492-47A4-BC61-8E21C1F43CE4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D7ED-5374-4989-8096-8206F79C73C7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A5A86-0670-4FC7-8AFA-CD01FB2BBCF8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D3EC6-37EE-4C49-971F-CF85575B9286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670D17-DC3F-491F-9BD9-EDC284E09E40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B7934F-FC9B-40FC-9DA9-9F74660833CB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39D42B-988D-421D-BD68-50255C5092FE}" type="datetime1">
              <a:rPr lang="de-DE" smtClean="0"/>
              <a:pPr/>
              <a:t>04.09.2009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DAAD Workshop Neum, 2009</a:t>
            </a:r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D5D352-5D75-43B5-A140-49EA6716C43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Test Coverage with SOTA</a:t>
            </a:r>
            <a:endParaRPr lang="en-US" sz="44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7772400" cy="1199704"/>
          </a:xfrm>
        </p:spPr>
        <p:txBody>
          <a:bodyPr/>
          <a:lstStyle/>
          <a:p>
            <a:pPr algn="l"/>
            <a:r>
              <a:rPr lang="en-US" sz="3200" dirty="0" smtClean="0"/>
              <a:t>Michael Hildebrandt</a:t>
            </a:r>
            <a:endParaRPr lang="en-US" sz="3200" dirty="0"/>
          </a:p>
        </p:txBody>
      </p:sp>
      <p:pic>
        <p:nvPicPr>
          <p:cNvPr id="9" name="Picture 7" descr="husiegel_sw_gr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807" y="414329"/>
            <a:ext cx="1371597" cy="1371597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>
            <a:off x="500034" y="357166"/>
            <a:ext cx="63874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small" spc="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Humboldt University Berlin</a:t>
            </a:r>
          </a:p>
          <a:p>
            <a:r>
              <a:rPr lang="en-US" sz="2400" cap="small" spc="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r>
              <a:rPr lang="en-US" sz="2400" cap="small" spc="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Chair Of Software Engineering</a:t>
            </a:r>
            <a:endParaRPr lang="en-US" sz="2400" cap="small" spc="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428868"/>
            <a:ext cx="8543956" cy="39290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calculated by instrumenting and test execution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85804" y="-24"/>
            <a:ext cx="8229600" cy="714380"/>
          </a:xfrm>
        </p:spPr>
        <p:txBody>
          <a:bodyPr/>
          <a:lstStyle/>
          <a:p>
            <a:r>
              <a:rPr lang="en-US" sz="4000" dirty="0" smtClean="0"/>
              <a:t>structure oriented tests</a:t>
            </a:r>
            <a:endParaRPr lang="en-US" sz="4000" dirty="0"/>
          </a:p>
        </p:txBody>
      </p:sp>
      <p:pic>
        <p:nvPicPr>
          <p:cNvPr id="2050" name="Picture 2" descr="D:\Eigene Dateien\Dokumente\Arbeit\DAAD Workshop 2009\coverage_simple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858312" cy="16430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  <p:sp useBgFill="1">
        <p:nvSpPr>
          <p:cNvPr id="8" name="Rechteck 7"/>
          <p:cNvSpPr/>
          <p:nvPr/>
        </p:nvSpPr>
        <p:spPr>
          <a:xfrm>
            <a:off x="1357290" y="3071810"/>
            <a:ext cx="6429420" cy="36433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/>
        </p:nvGraphicFramePr>
        <p:xfrm>
          <a:off x="1357290" y="3148988"/>
          <a:ext cx="6286544" cy="3566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3008"/>
                <a:gridCol w="51435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FEEC</a:t>
                      </a:r>
                    </a:p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</a:p>
                    <a:p>
                      <a:r>
                        <a:rPr lang="en-US" sz="2400" baseline="0" dirty="0" smtClean="0"/>
                        <a:t>C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function entries and exits coverage</a:t>
                      </a:r>
                    </a:p>
                    <a:p>
                      <a:r>
                        <a:rPr lang="en-US" sz="2400" dirty="0" smtClean="0"/>
                        <a:t>statement</a:t>
                      </a:r>
                      <a:r>
                        <a:rPr lang="en-US" sz="2400" baseline="0" dirty="0" smtClean="0"/>
                        <a:t> coverage</a:t>
                      </a:r>
                    </a:p>
                    <a:p>
                      <a:r>
                        <a:rPr lang="en-US" sz="2400" baseline="0" dirty="0" smtClean="0"/>
                        <a:t>branch coverage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/>
                        <a:t>C</a:t>
                      </a:r>
                      <a:r>
                        <a:rPr lang="en-US" sz="2400" b="1" baseline="-25000" dirty="0" smtClean="0"/>
                        <a:t>2</a:t>
                      </a:r>
                    </a:p>
                    <a:p>
                      <a:r>
                        <a:rPr lang="en-US" sz="2400" b="1" baseline="0" dirty="0" smtClean="0"/>
                        <a:t>MMCC</a:t>
                      </a:r>
                    </a:p>
                    <a:p>
                      <a:r>
                        <a:rPr lang="en-US" sz="2400" b="1" baseline="0" dirty="0" smtClean="0"/>
                        <a:t>MCDC</a:t>
                      </a:r>
                    </a:p>
                    <a:p>
                      <a:r>
                        <a:rPr lang="en-US" sz="2400" b="1" baseline="0" dirty="0" smtClean="0"/>
                        <a:t>C</a:t>
                      </a:r>
                      <a:r>
                        <a:rPr lang="en-US" sz="2400" b="1" baseline="-25000" dirty="0" smtClean="0"/>
                        <a:t>3</a:t>
                      </a:r>
                      <a:endParaRPr lang="en-US" sz="24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simple condition</a:t>
                      </a:r>
                      <a:r>
                        <a:rPr lang="en-US" sz="2400" b="1" baseline="0" dirty="0" smtClean="0"/>
                        <a:t> coverage</a:t>
                      </a:r>
                    </a:p>
                    <a:p>
                      <a:r>
                        <a:rPr lang="en-US" sz="2400" b="1" baseline="0" dirty="0" smtClean="0"/>
                        <a:t>minimal multiple condition coverage</a:t>
                      </a:r>
                    </a:p>
                    <a:p>
                      <a:r>
                        <a:rPr lang="en-US" sz="2400" b="1" baseline="0" dirty="0" smtClean="0"/>
                        <a:t>modified condition decision coverage</a:t>
                      </a:r>
                    </a:p>
                    <a:p>
                      <a:r>
                        <a:rPr lang="en-US" sz="2400" b="1" baseline="0" dirty="0" smtClean="0"/>
                        <a:t>multiple condition coverage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/>
                        <a:t>MBI</a:t>
                      </a:r>
                    </a:p>
                    <a:p>
                      <a:r>
                        <a:rPr lang="en-US" sz="2400" b="1" baseline="0" dirty="0" smtClean="0"/>
                        <a:t>BI</a:t>
                      </a:r>
                      <a:endParaRPr lang="en-US" sz="24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modified boundary interior coverage</a:t>
                      </a:r>
                    </a:p>
                    <a:p>
                      <a:r>
                        <a:rPr lang="en-US" sz="2400" b="1" dirty="0" smtClean="0"/>
                        <a:t>boundary interior coverage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dirty="0" smtClean="0"/>
              <a:t>structure oriented tests (cont.)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1857356" y="2357430"/>
            <a:ext cx="714380" cy="7143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r>
              <a:rPr lang="en-US" sz="3600" b="1" baseline="-25000" dirty="0" smtClean="0"/>
              <a:t>0</a:t>
            </a:r>
            <a:endParaRPr lang="en-US" sz="3600" b="1" dirty="0"/>
          </a:p>
        </p:txBody>
      </p:sp>
      <p:sp>
        <p:nvSpPr>
          <p:cNvPr id="6" name="Rechteck 5"/>
          <p:cNvSpPr/>
          <p:nvPr/>
        </p:nvSpPr>
        <p:spPr>
          <a:xfrm>
            <a:off x="3143240" y="2357430"/>
            <a:ext cx="714380" cy="7143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r>
              <a:rPr lang="en-US" sz="3600" b="1" baseline="-25000" dirty="0" smtClean="0"/>
              <a:t>1</a:t>
            </a:r>
            <a:endParaRPr lang="en-US" sz="3600" b="1" dirty="0"/>
          </a:p>
        </p:txBody>
      </p:sp>
      <p:sp>
        <p:nvSpPr>
          <p:cNvPr id="8" name="Rechteck 7"/>
          <p:cNvSpPr/>
          <p:nvPr/>
        </p:nvSpPr>
        <p:spPr>
          <a:xfrm>
            <a:off x="4752000" y="1142984"/>
            <a:ext cx="714380" cy="642942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r>
              <a:rPr lang="en-US" sz="3600" b="1" baseline="-25000" dirty="0" smtClean="0"/>
              <a:t>2</a:t>
            </a:r>
            <a:endParaRPr lang="en-US" sz="4000" b="1" dirty="0"/>
          </a:p>
        </p:txBody>
      </p:sp>
      <p:sp>
        <p:nvSpPr>
          <p:cNvPr id="9" name="Rechteck 8"/>
          <p:cNvSpPr/>
          <p:nvPr/>
        </p:nvSpPr>
        <p:spPr>
          <a:xfrm>
            <a:off x="8286776" y="2357430"/>
            <a:ext cx="714380" cy="71438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r>
              <a:rPr lang="en-US" sz="3600" b="1" baseline="-25000" dirty="0" smtClean="0"/>
              <a:t>3</a:t>
            </a:r>
            <a:endParaRPr lang="en-US" sz="3600" b="1" dirty="0"/>
          </a:p>
        </p:txBody>
      </p:sp>
      <p:cxnSp>
        <p:nvCxnSpPr>
          <p:cNvPr id="11" name="Gerade Verbindung mit Pfeil 10"/>
          <p:cNvCxnSpPr>
            <a:stCxn id="5" idx="3"/>
            <a:endCxn id="6" idx="1"/>
          </p:cNvCxnSpPr>
          <p:nvPr/>
        </p:nvCxnSpPr>
        <p:spPr>
          <a:xfrm>
            <a:off x="2571736" y="2714620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>
            <a:off x="6429388" y="2357430"/>
            <a:ext cx="1357322" cy="7143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MCDC</a:t>
            </a:r>
            <a:endParaRPr lang="en-US" sz="3600" b="1" dirty="0"/>
          </a:p>
        </p:txBody>
      </p:sp>
      <p:cxnSp>
        <p:nvCxnSpPr>
          <p:cNvPr id="26" name="Gerade Verbindung mit Pfeil 25"/>
          <p:cNvCxnSpPr>
            <a:stCxn id="6" idx="3"/>
            <a:endCxn id="14" idx="1"/>
          </p:cNvCxnSpPr>
          <p:nvPr/>
        </p:nvCxnSpPr>
        <p:spPr>
          <a:xfrm>
            <a:off x="3857620" y="2714620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0" idx="3"/>
            <a:endCxn id="9" idx="1"/>
          </p:cNvCxnSpPr>
          <p:nvPr/>
        </p:nvCxnSpPr>
        <p:spPr>
          <a:xfrm>
            <a:off x="7786710" y="2714620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4357686" y="2357430"/>
            <a:ext cx="1500198" cy="7143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MMCC</a:t>
            </a:r>
            <a:endParaRPr lang="en-US" sz="3600" b="1" dirty="0"/>
          </a:p>
        </p:txBody>
      </p:sp>
      <p:cxnSp>
        <p:nvCxnSpPr>
          <p:cNvPr id="43" name="Gerade Verbindung mit Pfeil 42"/>
          <p:cNvCxnSpPr>
            <a:stCxn id="14" idx="3"/>
            <a:endCxn id="20" idx="1"/>
          </p:cNvCxnSpPr>
          <p:nvPr/>
        </p:nvCxnSpPr>
        <p:spPr>
          <a:xfrm>
            <a:off x="5857884" y="2714620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4929190" y="3571876"/>
            <a:ext cx="1071570" cy="7143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MBI</a:t>
            </a:r>
            <a:endParaRPr lang="en-US" sz="3600" b="1" dirty="0"/>
          </a:p>
        </p:txBody>
      </p:sp>
      <p:sp>
        <p:nvSpPr>
          <p:cNvPr id="52" name="Rechteck 51"/>
          <p:cNvSpPr/>
          <p:nvPr/>
        </p:nvSpPr>
        <p:spPr>
          <a:xfrm>
            <a:off x="8296300" y="3571876"/>
            <a:ext cx="704856" cy="7143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</a:t>
            </a:r>
            <a:endParaRPr lang="en-US" sz="3600" b="1" dirty="0"/>
          </a:p>
        </p:txBody>
      </p:sp>
      <p:cxnSp>
        <p:nvCxnSpPr>
          <p:cNvPr id="55" name="Gerade Verbindung mit Pfeil 54"/>
          <p:cNvCxnSpPr>
            <a:stCxn id="51" idx="3"/>
            <a:endCxn id="52" idx="1"/>
          </p:cNvCxnSpPr>
          <p:nvPr/>
        </p:nvCxnSpPr>
        <p:spPr>
          <a:xfrm>
            <a:off x="6000760" y="3929066"/>
            <a:ext cx="229554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61" idx="3"/>
            <a:endCxn id="62" idx="1"/>
          </p:cNvCxnSpPr>
          <p:nvPr/>
        </p:nvCxnSpPr>
        <p:spPr>
          <a:xfrm>
            <a:off x="4500562" y="5715016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/>
          <p:cNvSpPr/>
          <p:nvPr/>
        </p:nvSpPr>
        <p:spPr>
          <a:xfrm>
            <a:off x="3929058" y="5429264"/>
            <a:ext cx="571504" cy="5715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62" name="Rechteck 61"/>
          <p:cNvSpPr/>
          <p:nvPr/>
        </p:nvSpPr>
        <p:spPr>
          <a:xfrm>
            <a:off x="5072066" y="5429264"/>
            <a:ext cx="571504" cy="5715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5786446" y="550070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</a:t>
            </a:r>
            <a:r>
              <a:rPr lang="en-US" sz="2800" dirty="0" smtClean="0"/>
              <a:t>is necessary for</a:t>
            </a:r>
            <a:r>
              <a:rPr lang="en-US" sz="2800" b="1" dirty="0" smtClean="0"/>
              <a:t> B</a:t>
            </a:r>
            <a:endParaRPr lang="en-US" sz="2800" b="1" dirty="0"/>
          </a:p>
        </p:txBody>
      </p:sp>
      <p:cxnSp>
        <p:nvCxnSpPr>
          <p:cNvPr id="72" name="Form 71"/>
          <p:cNvCxnSpPr>
            <a:stCxn id="6" idx="2"/>
            <a:endCxn id="51" idx="1"/>
          </p:cNvCxnSpPr>
          <p:nvPr/>
        </p:nvCxnSpPr>
        <p:spPr>
          <a:xfrm rot="16200000" flipH="1">
            <a:off x="3786182" y="2786058"/>
            <a:ext cx="857256" cy="1428760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stCxn id="8" idx="2"/>
            <a:endCxn id="14" idx="0"/>
          </p:cNvCxnSpPr>
          <p:nvPr/>
        </p:nvCxnSpPr>
        <p:spPr>
          <a:xfrm rot="5400000">
            <a:off x="4822736" y="2070976"/>
            <a:ext cx="571504" cy="140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>
          <a:xfrm>
            <a:off x="5072066" y="6072206"/>
            <a:ext cx="571504" cy="571504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91" name="Textfeld 90"/>
          <p:cNvSpPr txBox="1"/>
          <p:nvPr/>
        </p:nvSpPr>
        <p:spPr>
          <a:xfrm>
            <a:off x="5786446" y="607220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practical relevant</a:t>
            </a:r>
            <a:endParaRPr lang="en-US" sz="2800" dirty="0"/>
          </a:p>
        </p:txBody>
      </p:sp>
      <p:sp>
        <p:nvSpPr>
          <p:cNvPr id="25" name="Rechteck 24"/>
          <p:cNvSpPr/>
          <p:nvPr/>
        </p:nvSpPr>
        <p:spPr>
          <a:xfrm>
            <a:off x="142844" y="2357430"/>
            <a:ext cx="1143008" cy="71438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FEEC</a:t>
            </a:r>
            <a:endParaRPr lang="en-US" sz="3600" b="1" dirty="0"/>
          </a:p>
        </p:txBody>
      </p:sp>
      <p:cxnSp>
        <p:nvCxnSpPr>
          <p:cNvPr id="27" name="Gerade Verbindung mit Pfeil 26"/>
          <p:cNvCxnSpPr>
            <a:stCxn id="25" idx="3"/>
            <a:endCxn id="5" idx="1"/>
          </p:cNvCxnSpPr>
          <p:nvPr/>
        </p:nvCxnSpPr>
        <p:spPr>
          <a:xfrm>
            <a:off x="1285852" y="2714620"/>
            <a:ext cx="571504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429288"/>
          </a:xfrm>
        </p:spPr>
        <p:txBody>
          <a:bodyPr>
            <a:normAutofit/>
          </a:bodyPr>
          <a:lstStyle/>
          <a:p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enrichment of the original source code by</a:t>
            </a:r>
          </a:p>
          <a:p>
            <a:pPr lvl="2"/>
            <a:r>
              <a:rPr lang="en-US" dirty="0" smtClean="0"/>
              <a:t>adding logging statements</a:t>
            </a:r>
          </a:p>
          <a:p>
            <a:pPr lvl="2"/>
            <a:r>
              <a:rPr lang="en-US" dirty="0" smtClean="0"/>
              <a:t>breaking up conditions, transforming loops, …</a:t>
            </a:r>
          </a:p>
          <a:p>
            <a:pPr lvl="1"/>
            <a:r>
              <a:rPr lang="en-US" dirty="0" smtClean="0"/>
              <a:t>source code grows bigger (up to </a:t>
            </a:r>
            <a:r>
              <a:rPr lang="en-US" b="1" dirty="0" smtClean="0"/>
              <a:t>ten times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logging information during test execution</a:t>
            </a:r>
          </a:p>
          <a:p>
            <a:pPr lvl="1"/>
            <a:r>
              <a:rPr lang="en-US" dirty="0" smtClean="0"/>
              <a:t>values of condition, atoms</a:t>
            </a:r>
          </a:p>
          <a:p>
            <a:pPr lvl="1"/>
            <a:r>
              <a:rPr lang="en-US" dirty="0" smtClean="0"/>
              <a:t>used function entries / exits and branches of control structures (reconstruction of the control flow)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71438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instrumentation: example</a:t>
            </a:r>
            <a:endParaRPr lang="en-US" dirty="0"/>
          </a:p>
        </p:txBody>
      </p:sp>
      <p:pic>
        <p:nvPicPr>
          <p:cNvPr id="5" name="Picture 4" descr="D:\Eigene Dateien\Dokumente\Arbeit\DAAD Workshop 2009\instrument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709" y="2000240"/>
            <a:ext cx="8894447" cy="32861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level 0</a:t>
            </a:r>
          </a:p>
          <a:p>
            <a:pPr lvl="1"/>
            <a:r>
              <a:rPr lang="en-US" sz="2000" dirty="0" smtClean="0"/>
              <a:t>no instrumentation</a:t>
            </a:r>
          </a:p>
          <a:p>
            <a:pPr lvl="1"/>
            <a:r>
              <a:rPr lang="en-US" sz="2000" dirty="0" smtClean="0"/>
              <a:t>to mark structures for no instrumentation</a:t>
            </a:r>
          </a:p>
          <a:p>
            <a:r>
              <a:rPr lang="en-US" sz="2800" b="1" dirty="0" smtClean="0"/>
              <a:t>level 1</a:t>
            </a:r>
          </a:p>
          <a:p>
            <a:pPr lvl="1"/>
            <a:r>
              <a:rPr lang="en-US" sz="2000" dirty="0" smtClean="0"/>
              <a:t>all entries and exists of a method, branching control structures logged</a:t>
            </a:r>
          </a:p>
          <a:p>
            <a:pPr lvl="1"/>
            <a:r>
              <a:rPr lang="en-US" sz="2000" dirty="0" smtClean="0"/>
              <a:t>all coverage measures based on the control flow computable</a:t>
            </a:r>
          </a:p>
          <a:p>
            <a:r>
              <a:rPr lang="en-US" sz="2800" b="1" dirty="0" smtClean="0"/>
              <a:t>level 2</a:t>
            </a:r>
          </a:p>
          <a:p>
            <a:pPr lvl="1"/>
            <a:r>
              <a:rPr lang="en-US" sz="2000" dirty="0" smtClean="0"/>
              <a:t>additional to level 1 the assignment of every atom is logged</a:t>
            </a:r>
          </a:p>
          <a:p>
            <a:pPr lvl="1"/>
            <a:r>
              <a:rPr lang="en-US" sz="2000" dirty="0" smtClean="0"/>
              <a:t>all coverage measures computable</a:t>
            </a:r>
          </a:p>
          <a:p>
            <a:r>
              <a:rPr lang="en-US" sz="2800" b="1" dirty="0" smtClean="0"/>
              <a:t>level 3</a:t>
            </a:r>
          </a:p>
          <a:p>
            <a:pPr lvl="1"/>
            <a:r>
              <a:rPr lang="en-US" sz="2000" dirty="0" smtClean="0"/>
              <a:t>complete instrumentation: additional to level 2 the execution of every statement is logged</a:t>
            </a:r>
          </a:p>
          <a:p>
            <a:pPr lvl="1"/>
            <a:r>
              <a:rPr lang="en-US" sz="2000" dirty="0" smtClean="0"/>
              <a:t>allows control flow analysis of abnormal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terminating programs</a:t>
            </a:r>
            <a:endParaRPr lang="en-US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dirty="0" smtClean="0"/>
              <a:t>instrumentation: levels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(cont.)</a:t>
            </a:r>
            <a:endParaRPr lang="en-US" dirty="0"/>
          </a:p>
        </p:txBody>
      </p:sp>
      <p:pic>
        <p:nvPicPr>
          <p:cNvPr id="1026" name="Picture 2" descr="D:\Eigene Dateien\Dokumente\Arbeit\DAAD Workshop 2009\instrumentation_condi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60578"/>
            <a:ext cx="8420100" cy="44688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feld 6"/>
          <p:cNvSpPr txBox="1"/>
          <p:nvPr/>
        </p:nvSpPr>
        <p:spPr>
          <a:xfrm>
            <a:off x="5000628" y="1357298"/>
            <a:ext cx="3929090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if</a:t>
            </a:r>
            <a:r>
              <a:rPr lang="pt-BR" sz="2400" b="1" dirty="0" smtClean="0">
                <a:latin typeface="Consolas" pitchFamily="49" charset="0"/>
              </a:rPr>
              <a:t> (n == 0 | n == 1) {</a:t>
            </a:r>
          </a:p>
          <a:p>
            <a:r>
              <a:rPr lang="en-US" sz="2400" b="1" dirty="0" smtClean="0">
                <a:latin typeface="Consolas" pitchFamily="49" charset="0"/>
              </a:rPr>
              <a:t>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return</a:t>
            </a:r>
            <a:r>
              <a:rPr lang="en-US" sz="2400" b="1" dirty="0" smtClean="0">
                <a:latin typeface="Consolas" pitchFamily="49" charset="0"/>
              </a:rPr>
              <a:t> result;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15008" y="1428736"/>
            <a:ext cx="1143008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7143768" y="1428736"/>
            <a:ext cx="1143008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3857620" y="2571744"/>
            <a:ext cx="1071570" cy="2857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3857620" y="2285992"/>
            <a:ext cx="1071570" cy="2857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5572132" y="1428736"/>
            <a:ext cx="2857520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3929058" y="4929198"/>
            <a:ext cx="4572032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5072066" y="1428736"/>
            <a:ext cx="3429024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1571604" y="5786454"/>
            <a:ext cx="2571768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Eigene Dateien\Dokumente\Arbeit\DAAD Workshop 2009\instrumentation_loo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52" y="500042"/>
            <a:ext cx="5143504" cy="621508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16</a:t>
            </a:fld>
            <a:endParaRPr lang="en-US" dirty="0"/>
          </a:p>
        </p:txBody>
      </p:sp>
      <p:sp useBgFill="1"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406" y="142852"/>
            <a:ext cx="3714776" cy="1357322"/>
          </a:xfrm>
        </p:spPr>
        <p:txBody>
          <a:bodyPr/>
          <a:lstStyle/>
          <a:p>
            <a:r>
              <a:rPr lang="en-US" sz="4000" dirty="0" smtClean="0"/>
              <a:t>instrumentation (cont.)</a:t>
            </a:r>
            <a:endParaRPr lang="en-US" sz="4000" dirty="0"/>
          </a:p>
        </p:txBody>
      </p:sp>
      <p:sp>
        <p:nvSpPr>
          <p:cNvPr id="8" name="Textfeld 7"/>
          <p:cNvSpPr txBox="1"/>
          <p:nvPr/>
        </p:nvSpPr>
        <p:spPr>
          <a:xfrm>
            <a:off x="142876" y="2502282"/>
            <a:ext cx="4929190" cy="15696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n-NO" sz="24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for</a:t>
            </a:r>
            <a:r>
              <a:rPr lang="nn-NO" sz="2400" b="1" dirty="0" smtClean="0">
                <a:latin typeface="Consolas" pitchFamily="49" charset="0"/>
              </a:rPr>
              <a:t> (</a:t>
            </a:r>
            <a:r>
              <a:rPr lang="nn-NO" sz="24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int</a:t>
            </a:r>
            <a:r>
              <a:rPr lang="nn-NO" sz="2400" b="1" dirty="0" smtClean="0">
                <a:latin typeface="Consolas" pitchFamily="49" charset="0"/>
              </a:rPr>
              <a:t> i = n; i &gt;= 2; i--) </a:t>
            </a:r>
            <a:r>
              <a:rPr lang="nn-NO" sz="2400" dirty="0" smtClean="0">
                <a:latin typeface="Consolas" pitchFamily="49" charset="0"/>
              </a:rPr>
              <a:t>{</a:t>
            </a:r>
          </a:p>
          <a:p>
            <a:r>
              <a:rPr lang="en-US" sz="2400" dirty="0" smtClean="0">
                <a:latin typeface="Consolas" pitchFamily="49" charset="0"/>
              </a:rPr>
              <a:t>  result *= i;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hteck 5"/>
          <p:cNvSpPr/>
          <p:nvPr/>
        </p:nvSpPr>
        <p:spPr>
          <a:xfrm>
            <a:off x="1000100" y="2571744"/>
            <a:ext cx="1714512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2857488" y="2571744"/>
            <a:ext cx="1143008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4214810" y="2571744"/>
            <a:ext cx="642942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5143504" y="785794"/>
            <a:ext cx="1428760" cy="2857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5214942" y="4071942"/>
            <a:ext cx="3000396" cy="135732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5143504" y="3571876"/>
            <a:ext cx="642942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214282" y="2571744"/>
            <a:ext cx="642942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5143504" y="1285860"/>
            <a:ext cx="1428760" cy="2857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500034" y="3286124"/>
            <a:ext cx="2071702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5572132" y="5929330"/>
            <a:ext cx="1571636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766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3 modes of usage</a:t>
            </a:r>
          </a:p>
          <a:p>
            <a:pPr lvl="1"/>
            <a:r>
              <a:rPr lang="en-US" b="1" dirty="0" smtClean="0"/>
              <a:t>manual program testing</a:t>
            </a:r>
          </a:p>
          <a:p>
            <a:pPr lvl="2"/>
            <a:r>
              <a:rPr lang="en-US" dirty="0" smtClean="0"/>
              <a:t>pre procession: SOTA</a:t>
            </a:r>
          </a:p>
          <a:p>
            <a:pPr lvl="2"/>
            <a:r>
              <a:rPr lang="en-US" dirty="0" smtClean="0"/>
              <a:t>test execution: by hand</a:t>
            </a:r>
          </a:p>
          <a:p>
            <a:pPr lvl="2"/>
            <a:r>
              <a:rPr lang="en-US" dirty="0" smtClean="0"/>
              <a:t>post procession: SOTA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testing with an external test system (e.g. </a:t>
            </a:r>
            <a:r>
              <a:rPr lang="en-US" b="1" dirty="0" err="1" smtClean="0"/>
              <a:t>ATOSj</a:t>
            </a:r>
            <a:r>
              <a:rPr lang="en-US" b="1" dirty="0" smtClean="0"/>
              <a:t>)</a:t>
            </a:r>
          </a:p>
          <a:p>
            <a:pPr lvl="2"/>
            <a:r>
              <a:rPr lang="en-US" dirty="0" smtClean="0"/>
              <a:t>pre procession: SOTA</a:t>
            </a:r>
          </a:p>
          <a:p>
            <a:pPr lvl="2"/>
            <a:r>
              <a:rPr lang="en-US" dirty="0" smtClean="0"/>
              <a:t>test execution: external test system</a:t>
            </a:r>
          </a:p>
          <a:p>
            <a:pPr lvl="2"/>
            <a:r>
              <a:rPr lang="en-US" dirty="0" smtClean="0"/>
              <a:t>post procession: SOTA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testing  with an automatic test system</a:t>
            </a:r>
          </a:p>
          <a:p>
            <a:pPr lvl="2"/>
            <a:r>
              <a:rPr lang="en-US" dirty="0" smtClean="0"/>
              <a:t>usage of non-</a:t>
            </a:r>
            <a:r>
              <a:rPr lang="en-US" dirty="0" err="1" smtClean="0"/>
              <a:t>gui</a:t>
            </a:r>
            <a:r>
              <a:rPr lang="en-US" dirty="0" smtClean="0"/>
              <a:t> functionality by SOTA library</a:t>
            </a:r>
          </a:p>
          <a:p>
            <a:pPr lvl="2"/>
            <a:r>
              <a:rPr lang="en-US" dirty="0" smtClean="0"/>
              <a:t>accessible via </a:t>
            </a:r>
            <a:r>
              <a:rPr lang="en-US" dirty="0" err="1" smtClean="0"/>
              <a:t>ASTManager</a:t>
            </a:r>
            <a:r>
              <a:rPr lang="en-US" dirty="0" smtClean="0"/>
              <a:t> object or command line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usage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phase 1: preparation</a:t>
            </a:r>
          </a:p>
          <a:p>
            <a:pPr lvl="1"/>
            <a:r>
              <a:rPr lang="en-US" dirty="0" smtClean="0"/>
              <a:t>read in and parsing the source code</a:t>
            </a:r>
          </a:p>
          <a:p>
            <a:pPr lvl="1"/>
            <a:r>
              <a:rPr lang="en-US" dirty="0" smtClean="0"/>
              <a:t>configure the instrumentation</a:t>
            </a:r>
          </a:p>
          <a:p>
            <a:pPr lvl="1"/>
            <a:r>
              <a:rPr lang="en-US" dirty="0" smtClean="0"/>
              <a:t>instrumentation of source code</a:t>
            </a:r>
          </a:p>
          <a:p>
            <a:r>
              <a:rPr lang="en-US" b="1" dirty="0" smtClean="0"/>
              <a:t>phase 2: test execution</a:t>
            </a:r>
          </a:p>
          <a:p>
            <a:pPr lvl="1"/>
            <a:r>
              <a:rPr lang="en-US" dirty="0" smtClean="0"/>
              <a:t>compiling of the instrumented source code</a:t>
            </a:r>
          </a:p>
          <a:p>
            <a:pPr lvl="1"/>
            <a:r>
              <a:rPr lang="en-US" dirty="0" smtClean="0"/>
              <a:t>test execution including the logging of information</a:t>
            </a:r>
          </a:p>
          <a:p>
            <a:r>
              <a:rPr lang="en-US" b="1" dirty="0" smtClean="0"/>
              <a:t>phase 3: test evaluation</a:t>
            </a:r>
          </a:p>
          <a:p>
            <a:pPr lvl="1"/>
            <a:r>
              <a:rPr lang="en-US" dirty="0" smtClean="0"/>
              <a:t>restoration of the original code</a:t>
            </a:r>
          </a:p>
          <a:p>
            <a:pPr lvl="1"/>
            <a:r>
              <a:rPr lang="en-US" dirty="0" smtClean="0"/>
              <a:t>read In the log files</a:t>
            </a:r>
          </a:p>
          <a:p>
            <a:pPr lvl="1"/>
            <a:r>
              <a:rPr lang="en-US" dirty="0" smtClean="0"/>
              <a:t>calculation of the coverage measure</a:t>
            </a:r>
          </a:p>
          <a:p>
            <a:pPr lvl="1"/>
            <a:r>
              <a:rPr lang="en-US" dirty="0" smtClean="0"/>
              <a:t>visualization of the results</a:t>
            </a:r>
          </a:p>
          <a:p>
            <a:pPr lvl="1"/>
            <a:r>
              <a:rPr lang="en-US" dirty="0" smtClean="0"/>
              <a:t>creation of report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sz="5400" dirty="0" smtClean="0"/>
              <a:t>		  Questions ?</a:t>
            </a:r>
          </a:p>
          <a:p>
            <a:pPr>
              <a:buNone/>
            </a:pPr>
            <a:r>
              <a:rPr lang="de-DE" sz="5400" dirty="0" smtClean="0"/>
              <a:t>                    		Comments?  </a:t>
            </a:r>
            <a:endParaRPr lang="de-DE" sz="5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BDAD-A6A7-4C00-BD07-0C9F90543320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dirty="0" err="1" smtClean="0"/>
              <a:t>Thank</a:t>
            </a:r>
            <a:r>
              <a:rPr lang="de-DE" sz="6600" dirty="0" smtClean="0"/>
              <a:t> </a:t>
            </a:r>
            <a:r>
              <a:rPr lang="de-DE" sz="6600" dirty="0" err="1" smtClean="0"/>
              <a:t>you</a:t>
            </a:r>
            <a:r>
              <a:rPr lang="de-DE" sz="6600" dirty="0" smtClean="0"/>
              <a:t>.</a:t>
            </a:r>
            <a:endParaRPr lang="de-DE" sz="6600" dirty="0"/>
          </a:p>
        </p:txBody>
      </p:sp>
      <p:pic>
        <p:nvPicPr>
          <p:cNvPr id="5" name="Picture 4" descr="j0299125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500694" y="785794"/>
            <a:ext cx="1697900" cy="27860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testing is expensive</a:t>
            </a:r>
          </a:p>
          <a:p>
            <a:r>
              <a:rPr lang="en-US" dirty="0" smtClean="0"/>
              <a:t>purposes of SOTA</a:t>
            </a:r>
          </a:p>
          <a:p>
            <a:pPr lvl="1"/>
            <a:r>
              <a:rPr lang="en-US" dirty="0" smtClean="0"/>
              <a:t>static program analysis</a:t>
            </a:r>
          </a:p>
          <a:p>
            <a:pPr lvl="1"/>
            <a:r>
              <a:rPr lang="en-US" dirty="0" smtClean="0"/>
              <a:t>structure oriented program test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source code parsing</a:t>
            </a:r>
          </a:p>
          <a:p>
            <a:pPr lvl="1"/>
            <a:r>
              <a:rPr lang="en-US" dirty="0" smtClean="0"/>
              <a:t>instrumenting</a:t>
            </a:r>
          </a:p>
          <a:p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source code preparation</a:t>
            </a:r>
          </a:p>
          <a:p>
            <a:pPr lvl="1"/>
            <a:r>
              <a:rPr lang="en-US" dirty="0" smtClean="0"/>
              <a:t>test execution</a:t>
            </a:r>
          </a:p>
          <a:p>
            <a:pPr lvl="1"/>
            <a:r>
              <a:rPr lang="en-US" dirty="0" smtClean="0"/>
              <a:t>evaluation</a:t>
            </a: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given: function </a:t>
            </a:r>
            <a:r>
              <a:rPr lang="en-US" sz="2800" b="1" dirty="0" smtClean="0"/>
              <a:t>overlaps</a:t>
            </a:r>
          </a:p>
          <a:p>
            <a:pPr lvl="1"/>
            <a:r>
              <a:rPr lang="en-US" sz="2400" b="1" dirty="0" smtClean="0"/>
              <a:t>parameter: </a:t>
            </a:r>
          </a:p>
          <a:p>
            <a:pPr lvl="2"/>
            <a:r>
              <a:rPr lang="en-US" sz="2400" dirty="0" smtClean="0"/>
              <a:t>(time) interval A (</a:t>
            </a:r>
            <a:r>
              <a:rPr lang="en-US" sz="2400" dirty="0" err="1" smtClean="0"/>
              <a:t>start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, </a:t>
            </a:r>
            <a:r>
              <a:rPr lang="en-US" sz="2400" dirty="0" err="1" smtClean="0"/>
              <a:t>end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) </a:t>
            </a:r>
          </a:p>
          <a:p>
            <a:pPr lvl="2"/>
            <a:r>
              <a:rPr lang="en-US" sz="2400" dirty="0" smtClean="0"/>
              <a:t>(time) interval B (</a:t>
            </a:r>
            <a:r>
              <a:rPr lang="en-US" sz="2400" dirty="0" err="1" smtClean="0"/>
              <a:t>start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end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b="1" dirty="0" smtClean="0"/>
              <a:t>result: </a:t>
            </a:r>
          </a:p>
          <a:p>
            <a:pPr lvl="2"/>
            <a:r>
              <a:rPr lang="en-US" sz="2400" b="1" dirty="0" smtClean="0"/>
              <a:t>true</a:t>
            </a:r>
            <a:r>
              <a:rPr lang="en-US" sz="2400" dirty="0" smtClean="0"/>
              <a:t> if A and B overlap, otherwise </a:t>
            </a:r>
            <a:r>
              <a:rPr lang="en-US" sz="2400" b="1" dirty="0" smtClean="0"/>
              <a:t>false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>
              <a:buNone/>
            </a:pPr>
            <a:endParaRPr lang="en-US" sz="2200" b="1" dirty="0" smtClean="0"/>
          </a:p>
          <a:p>
            <a:endParaRPr lang="en-US" sz="1400" b="1" dirty="0" smtClean="0"/>
          </a:p>
          <a:p>
            <a:r>
              <a:rPr lang="en-US" b="1" dirty="0" smtClean="0"/>
              <a:t>How </a:t>
            </a:r>
            <a:r>
              <a:rPr lang="en-US" b="1" dirty="0" smtClean="0"/>
              <a:t>many test cases exist</a:t>
            </a:r>
            <a:r>
              <a:rPr lang="en-US" b="1" dirty="0" smtClean="0"/>
              <a:t>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357290" y="3929066"/>
            <a:ext cx="6429420" cy="857256"/>
            <a:chOff x="1357290" y="3500438"/>
            <a:chExt cx="6429420" cy="857256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357290" y="3500438"/>
              <a:ext cx="6429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357290" y="4333201"/>
              <a:ext cx="64294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977178" y="3500438"/>
              <a:ext cx="1472021" cy="0"/>
            </a:xfrm>
            <a:prstGeom prst="line">
              <a:avLst/>
            </a:prstGeom>
            <a:noFill/>
            <a:ln w="1016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455024" y="3500438"/>
              <a:ext cx="1472021" cy="0"/>
            </a:xfrm>
            <a:prstGeom prst="line">
              <a:avLst/>
            </a:prstGeom>
            <a:noFill/>
            <a:ln w="1016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595359" y="4357694"/>
              <a:ext cx="1472021" cy="0"/>
            </a:xfrm>
            <a:prstGeom prst="line">
              <a:avLst/>
            </a:prstGeom>
            <a:noFill/>
            <a:ln w="1016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449200" y="4284215"/>
              <a:ext cx="1472021" cy="0"/>
            </a:xfrm>
            <a:prstGeom prst="line">
              <a:avLst/>
            </a:prstGeom>
            <a:noFill/>
            <a:ln w="1016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4071902" y="0"/>
            <a:ext cx="5072098" cy="64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Software Engineering II, Prof. Dr. Holger Schlingloff</a:t>
            </a:r>
          </a:p>
          <a:p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test cases for overlapping intervals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test cases for non-overlapping intervals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test cases for A is before B and vice versa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test cases for A </a:t>
            </a:r>
            <a:r>
              <a:rPr lang="en-US" dirty="0" smtClean="0">
                <a:sym typeface="Symbol"/>
              </a:rPr>
              <a:t> B and B  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test cases for the same starting/ending point of A and B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test case for A = B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(cont.)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7"/>
            </a:pPr>
            <a:r>
              <a:rPr lang="en-US" dirty="0" smtClean="0">
                <a:sym typeface="Symbol"/>
              </a:rPr>
              <a:t>test cases for intervals consisting of one point</a:t>
            </a:r>
          </a:p>
          <a:p>
            <a:pPr marL="624078" indent="-514350">
              <a:buFont typeface="+mj-lt"/>
              <a:buAutoNum type="arabicPeriod" startAt="7"/>
            </a:pPr>
            <a:r>
              <a:rPr lang="en-US" dirty="0" smtClean="0">
                <a:sym typeface="Symbol"/>
              </a:rPr>
              <a:t>test cases for identical intervals consisting of point</a:t>
            </a:r>
          </a:p>
          <a:p>
            <a:pPr marL="624078" indent="-514350">
              <a:buFont typeface="+mj-lt"/>
              <a:buAutoNum type="arabicPeriod" startAt="7"/>
            </a:pPr>
            <a:r>
              <a:rPr lang="en-US" dirty="0" smtClean="0">
                <a:sym typeface="Symbol"/>
              </a:rPr>
              <a:t>test cases for intervals containing integer / real numbers</a:t>
            </a:r>
          </a:p>
          <a:p>
            <a:pPr marL="624078" indent="-514350">
              <a:buFont typeface="+mj-lt"/>
              <a:buAutoNum type="arabicPeriod" startAt="7"/>
            </a:pPr>
            <a:r>
              <a:rPr lang="en-US" dirty="0" smtClean="0">
                <a:sym typeface="Symbol"/>
              </a:rPr>
              <a:t>test cases for invalid intervals</a:t>
            </a:r>
          </a:p>
          <a:p>
            <a:pPr marL="624078" indent="-514350">
              <a:buFont typeface="+mj-lt"/>
              <a:buAutoNum type="arabicPeriod" startAt="7"/>
            </a:pPr>
            <a:r>
              <a:rPr lang="en-US" dirty="0" smtClean="0">
                <a:sym typeface="Symbol"/>
              </a:rPr>
              <a:t>test cases for intervals with values at the borders of number range (</a:t>
            </a:r>
            <a:r>
              <a:rPr lang="en-US" dirty="0" err="1" smtClean="0">
                <a:sym typeface="Symbol"/>
              </a:rPr>
              <a:t>maxint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maxreal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(cont.)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about 20 test cases for </a:t>
            </a:r>
            <a:r>
              <a:rPr lang="en-US" dirty="0" smtClean="0"/>
              <a:t>this simple </a:t>
            </a:r>
            <a:r>
              <a:rPr lang="en-US" dirty="0" smtClean="0"/>
              <a:t>example</a:t>
            </a:r>
          </a:p>
          <a:p>
            <a:r>
              <a:rPr lang="en-US" dirty="0" smtClean="0"/>
              <a:t>imagine a project with 1.5 MLOC</a:t>
            </a:r>
          </a:p>
          <a:p>
            <a:endParaRPr lang="en-US" dirty="0" smtClean="0"/>
          </a:p>
          <a:p>
            <a:r>
              <a:rPr lang="en-US" b="1" dirty="0" smtClean="0"/>
              <a:t>conclusion:</a:t>
            </a:r>
            <a:br>
              <a:rPr lang="en-US" b="1" dirty="0" smtClean="0"/>
            </a:br>
            <a:r>
              <a:rPr lang="en-US" dirty="0" smtClean="0"/>
              <a:t>testing every possible input is expensive or even impossible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problem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i="1" dirty="0" smtClean="0"/>
              <a:t>Which subset of the possible test cases has the highest probability to detect the most possible failures?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b="1" dirty="0" smtClean="0"/>
              <a:t>possible solution: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structure oriented tests (using SOTA)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(cont.)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42844" y="1142984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chemeClr val="accent4"/>
                </a:solidFill>
              </a:rPr>
              <a:t>S</a:t>
            </a:r>
            <a:r>
              <a:rPr lang="en-US" sz="3600" dirty="0" smtClean="0"/>
              <a:t>tructure </a:t>
            </a:r>
            <a:r>
              <a:rPr lang="en-US" sz="4400" b="1" dirty="0" smtClean="0">
                <a:solidFill>
                  <a:schemeClr val="accent4"/>
                </a:solidFill>
              </a:rPr>
              <a:t>O</a:t>
            </a:r>
            <a:r>
              <a:rPr lang="en-US" sz="3600" dirty="0" smtClean="0"/>
              <a:t>riented </a:t>
            </a:r>
            <a:br>
              <a:rPr lang="en-US" sz="3600" dirty="0" smtClean="0"/>
            </a:br>
            <a:r>
              <a:rPr lang="en-US" sz="4400" b="1" dirty="0" smtClean="0">
                <a:solidFill>
                  <a:schemeClr val="accent4"/>
                </a:solidFill>
              </a:rPr>
              <a:t>T</a:t>
            </a:r>
            <a:r>
              <a:rPr lang="en-US" sz="3600" dirty="0" smtClean="0"/>
              <a:t>est and </a:t>
            </a:r>
            <a:r>
              <a:rPr lang="en-US" sz="4400" b="1" dirty="0" smtClean="0">
                <a:solidFill>
                  <a:schemeClr val="accent4"/>
                </a:solidFill>
              </a:rPr>
              <a:t>A</a:t>
            </a:r>
            <a:r>
              <a:rPr lang="en-US" sz="3600" dirty="0" smtClean="0"/>
              <a:t>nalysis</a:t>
            </a:r>
          </a:p>
          <a:p>
            <a:endParaRPr lang="en-US" sz="3600" dirty="0" smtClean="0"/>
          </a:p>
          <a:p>
            <a:r>
              <a:rPr lang="en-US" sz="3600" dirty="0" smtClean="0"/>
              <a:t>static program analysis</a:t>
            </a:r>
          </a:p>
          <a:p>
            <a:pPr lvl="1"/>
            <a:r>
              <a:rPr lang="en-US" dirty="0" smtClean="0"/>
              <a:t>metrics </a:t>
            </a:r>
          </a:p>
          <a:p>
            <a:pPr lvl="1"/>
            <a:r>
              <a:rPr lang="en-US" dirty="0" smtClean="0"/>
              <a:t>control flow graph (CFG)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600" dirty="0" smtClean="0"/>
              <a:t>structure oriented tests</a:t>
            </a:r>
          </a:p>
          <a:p>
            <a:pPr lvl="1"/>
            <a:r>
              <a:rPr lang="en-US" dirty="0" smtClean="0"/>
              <a:t>evaluation of test cases by code coverage</a:t>
            </a:r>
          </a:p>
          <a:p>
            <a:pPr lvl="1"/>
            <a:r>
              <a:rPr lang="en-US" dirty="0" smtClean="0"/>
              <a:t>development of additional test cases</a:t>
            </a:r>
          </a:p>
          <a:p>
            <a:pPr lvl="1"/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8229600" cy="1143000"/>
          </a:xfrm>
        </p:spPr>
        <p:txBody>
          <a:bodyPr/>
          <a:lstStyle/>
          <a:p>
            <a:r>
              <a:rPr lang="en-US" dirty="0" smtClean="0"/>
              <a:t>SOTA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52"/>
            <a:ext cx="4071934" cy="278608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feld 6"/>
          <p:cNvSpPr txBox="1"/>
          <p:nvPr/>
        </p:nvSpPr>
        <p:spPr>
          <a:xfrm>
            <a:off x="5000628" y="3000372"/>
            <a:ext cx="4000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author: Ronny Treyße</a:t>
            </a:r>
            <a:br>
              <a:rPr lang="en-US" sz="2800" b="1" dirty="0" smtClean="0"/>
            </a:br>
            <a:r>
              <a:rPr lang="en-US" sz="2800" b="1" dirty="0" smtClean="0"/>
              <a:t>(diploma thesis)</a:t>
            </a:r>
            <a:endParaRPr lang="en-US" sz="2800" b="1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509094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100" dirty="0" smtClean="0"/>
          </a:p>
          <a:p>
            <a:endParaRPr lang="en-US" sz="2000" dirty="0" smtClean="0"/>
          </a:p>
          <a:p>
            <a:r>
              <a:rPr lang="en-US" dirty="0" smtClean="0"/>
              <a:t>calculated by parsing the source code</a:t>
            </a:r>
          </a:p>
          <a:p>
            <a:r>
              <a:rPr lang="en-US" dirty="0" smtClean="0"/>
              <a:t>provides several metrics</a:t>
            </a:r>
          </a:p>
          <a:p>
            <a:pPr lvl="1"/>
            <a:r>
              <a:rPr lang="en-US" dirty="0" smtClean="0"/>
              <a:t>lines of code</a:t>
            </a:r>
          </a:p>
          <a:p>
            <a:pPr lvl="1"/>
            <a:r>
              <a:rPr lang="en-US" dirty="0" smtClean="0"/>
              <a:t>number of statements, branches, atoms, conditions, …</a:t>
            </a:r>
          </a:p>
          <a:p>
            <a:pPr lvl="1"/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</a:p>
          <a:p>
            <a:pPr lvl="1"/>
            <a:r>
              <a:rPr lang="en-US" dirty="0" smtClean="0"/>
              <a:t>essential complexity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n-US" sz="4400" dirty="0" smtClean="0"/>
              <a:t>static program analysis: metrics</a:t>
            </a:r>
            <a:endParaRPr lang="en-US" sz="4400" dirty="0"/>
          </a:p>
        </p:txBody>
      </p:sp>
      <p:pic>
        <p:nvPicPr>
          <p:cNvPr id="1026" name="Picture 2" descr="D:\Eigene Dateien\Dokumente\Arbeit\DAAD Workshop 2009\metrics_simple_exa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80" y="928670"/>
            <a:ext cx="8845638" cy="19288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igene Dateien\Dokumente\Arbeit\DAAD Workshop 2009\cfg_simple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77834"/>
            <a:ext cx="2984500" cy="6223000"/>
          </a:xfrm>
          <a:prstGeom prst="rect">
            <a:avLst/>
          </a:prstGeom>
          <a:noFill/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D352-5D75-43B5-A140-49EA6716C43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4282" y="71414"/>
            <a:ext cx="8229600" cy="1143000"/>
          </a:xfrm>
        </p:spPr>
        <p:txBody>
          <a:bodyPr/>
          <a:lstStyle/>
          <a:p>
            <a:r>
              <a:rPr lang="en-US" sz="4000" dirty="0" smtClean="0"/>
              <a:t>static program analysis: CFG </a:t>
            </a:r>
            <a:endParaRPr lang="en-US" sz="4000" dirty="0"/>
          </a:p>
        </p:txBody>
      </p:sp>
      <p:sp>
        <p:nvSpPr>
          <p:cNvPr id="9" name="Textfeld 8"/>
          <p:cNvSpPr txBox="1"/>
          <p:nvPr/>
        </p:nvSpPr>
        <p:spPr>
          <a:xfrm>
            <a:off x="571472" y="1357298"/>
            <a:ext cx="4643470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public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static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</a:rPr>
              <a:t> fac(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</a:rPr>
              <a:t> n) {</a:t>
            </a:r>
          </a:p>
          <a:p>
            <a:r>
              <a:rPr lang="en-US" b="1" dirty="0" smtClean="0">
                <a:latin typeface="Consolas" pitchFamily="49" charset="0"/>
              </a:rPr>
              <a:t>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</a:rPr>
              <a:t> result = 1;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pt-BR" b="1" dirty="0" smtClean="0">
                <a:latin typeface="Consolas" pitchFamily="49" charset="0"/>
              </a:rPr>
              <a:t> 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if</a:t>
            </a:r>
            <a:r>
              <a:rPr lang="pt-BR" b="1" dirty="0" smtClean="0">
                <a:latin typeface="Consolas" pitchFamily="49" charset="0"/>
              </a:rPr>
              <a:t> (n == 0 | n == 1) {</a:t>
            </a:r>
          </a:p>
          <a:p>
            <a:endParaRPr lang="pt-BR" b="1" dirty="0" smtClean="0">
              <a:latin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</a:rPr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return</a:t>
            </a:r>
            <a:r>
              <a:rPr lang="en-US" b="1" dirty="0" smtClean="0">
                <a:latin typeface="Consolas" pitchFamily="49" charset="0"/>
              </a:rPr>
              <a:t> result;</a:t>
            </a:r>
          </a:p>
          <a:p>
            <a:endParaRPr lang="en-US" b="1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  }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else</a:t>
            </a:r>
            <a:r>
              <a:rPr lang="en-US" b="1" dirty="0" smtClean="0">
                <a:latin typeface="Consolas" pitchFamily="49" charset="0"/>
              </a:rPr>
              <a:t> {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nn-NO" b="1" dirty="0" smtClean="0">
                <a:latin typeface="Consolas" pitchFamily="49" charset="0"/>
              </a:rPr>
              <a:t>    </a:t>
            </a:r>
            <a:r>
              <a:rPr lang="nn-NO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for</a:t>
            </a:r>
            <a:r>
              <a:rPr lang="nn-NO" b="1" dirty="0" smtClean="0">
                <a:latin typeface="Consolas" pitchFamily="49" charset="0"/>
              </a:rPr>
              <a:t> (</a:t>
            </a:r>
            <a:r>
              <a:rPr lang="nn-NO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int</a:t>
            </a:r>
            <a:r>
              <a:rPr lang="nn-NO" b="1" dirty="0" smtClean="0">
                <a:latin typeface="Consolas" pitchFamily="49" charset="0"/>
              </a:rPr>
              <a:t> i = n; i &gt;= 2; i--) {</a:t>
            </a:r>
          </a:p>
          <a:p>
            <a:r>
              <a:rPr lang="en-US" dirty="0" smtClean="0">
                <a:latin typeface="Consolas" pitchFamily="49" charset="0"/>
              </a:rPr>
              <a:t>      result *= i;</a:t>
            </a:r>
          </a:p>
          <a:p>
            <a:r>
              <a:rPr lang="en-US" dirty="0" smtClean="0">
                <a:latin typeface="Consolas" pitchFamily="49" charset="0"/>
              </a:rPr>
              <a:t>    }</a:t>
            </a:r>
          </a:p>
          <a:p>
            <a:r>
              <a:rPr lang="en-US" b="1" dirty="0" smtClean="0">
                <a:latin typeface="Consolas" pitchFamily="49" charset="0"/>
              </a:rPr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</a:rPr>
              <a:t>return</a:t>
            </a:r>
            <a:r>
              <a:rPr lang="en-US" b="1" dirty="0" smtClean="0">
                <a:latin typeface="Consolas" pitchFamily="49" charset="0"/>
              </a:rPr>
              <a:t> result;</a:t>
            </a:r>
          </a:p>
          <a:p>
            <a:r>
              <a:rPr lang="en-US" dirty="0" smtClean="0">
                <a:latin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71472" y="1357298"/>
            <a:ext cx="3643338" cy="357190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6643702" y="285728"/>
            <a:ext cx="1471348" cy="64294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785786" y="2214554"/>
            <a:ext cx="2928958" cy="2857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6858016" y="1214422"/>
            <a:ext cx="1071570" cy="64294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1000100" y="2786058"/>
            <a:ext cx="2000264" cy="28575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7500958" y="2143116"/>
            <a:ext cx="785818" cy="1571636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1000100" y="3286124"/>
            <a:ext cx="3929090" cy="1714512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5786446" y="2143116"/>
            <a:ext cx="1857388" cy="3357586"/>
          </a:xfrm>
          <a:prstGeom prst="rect">
            <a:avLst/>
          </a:prstGeom>
          <a:solidFill>
            <a:schemeClr val="accent1">
              <a:alpha val="3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Workshop Neum,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828</Words>
  <Application>Microsoft Office PowerPoint</Application>
  <PresentationFormat>Bildschirmpräsentation (4:3)</PresentationFormat>
  <Paragraphs>230</Paragraphs>
  <Slides>19</Slides>
  <Notes>3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Deimos</vt:lpstr>
      <vt:lpstr>Test Coverage with SOTA</vt:lpstr>
      <vt:lpstr>agenda</vt:lpstr>
      <vt:lpstr>motivation</vt:lpstr>
      <vt:lpstr>motivation (cont.)</vt:lpstr>
      <vt:lpstr>motivation (cont.)</vt:lpstr>
      <vt:lpstr>motivation (cont.)</vt:lpstr>
      <vt:lpstr>SOTA</vt:lpstr>
      <vt:lpstr>static program analysis: metrics</vt:lpstr>
      <vt:lpstr>static program analysis: CFG </vt:lpstr>
      <vt:lpstr>structure oriented tests</vt:lpstr>
      <vt:lpstr>structure oriented tests (cont.)</vt:lpstr>
      <vt:lpstr>approach</vt:lpstr>
      <vt:lpstr>instrumentation: example</vt:lpstr>
      <vt:lpstr>instrumentation: levels</vt:lpstr>
      <vt:lpstr>instrumentation (cont.)</vt:lpstr>
      <vt:lpstr>instrumentation (cont.)</vt:lpstr>
      <vt:lpstr>modes of usage</vt:lpstr>
      <vt:lpstr>workflow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Coverage with SOTA</dc:title>
  <dc:creator>M.H.</dc:creator>
  <cp:lastModifiedBy>M.H.</cp:lastModifiedBy>
  <cp:revision>165</cp:revision>
  <dcterms:created xsi:type="dcterms:W3CDTF">2009-08-29T09:05:36Z</dcterms:created>
  <dcterms:modified xsi:type="dcterms:W3CDTF">2009-09-04T07:10:30Z</dcterms:modified>
</cp:coreProperties>
</file>