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8211-52FC-4E83-B0EC-25D3F7D8A439}" type="datetimeFigureOut">
              <a:rPr lang="mk-MK" smtClean="0"/>
              <a:pPr/>
              <a:t>02.09.2009</a:t>
            </a:fld>
            <a:endParaRPr lang="mk-M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0265-FB0E-49F9-BB42-9AC060283B3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8211-52FC-4E83-B0EC-25D3F7D8A439}" type="datetimeFigureOut">
              <a:rPr lang="mk-MK" smtClean="0"/>
              <a:pPr/>
              <a:t>02.09.2009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0265-FB0E-49F9-BB42-9AC060283B3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8211-52FC-4E83-B0EC-25D3F7D8A439}" type="datetimeFigureOut">
              <a:rPr lang="mk-MK" smtClean="0"/>
              <a:pPr/>
              <a:t>02.09.2009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0265-FB0E-49F9-BB42-9AC060283B3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8211-52FC-4E83-B0EC-25D3F7D8A439}" type="datetimeFigureOut">
              <a:rPr lang="mk-MK" smtClean="0"/>
              <a:pPr/>
              <a:t>02.09.2009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0265-FB0E-49F9-BB42-9AC060283B3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8211-52FC-4E83-B0EC-25D3F7D8A439}" type="datetimeFigureOut">
              <a:rPr lang="mk-MK" smtClean="0"/>
              <a:pPr/>
              <a:t>02.09.2009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0265-FB0E-49F9-BB42-9AC060283B3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8211-52FC-4E83-B0EC-25D3F7D8A439}" type="datetimeFigureOut">
              <a:rPr lang="mk-MK" smtClean="0"/>
              <a:pPr/>
              <a:t>02.09.2009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0265-FB0E-49F9-BB42-9AC060283B3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8211-52FC-4E83-B0EC-25D3F7D8A439}" type="datetimeFigureOut">
              <a:rPr lang="mk-MK" smtClean="0"/>
              <a:pPr/>
              <a:t>02.09.2009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0265-FB0E-49F9-BB42-9AC060283B3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8211-52FC-4E83-B0EC-25D3F7D8A439}" type="datetimeFigureOut">
              <a:rPr lang="mk-MK" smtClean="0"/>
              <a:pPr/>
              <a:t>02.09.2009</a:t>
            </a:fld>
            <a:endParaRPr lang="mk-M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4F0265-FB0E-49F9-BB42-9AC060283B32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8211-52FC-4E83-B0EC-25D3F7D8A439}" type="datetimeFigureOut">
              <a:rPr lang="mk-MK" smtClean="0"/>
              <a:pPr/>
              <a:t>02.09.2009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0265-FB0E-49F9-BB42-9AC060283B3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8211-52FC-4E83-B0EC-25D3F7D8A439}" type="datetimeFigureOut">
              <a:rPr lang="mk-MK" smtClean="0"/>
              <a:pPr/>
              <a:t>02.09.2009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24F0265-FB0E-49F9-BB42-9AC060283B3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BE58211-52FC-4E83-B0EC-25D3F7D8A439}" type="datetimeFigureOut">
              <a:rPr lang="mk-MK" smtClean="0"/>
              <a:pPr/>
              <a:t>02.09.2009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F0265-FB0E-49F9-BB42-9AC060283B32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E58211-52FC-4E83-B0EC-25D3F7D8A439}" type="datetimeFigureOut">
              <a:rPr lang="mk-MK" smtClean="0"/>
              <a:pPr/>
              <a:t>02.09.2009</a:t>
            </a:fld>
            <a:endParaRPr lang="mk-M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24F0265-FB0E-49F9-BB42-9AC060283B32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wquality.com/users/pustaver/index.shtml" TargetMode="External"/><Relationship Id="rId2" Type="http://schemas.openxmlformats.org/officeDocument/2006/relationships/hyperlink" Target="http://www.12207.com/quality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zone.ni.com/reference/en-XX/help/371361D-01/lvdevconcepts/software_quality_standards/" TargetMode="External"/><Relationship Id="rId2" Type="http://schemas.openxmlformats.org/officeDocument/2006/relationships/hyperlink" Target="http://www.praxiom.com/iso-90003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rank.mtsu.edu/~storm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atc.gsfc.nasa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qi.gu.edu.au/indexFrameset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esi.es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.ed.ac.uk/teaching/courses/seoc2/2004_2005/slides/quality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Sotware Quality and Standards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Anastas Misev</a:t>
            </a:r>
            <a:endParaRPr lang="mk-M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Better Quality Through</a:t>
            </a:r>
            <a:br>
              <a:rPr lang="en-US" dirty="0" smtClean="0"/>
            </a:br>
            <a:r>
              <a:rPr lang="en-US" dirty="0" smtClean="0"/>
              <a:t>Inspection?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Code inspection may be able to find up to (say) 70% </a:t>
            </a:r>
            <a:r>
              <a:rPr lang="en-US" dirty="0" smtClean="0"/>
              <a:t>of these </a:t>
            </a:r>
            <a:r>
              <a:rPr lang="en-US" dirty="0"/>
              <a:t>defects in 0.5 hours per defect.</a:t>
            </a:r>
          </a:p>
          <a:p>
            <a:r>
              <a:rPr lang="en-US" dirty="0"/>
              <a:t>So the first 1750 defects could take 875 hours; then </a:t>
            </a:r>
            <a:r>
              <a:rPr lang="en-US" dirty="0" smtClean="0"/>
              <a:t>we only </a:t>
            </a:r>
            <a:r>
              <a:rPr lang="en-US" dirty="0"/>
              <a:t>have 750 to find in testing at (say) 8 hours each.</a:t>
            </a:r>
          </a:p>
          <a:p>
            <a:r>
              <a:rPr lang="en-US" dirty="0"/>
              <a:t>That’s less than 7000 hours in total - </a:t>
            </a:r>
            <a:r>
              <a:rPr lang="en-US" b="1" dirty="0"/>
              <a:t>better news.</a:t>
            </a:r>
            <a:endParaRPr lang="mk-M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Quality via Standards?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Most products have safety standards, and many </a:t>
            </a:r>
            <a:r>
              <a:rPr lang="en-US" dirty="0" smtClean="0"/>
              <a:t>have usability </a:t>
            </a:r>
            <a:r>
              <a:rPr lang="en-US" dirty="0"/>
              <a:t>standards, but computer software rarely has </a:t>
            </a:r>
            <a:r>
              <a:rPr lang="en-US" dirty="0" smtClean="0"/>
              <a:t>such standards</a:t>
            </a:r>
            <a:r>
              <a:rPr lang="en-US" dirty="0"/>
              <a:t>.</a:t>
            </a:r>
          </a:p>
          <a:p>
            <a:r>
              <a:rPr lang="en-US" dirty="0"/>
              <a:t>Can quality be improved by enforcing standards? Unclear: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is very difficult to enforce standards on </a:t>
            </a:r>
            <a:r>
              <a:rPr lang="en-US" dirty="0" smtClean="0"/>
              <a:t>actual program </a:t>
            </a:r>
            <a:r>
              <a:rPr lang="en-US" dirty="0"/>
              <a:t>behavior</a:t>
            </a:r>
          </a:p>
          <a:p>
            <a:pPr lvl="1"/>
            <a:r>
              <a:rPr lang="en-US" dirty="0" smtClean="0"/>
              <a:t>Standardizing </a:t>
            </a:r>
            <a:r>
              <a:rPr lang="en-US" dirty="0"/>
              <a:t>the process can help make sure that </a:t>
            </a:r>
            <a:r>
              <a:rPr lang="en-US" dirty="0" smtClean="0"/>
              <a:t>no steps </a:t>
            </a:r>
            <a:r>
              <a:rPr lang="en-US" dirty="0"/>
              <a:t>are skipped, but</a:t>
            </a:r>
          </a:p>
          <a:p>
            <a:pPr lvl="1"/>
            <a:r>
              <a:rPr lang="en-US" dirty="0" smtClean="0"/>
              <a:t>Standardizing </a:t>
            </a:r>
            <a:r>
              <a:rPr lang="en-US" dirty="0"/>
              <a:t>to an inappropriate process can </a:t>
            </a:r>
            <a:r>
              <a:rPr lang="en-US" dirty="0" smtClean="0"/>
              <a:t>reduce productivity</a:t>
            </a:r>
            <a:r>
              <a:rPr lang="en-US" dirty="0"/>
              <a:t>, and thus leave less time for quality</a:t>
            </a:r>
            <a:endParaRPr lang="mk-M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Engineering Standards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According to the IEEE Comp. Soc. Software </a:t>
            </a:r>
            <a:r>
              <a:rPr lang="en-US" dirty="0" smtClean="0"/>
              <a:t>Engineering Standards </a:t>
            </a:r>
            <a:r>
              <a:rPr lang="en-US" dirty="0"/>
              <a:t>Committee a standard can be: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object or measure of comparison that defines </a:t>
            </a:r>
            <a:r>
              <a:rPr lang="en-US" dirty="0" smtClean="0"/>
              <a:t>or represents </a:t>
            </a:r>
            <a:r>
              <a:rPr lang="en-US" dirty="0"/>
              <a:t>the magnitude of a unit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characterization that establishes </a:t>
            </a:r>
            <a:r>
              <a:rPr lang="en-US" dirty="0" smtClean="0"/>
              <a:t>allowable tolerances </a:t>
            </a:r>
            <a:r>
              <a:rPr lang="en-US" dirty="0"/>
              <a:t>or constraints for categories of items,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degree or level of required excellence or attainment</a:t>
            </a:r>
            <a:endParaRPr lang="mk-M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Bother with Standards?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Prevents idiosyncrasy: </a:t>
            </a:r>
            <a:r>
              <a:rPr lang="en-US" dirty="0"/>
              <a:t>e.g. Standards for primitives </a:t>
            </a:r>
            <a:r>
              <a:rPr lang="en-US" dirty="0" smtClean="0"/>
              <a:t>in programming </a:t>
            </a:r>
            <a:r>
              <a:rPr lang="en-US" dirty="0"/>
              <a:t>languages)</a:t>
            </a:r>
          </a:p>
          <a:p>
            <a:r>
              <a:rPr lang="en-US" b="1" dirty="0"/>
              <a:t>Repeatability: </a:t>
            </a:r>
            <a:r>
              <a:rPr lang="en-US" dirty="0"/>
              <a:t>e.g. Repeating complex </a:t>
            </a:r>
            <a:r>
              <a:rPr lang="en-US" dirty="0" smtClean="0"/>
              <a:t>inspection processes</a:t>
            </a:r>
            <a:endParaRPr lang="en-US" dirty="0"/>
          </a:p>
          <a:p>
            <a:r>
              <a:rPr lang="en-US" b="1" dirty="0"/>
              <a:t>Consensus wisdom: </a:t>
            </a:r>
            <a:r>
              <a:rPr lang="en-US" dirty="0"/>
              <a:t>e.g. Software metrics</a:t>
            </a:r>
          </a:p>
          <a:p>
            <a:r>
              <a:rPr lang="en-US" b="1" dirty="0"/>
              <a:t>Cross-</a:t>
            </a:r>
            <a:r>
              <a:rPr lang="en-US" b="1" dirty="0" err="1"/>
              <a:t>specialisation</a:t>
            </a:r>
            <a:r>
              <a:rPr lang="en-US" b="1" dirty="0"/>
              <a:t>: </a:t>
            </a:r>
            <a:r>
              <a:rPr lang="en-US" dirty="0"/>
              <a:t>e.g. Software safety standards</a:t>
            </a:r>
          </a:p>
          <a:p>
            <a:r>
              <a:rPr lang="en-US" b="1" dirty="0"/>
              <a:t>Customer protection: </a:t>
            </a:r>
            <a:r>
              <a:rPr lang="en-US" dirty="0"/>
              <a:t>e.g. Quality assurance standards</a:t>
            </a:r>
          </a:p>
          <a:p>
            <a:r>
              <a:rPr lang="en-US" b="1" dirty="0"/>
              <a:t>Professional discipline: </a:t>
            </a:r>
            <a:r>
              <a:rPr lang="en-US" dirty="0"/>
              <a:t>e.g. V &amp; V </a:t>
            </a:r>
            <a:r>
              <a:rPr lang="en-US" dirty="0" smtClean="0"/>
              <a:t>standards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Implications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Comparatively few software products are forced by law </a:t>
            </a:r>
            <a:r>
              <a:rPr lang="en-US" dirty="0" smtClean="0"/>
              <a:t>to comply </a:t>
            </a:r>
            <a:r>
              <a:rPr lang="en-US" dirty="0"/>
              <a:t>with specific standards, and most </a:t>
            </a:r>
            <a:r>
              <a:rPr lang="en-US" dirty="0" smtClean="0"/>
              <a:t>have comprehensive </a:t>
            </a:r>
            <a:r>
              <a:rPr lang="en-US" dirty="0"/>
              <a:t>non-warranty disclaimers. However: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particularly sensitive applications (e.g. </a:t>
            </a:r>
            <a:r>
              <a:rPr lang="en-US" dirty="0" smtClean="0"/>
              <a:t>safety critical</a:t>
            </a:r>
            <a:r>
              <a:rPr lang="en-US" dirty="0"/>
              <a:t>) your software will have to meet </a:t>
            </a:r>
            <a:r>
              <a:rPr lang="en-US" dirty="0" smtClean="0"/>
              <a:t>certain standards </a:t>
            </a:r>
            <a:r>
              <a:rPr lang="en-US" dirty="0"/>
              <a:t>before purchase</a:t>
            </a:r>
          </a:p>
          <a:p>
            <a:pPr lvl="1"/>
            <a:r>
              <a:rPr lang="en-US" dirty="0" smtClean="0"/>
              <a:t>US </a:t>
            </a:r>
            <a:r>
              <a:rPr lang="en-US" dirty="0"/>
              <a:t>courts have used voluntary standards to </a:t>
            </a:r>
            <a:r>
              <a:rPr lang="en-US" dirty="0" smtClean="0"/>
              <a:t>establish a </a:t>
            </a:r>
            <a:r>
              <a:rPr lang="en-US" dirty="0"/>
              <a:t>supplier’s “duty of care</a:t>
            </a:r>
            <a:r>
              <a:rPr lang="en-US" dirty="0" smtClean="0"/>
              <a:t>”</a:t>
            </a:r>
          </a:p>
          <a:p>
            <a:r>
              <a:rPr lang="en-US" dirty="0"/>
              <a:t>Adherence to standards is a strong </a:t>
            </a:r>
            <a:r>
              <a:rPr lang="en-US" dirty="0" smtClean="0"/>
              <a:t>defense against negligence </a:t>
            </a:r>
            <a:r>
              <a:rPr lang="en-US" dirty="0"/>
              <a:t>claims (admissible in court in most US states)</a:t>
            </a:r>
          </a:p>
          <a:p>
            <a:r>
              <a:rPr lang="en-US" dirty="0"/>
              <a:t>There are instances of faults in products being traced </a:t>
            </a:r>
            <a:r>
              <a:rPr lang="en-US" dirty="0" smtClean="0"/>
              <a:t>back to </a:t>
            </a:r>
            <a:r>
              <a:rPr lang="en-US" dirty="0"/>
              <a:t>faults in standards, so</a:t>
            </a:r>
          </a:p>
          <a:p>
            <a:r>
              <a:rPr lang="en-US" dirty="0"/>
              <a:t>Standards writers must themselves be vigilant </a:t>
            </a:r>
            <a:r>
              <a:rPr lang="en-US" dirty="0" smtClean="0"/>
              <a:t>against malpractice </a:t>
            </a:r>
            <a:r>
              <a:rPr lang="en-US" dirty="0"/>
              <a:t>suits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 Standards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Surprisingly few CS standards exist, although one </a:t>
            </a:r>
            <a:r>
              <a:rPr lang="en-US" dirty="0" smtClean="0"/>
              <a:t>could argue </a:t>
            </a:r>
            <a:r>
              <a:rPr lang="en-US" dirty="0"/>
              <a:t>this is because CS is pervasive in </a:t>
            </a:r>
            <a:r>
              <a:rPr lang="en-US" dirty="0" smtClean="0"/>
              <a:t>others. </a:t>
            </a:r>
            <a:endParaRPr lang="en-US" dirty="0"/>
          </a:p>
          <a:p>
            <a:r>
              <a:rPr lang="en-US" b="1" dirty="0"/>
              <a:t>Terminology: </a:t>
            </a:r>
            <a:r>
              <a:rPr lang="en-US" dirty="0"/>
              <a:t>IEEE Std 610.12:1990 Standard </a:t>
            </a:r>
            <a:r>
              <a:rPr lang="en-US" dirty="0" smtClean="0"/>
              <a:t>Glossary of </a:t>
            </a:r>
            <a:r>
              <a:rPr lang="en-US" dirty="0"/>
              <a:t>Software Engineering Terminology</a:t>
            </a:r>
          </a:p>
          <a:p>
            <a:r>
              <a:rPr lang="fr-FR" b="1" dirty="0"/>
              <a:t>Techniques: </a:t>
            </a:r>
            <a:r>
              <a:rPr lang="fr-FR" dirty="0"/>
              <a:t>ISO/IEC 8631:1989 Program </a:t>
            </a:r>
            <a:r>
              <a:rPr lang="fr-FR" dirty="0" err="1" smtClean="0"/>
              <a:t>Constructs</a:t>
            </a:r>
            <a:r>
              <a:rPr lang="fr-FR" b="1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Conventions for their Representation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Assurance Standards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Differing views of quality standards: taking a systems </a:t>
            </a:r>
            <a:r>
              <a:rPr lang="en-US" dirty="0" smtClean="0"/>
              <a:t>view (that </a:t>
            </a:r>
            <a:r>
              <a:rPr lang="en-US" dirty="0"/>
              <a:t>good management systems yield high quality); </a:t>
            </a:r>
            <a:r>
              <a:rPr lang="en-US" dirty="0" smtClean="0"/>
              <a:t>and taking </a:t>
            </a:r>
            <a:r>
              <a:rPr lang="en-US" dirty="0"/>
              <a:t>an analytical view (that good </a:t>
            </a:r>
            <a:r>
              <a:rPr lang="en-US" dirty="0" smtClean="0"/>
              <a:t>measurement frameworks </a:t>
            </a:r>
            <a:r>
              <a:rPr lang="en-US" dirty="0"/>
              <a:t>yield high quality). Examples:</a:t>
            </a:r>
          </a:p>
          <a:p>
            <a:r>
              <a:rPr lang="en-US" b="1" dirty="0"/>
              <a:t>Quality management: </a:t>
            </a:r>
            <a:r>
              <a:rPr lang="en-US" dirty="0"/>
              <a:t>ISO </a:t>
            </a:r>
            <a:r>
              <a:rPr lang="en-US" dirty="0" smtClean="0"/>
              <a:t>90003-2004 </a:t>
            </a:r>
            <a:r>
              <a:rPr lang="en-US" dirty="0"/>
              <a:t>Quality </a:t>
            </a:r>
            <a:r>
              <a:rPr lang="en-US" dirty="0" smtClean="0"/>
              <a:t>Management and </a:t>
            </a:r>
            <a:r>
              <a:rPr lang="en-US" dirty="0"/>
              <a:t>Quality Assurance Standards - Part 3: </a:t>
            </a:r>
            <a:r>
              <a:rPr lang="en-US" dirty="0" smtClean="0"/>
              <a:t>Guidelines for </a:t>
            </a:r>
            <a:r>
              <a:rPr lang="en-US" dirty="0"/>
              <a:t>the application of 9001 to the development, </a:t>
            </a:r>
            <a:r>
              <a:rPr lang="en-US" dirty="0" smtClean="0"/>
              <a:t>supply, installation </a:t>
            </a:r>
            <a:r>
              <a:rPr lang="en-US" dirty="0"/>
              <a:t>and maintenance of computer software</a:t>
            </a:r>
          </a:p>
          <a:p>
            <a:r>
              <a:rPr lang="en-US" b="1" dirty="0"/>
              <a:t>Quality measurement: </a:t>
            </a:r>
            <a:r>
              <a:rPr lang="en-US" dirty="0"/>
              <a:t>IEEE Std 1061-1992 </a:t>
            </a:r>
            <a:r>
              <a:rPr lang="en-US" dirty="0" smtClean="0"/>
              <a:t>Standard for </a:t>
            </a:r>
            <a:r>
              <a:rPr lang="en-US" dirty="0"/>
              <a:t>Software Quality Metrics Methodology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resources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Software Engineering Process Technology (SEPT)</a:t>
            </a:r>
          </a:p>
          <a:p>
            <a:pPr lvl="1"/>
            <a:r>
              <a:rPr lang="en-US" dirty="0" smtClean="0"/>
              <a:t>Links to resources relating to most popular software quality standards</a:t>
            </a:r>
            <a:endParaRPr lang="en-US" dirty="0"/>
          </a:p>
          <a:p>
            <a:pPr lvl="1"/>
            <a:r>
              <a:rPr lang="en-US" dirty="0" smtClean="0">
                <a:hlinkClick r:id="rId2"/>
              </a:rPr>
              <a:t>http://www.12207.com/quality.htm</a:t>
            </a:r>
            <a:endParaRPr lang="en-US" dirty="0" smtClean="0"/>
          </a:p>
          <a:p>
            <a:r>
              <a:rPr lang="en-US" dirty="0" smtClean="0"/>
              <a:t>The Software Quality Page</a:t>
            </a:r>
          </a:p>
          <a:p>
            <a:pPr lvl="1"/>
            <a:r>
              <a:rPr lang="en-US" dirty="0" smtClean="0"/>
              <a:t>software quality, standards and process improvement</a:t>
            </a:r>
          </a:p>
          <a:p>
            <a:pPr lvl="1"/>
            <a:r>
              <a:rPr lang="en-US" dirty="0" smtClean="0">
                <a:hlinkClick r:id="rId3"/>
              </a:rPr>
              <a:t>http://www.swquality.com/users/pustaver/index.shtml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resources (2)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ISO IEC 90003 2004 SOFTWARE STANDARD </a:t>
            </a:r>
          </a:p>
          <a:p>
            <a:pPr lvl="1"/>
            <a:r>
              <a:rPr lang="en-US" dirty="0" smtClean="0"/>
              <a:t>TRANSLATED INTO PLAIN ENGLISH</a:t>
            </a:r>
          </a:p>
          <a:p>
            <a:pPr lvl="1"/>
            <a:r>
              <a:rPr lang="en-US" dirty="0" smtClean="0">
                <a:hlinkClick r:id="rId2"/>
              </a:rPr>
              <a:t>http://www.praxiom.com/iso-90003.htm</a:t>
            </a:r>
            <a:r>
              <a:rPr lang="en-US" dirty="0" smtClean="0"/>
              <a:t> </a:t>
            </a:r>
          </a:p>
          <a:p>
            <a:r>
              <a:rPr lang="en-US" dirty="0" smtClean="0"/>
              <a:t>Software Quality Standards</a:t>
            </a:r>
          </a:p>
          <a:p>
            <a:pPr lvl="1"/>
            <a:r>
              <a:rPr lang="en-US" dirty="0" smtClean="0">
                <a:hlinkClick r:id="rId3"/>
              </a:rPr>
              <a:t>http://zone.ni.com/reference/en-XX/help/371361D-01/lvdevconcepts/software_quality_standards/</a:t>
            </a:r>
            <a:endParaRPr lang="en-US" dirty="0" smtClean="0"/>
          </a:p>
          <a:p>
            <a:r>
              <a:rPr lang="en-US" dirty="0" smtClean="0"/>
              <a:t>Software Testing Online Resources at MTSU</a:t>
            </a:r>
          </a:p>
          <a:p>
            <a:pPr lvl="1"/>
            <a:r>
              <a:rPr lang="en-US" dirty="0" smtClean="0">
                <a:hlinkClick r:id="rId4"/>
              </a:rPr>
              <a:t>http://frank.mtsu.edu/~storm/</a:t>
            </a:r>
            <a:r>
              <a:rPr lang="en-US" dirty="0" smtClean="0"/>
              <a:t>  </a:t>
            </a:r>
          </a:p>
          <a:p>
            <a:pPr lvl="1"/>
            <a:endParaRPr lang="en-US" dirty="0" smtClean="0"/>
          </a:p>
          <a:p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Assurance Technology Center (SATC) </a:t>
            </a:r>
          </a:p>
          <a:p>
            <a:pPr lvl="1"/>
            <a:r>
              <a:rPr lang="en-US" dirty="0" smtClean="0"/>
              <a:t>The SATC was founded with the intent to become a center of excellence in software assurance, dedicated to making measurable improvement in both the quality and reliability of software developed for NASA at GSFC.</a:t>
            </a:r>
          </a:p>
          <a:p>
            <a:pPr lvl="1"/>
            <a:r>
              <a:rPr lang="en-US" dirty="0" smtClean="0">
                <a:hlinkClick r:id="rId2"/>
              </a:rPr>
              <a:t>http://satc.gsfc.nasa.gov/</a:t>
            </a:r>
            <a:r>
              <a:rPr lang="en-US" dirty="0" smtClean="0"/>
              <a:t> </a:t>
            </a:r>
            <a:endParaRPr lang="mk-MK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5667399"/>
            <a:ext cx="6953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5095891"/>
            <a:ext cx="28575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quality</a:t>
            </a:r>
          </a:p>
          <a:p>
            <a:r>
              <a:rPr lang="en-US" dirty="0" smtClean="0"/>
              <a:t>Achieve and maintain software quality</a:t>
            </a:r>
          </a:p>
          <a:p>
            <a:r>
              <a:rPr lang="en-US" dirty="0" smtClean="0"/>
              <a:t>Standards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Example institutions</a:t>
            </a:r>
          </a:p>
          <a:p>
            <a:r>
              <a:rPr lang="en-US" dirty="0" smtClean="0"/>
              <a:t>Conclusion and further work</a:t>
            </a:r>
            <a:endParaRPr lang="mk-MK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58138" cy="4525963"/>
          </a:xfrm>
        </p:spPr>
        <p:txBody>
          <a:bodyPr/>
          <a:lstStyle/>
          <a:p>
            <a:r>
              <a:rPr lang="en-US" dirty="0" smtClean="0"/>
              <a:t>Software Quality Institute (SQI) </a:t>
            </a:r>
          </a:p>
          <a:p>
            <a:pPr lvl="1"/>
            <a:r>
              <a:rPr lang="en-US" dirty="0" smtClean="0"/>
              <a:t>The main purpose of the Institute is to provide a focus in Queensland for expertise in software quality and to serve as a catalyst for innovations in software quality techniques. </a:t>
            </a:r>
          </a:p>
          <a:p>
            <a:pPr lvl="1"/>
            <a:r>
              <a:rPr lang="en-US" dirty="0" smtClean="0">
                <a:hlinkClick r:id="rId2"/>
              </a:rPr>
              <a:t>http://www.sqi.gu.edu.au/indexFrameset.html</a:t>
            </a:r>
            <a:r>
              <a:rPr lang="en-US" dirty="0" smtClean="0"/>
              <a:t> </a:t>
            </a:r>
          </a:p>
          <a:p>
            <a:pPr lvl="1"/>
            <a:endParaRPr lang="mk-M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5086367"/>
            <a:ext cx="12477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5072074"/>
            <a:ext cx="1619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European Software Institute (ESI)</a:t>
            </a:r>
          </a:p>
          <a:p>
            <a:pPr lvl="1"/>
            <a:r>
              <a:rPr lang="en-US" dirty="0" smtClean="0"/>
              <a:t>ESI's main activity is based on </a:t>
            </a:r>
            <a:r>
              <a:rPr lang="en-US" b="1" dirty="0" smtClean="0"/>
              <a:t>helping the software industry</a:t>
            </a:r>
            <a:r>
              <a:rPr lang="en-US" dirty="0" smtClean="0"/>
              <a:t> in their objectives of producing better software of a higher quality, on time, in the best way and at a lower cost.</a:t>
            </a:r>
          </a:p>
          <a:p>
            <a:pPr lvl="1"/>
            <a:r>
              <a:rPr lang="en-US" dirty="0" smtClean="0">
                <a:hlinkClick r:id="rId2"/>
              </a:rPr>
              <a:t>http://www.esi.es/</a:t>
            </a:r>
            <a:r>
              <a:rPr lang="en-US" dirty="0" smtClean="0"/>
              <a:t> </a:t>
            </a:r>
            <a:endParaRPr lang="mk-M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4786322"/>
            <a:ext cx="16192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(Instead of a) Conclusion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well is software quality maintained in our countries?</a:t>
            </a:r>
          </a:p>
          <a:p>
            <a:r>
              <a:rPr lang="en-US" dirty="0" smtClean="0"/>
              <a:t>Are there any specialized institutions/companies working in the field?</a:t>
            </a:r>
          </a:p>
          <a:p>
            <a:r>
              <a:rPr lang="en-US" dirty="0" smtClean="0"/>
              <a:t>Is it good to have such institute/department/lab at the University/Faculty?</a:t>
            </a:r>
          </a:p>
          <a:p>
            <a:r>
              <a:rPr lang="en-US" dirty="0" smtClean="0"/>
              <a:t>Should we join forces to establish such?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mk-M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Following slides about the software quality and standards are based on a presentation for a course by </a:t>
            </a:r>
            <a:r>
              <a:rPr lang="en-US" b="1" dirty="0" smtClean="0"/>
              <a:t>James A. </a:t>
            </a:r>
            <a:r>
              <a:rPr lang="en-US" b="1" dirty="0" err="1" smtClean="0"/>
              <a:t>Bednar</a:t>
            </a:r>
            <a:r>
              <a:rPr lang="en-US" b="1" dirty="0" smtClean="0"/>
              <a:t> and David Robertson</a:t>
            </a:r>
            <a:r>
              <a:rPr lang="en-US" b="1" dirty="0" smtClean="0"/>
              <a:t>, </a:t>
            </a:r>
            <a:r>
              <a:rPr lang="en-US" dirty="0" smtClean="0"/>
              <a:t>University of </a:t>
            </a:r>
            <a:r>
              <a:rPr lang="en-US" dirty="0" smtClean="0"/>
              <a:t>Edinburgh</a:t>
            </a:r>
            <a:r>
              <a:rPr lang="en-US" dirty="0" smtClean="0"/>
              <a:t>, </a:t>
            </a:r>
            <a:r>
              <a:rPr lang="en-US" dirty="0" smtClean="0"/>
              <a:t>UK.</a:t>
            </a:r>
          </a:p>
          <a:p>
            <a:r>
              <a:rPr lang="en-US" dirty="0" smtClean="0"/>
              <a:t>The full presentation contains much more useful material</a:t>
            </a:r>
          </a:p>
          <a:p>
            <a:r>
              <a:rPr lang="en-US" dirty="0" smtClean="0"/>
              <a:t>Can be found at</a:t>
            </a:r>
          </a:p>
          <a:p>
            <a:pPr lvl="1"/>
            <a:r>
              <a:rPr lang="en-US" dirty="0" smtClean="0">
                <a:hlinkClick r:id="rId2"/>
              </a:rPr>
              <a:t>http://www.inf.ed.ac.uk/teaching/courses/seoc2/2004_2005/slides/quality.pdf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course itself is based on the book by Humphrey, W. S. (2002). </a:t>
            </a:r>
            <a:r>
              <a:rPr lang="en-US" i="1" dirty="0" smtClean="0"/>
              <a:t>A Discipline for Software Engineering</a:t>
            </a:r>
            <a:endParaRPr lang="mk-M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Software Quality?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High quality software meets the needs of users </a:t>
            </a:r>
            <a:r>
              <a:rPr lang="en-US" dirty="0" smtClean="0"/>
              <a:t>while being </a:t>
            </a:r>
            <a:r>
              <a:rPr lang="en-US" dirty="0"/>
              <a:t>reliable, well supported, maintainable, </a:t>
            </a:r>
            <a:r>
              <a:rPr lang="en-US" dirty="0" smtClean="0"/>
              <a:t>portable, and </a:t>
            </a:r>
            <a:r>
              <a:rPr lang="en-US" dirty="0"/>
              <a:t>easily integrated with other tools.</a:t>
            </a:r>
          </a:p>
          <a:p>
            <a:r>
              <a:rPr lang="en-US" dirty="0" smtClean="0"/>
              <a:t>Is </a:t>
            </a:r>
            <a:r>
              <a:rPr lang="en-US" dirty="0"/>
              <a:t>higher quality better? Is it more </a:t>
            </a:r>
            <a:r>
              <a:rPr lang="en-US" dirty="0" smtClean="0"/>
              <a:t>expensive? Not </a:t>
            </a:r>
            <a:r>
              <a:rPr lang="en-US" dirty="0"/>
              <a:t>always, on both counts.</a:t>
            </a:r>
          </a:p>
          <a:p>
            <a:r>
              <a:rPr lang="en-US" dirty="0" smtClean="0"/>
              <a:t>We will look at how to achieve </a:t>
            </a:r>
            <a:r>
              <a:rPr lang="en-US" dirty="0"/>
              <a:t>quality, the </a:t>
            </a:r>
            <a:r>
              <a:rPr lang="en-US" dirty="0" smtClean="0"/>
              <a:t>tradeoffs involved</a:t>
            </a:r>
            <a:r>
              <a:rPr lang="en-US" dirty="0"/>
              <a:t>, modeling quality improvement, and </a:t>
            </a:r>
            <a:r>
              <a:rPr lang="en-US" dirty="0" smtClean="0"/>
              <a:t>standards designed </a:t>
            </a:r>
            <a:r>
              <a:rPr lang="en-US" dirty="0"/>
              <a:t>to ensure quality.</a:t>
            </a:r>
            <a:endParaRPr lang="mk-M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Cost/Benefit Tradeoff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Making changes to improve software quality requires </a:t>
            </a:r>
            <a:r>
              <a:rPr lang="en-US" dirty="0" smtClean="0"/>
              <a:t>time and </a:t>
            </a:r>
            <a:r>
              <a:rPr lang="en-US" dirty="0"/>
              <a:t>money to:</a:t>
            </a:r>
          </a:p>
          <a:p>
            <a:pPr lvl="1"/>
            <a:r>
              <a:rPr lang="en-US" dirty="0" smtClean="0"/>
              <a:t>Spot </a:t>
            </a:r>
            <a:r>
              <a:rPr lang="en-US" dirty="0"/>
              <a:t>the problem</a:t>
            </a:r>
          </a:p>
          <a:p>
            <a:pPr lvl="1"/>
            <a:r>
              <a:rPr lang="en-US" dirty="0" smtClean="0"/>
              <a:t>Isolate </a:t>
            </a:r>
            <a:r>
              <a:rPr lang="en-US" dirty="0"/>
              <a:t>its source</a:t>
            </a:r>
          </a:p>
          <a:p>
            <a:pPr lvl="1"/>
            <a:r>
              <a:rPr lang="en-US" dirty="0" smtClean="0"/>
              <a:t>Connect </a:t>
            </a:r>
            <a:r>
              <a:rPr lang="en-US" dirty="0"/>
              <a:t>it to the real cause</a:t>
            </a:r>
          </a:p>
          <a:p>
            <a:pPr lvl="1"/>
            <a:r>
              <a:rPr lang="en-US" dirty="0" smtClean="0"/>
              <a:t>Fix </a:t>
            </a:r>
            <a:r>
              <a:rPr lang="en-US" dirty="0"/>
              <a:t>the requirements, design, and code</a:t>
            </a:r>
          </a:p>
          <a:p>
            <a:pPr lvl="1"/>
            <a:r>
              <a:rPr lang="en-US" dirty="0" smtClean="0"/>
              <a:t>Test </a:t>
            </a:r>
            <a:r>
              <a:rPr lang="en-US" dirty="0"/>
              <a:t>the fix for this problem</a:t>
            </a:r>
          </a:p>
          <a:p>
            <a:pPr lvl="1"/>
            <a:r>
              <a:rPr lang="en-US" dirty="0" smtClean="0"/>
              <a:t>Test </a:t>
            </a:r>
            <a:r>
              <a:rPr lang="en-US" dirty="0"/>
              <a:t>the fix has not caused new problems</a:t>
            </a:r>
          </a:p>
          <a:p>
            <a:pPr lvl="1"/>
            <a:r>
              <a:rPr lang="en-US" dirty="0" smtClean="0"/>
              <a:t>Change </a:t>
            </a:r>
            <a:r>
              <a:rPr lang="en-US" dirty="0"/>
              <a:t>the documentation</a:t>
            </a:r>
          </a:p>
          <a:p>
            <a:r>
              <a:rPr lang="en-US" dirty="0"/>
              <a:t>For a given change to make sense, the </a:t>
            </a:r>
            <a:r>
              <a:rPr lang="en-US" dirty="0" smtClean="0"/>
              <a:t>improvement needs </a:t>
            </a:r>
            <a:r>
              <a:rPr lang="en-US" dirty="0"/>
              <a:t>to pay for all these tasks, plus the revenue </a:t>
            </a:r>
            <a:r>
              <a:rPr lang="en-US" dirty="0" smtClean="0"/>
              <a:t>lost during </a:t>
            </a:r>
            <a:r>
              <a:rPr lang="en-US" dirty="0"/>
              <a:t>the delay in the product release.</a:t>
            </a:r>
            <a:endParaRPr lang="mk-M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Feature/Bug Tradeoff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Meeting </a:t>
            </a:r>
            <a:r>
              <a:rPr lang="en-US" dirty="0"/>
              <a:t>the needs of users (not to mention </a:t>
            </a:r>
            <a:r>
              <a:rPr lang="en-US" dirty="0" smtClean="0"/>
              <a:t>marketing) requires </a:t>
            </a:r>
            <a:r>
              <a:rPr lang="en-US" dirty="0"/>
              <a:t>adding features.</a:t>
            </a:r>
          </a:p>
          <a:p>
            <a:r>
              <a:rPr lang="en-US" dirty="0" smtClean="0"/>
              <a:t>However</a:t>
            </a:r>
            <a:r>
              <a:rPr lang="en-US" dirty="0"/>
              <a:t>, given a fixed amount of development time </a:t>
            </a:r>
            <a:r>
              <a:rPr lang="en-US" dirty="0" smtClean="0"/>
              <a:t>and money</a:t>
            </a:r>
            <a:r>
              <a:rPr lang="en-US" dirty="0"/>
              <a:t>, adding features adds bugs and reduces time </a:t>
            </a:r>
            <a:r>
              <a:rPr lang="en-US" dirty="0" smtClean="0"/>
              <a:t>for testing</a:t>
            </a:r>
            <a:r>
              <a:rPr lang="en-US" dirty="0"/>
              <a:t>.</a:t>
            </a:r>
          </a:p>
          <a:p>
            <a:r>
              <a:rPr lang="en-US" dirty="0" smtClean="0"/>
              <a:t>Do </a:t>
            </a:r>
            <a:r>
              <a:rPr lang="en-US" dirty="0"/>
              <a:t>the features increase user productivity more than </a:t>
            </a:r>
            <a:r>
              <a:rPr lang="en-US" dirty="0" smtClean="0"/>
              <a:t>the bugs </a:t>
            </a:r>
            <a:r>
              <a:rPr lang="en-US" dirty="0"/>
              <a:t>decrease it?</a:t>
            </a:r>
          </a:p>
          <a:p>
            <a:r>
              <a:rPr lang="en-US" dirty="0" smtClean="0"/>
              <a:t>Difficult </a:t>
            </a:r>
            <a:r>
              <a:rPr lang="en-US" dirty="0"/>
              <a:t>to answer this question, because data on </a:t>
            </a:r>
            <a:r>
              <a:rPr lang="en-US" dirty="0" smtClean="0"/>
              <a:t>users is </a:t>
            </a:r>
            <a:r>
              <a:rPr lang="en-US" dirty="0"/>
              <a:t>sparse, and other factors like reputation usually </a:t>
            </a:r>
            <a:r>
              <a:rPr lang="en-US" dirty="0" smtClean="0"/>
              <a:t>take precedence</a:t>
            </a:r>
            <a:r>
              <a:rPr lang="en-US" dirty="0"/>
              <a:t>.</a:t>
            </a:r>
            <a:endParaRPr lang="mk-M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for free?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But is increasing quality always more expensive, in </a:t>
            </a:r>
            <a:r>
              <a:rPr lang="en-US" dirty="0" smtClean="0"/>
              <a:t>terms of </a:t>
            </a:r>
            <a:r>
              <a:rPr lang="en-US" dirty="0"/>
              <a:t>total cost of production and maintenance? No.</a:t>
            </a:r>
          </a:p>
          <a:p>
            <a:r>
              <a:rPr lang="en-US" dirty="0" smtClean="0"/>
              <a:t>In </a:t>
            </a:r>
            <a:r>
              <a:rPr lang="en-US" dirty="0"/>
              <a:t>fact, if you focus on quality from the start, then: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tend to produce components with fewer defects, so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spend less time debugging, so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have more time in your schedule for </a:t>
            </a:r>
            <a:r>
              <a:rPr lang="en-US" dirty="0" smtClean="0"/>
              <a:t>improving other </a:t>
            </a:r>
            <a:r>
              <a:rPr lang="en-US" dirty="0"/>
              <a:t>aspects of quality, like usability</a:t>
            </a:r>
            <a:endParaRPr lang="mk-M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Skimp Now, Pay Later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you don’t focus on product quality then: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tend to produce components with more (</a:t>
            </a:r>
            <a:r>
              <a:rPr lang="en-US" dirty="0" smtClean="0"/>
              <a:t>hidden) defects</a:t>
            </a:r>
            <a:r>
              <a:rPr lang="en-US" dirty="0"/>
              <a:t>, so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have to spend more time fixing these (late), so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have little time for anything else, so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produce poor quality software </a:t>
            </a:r>
            <a:r>
              <a:rPr lang="en-US" b="1" dirty="0"/>
              <a:t>even though </a:t>
            </a:r>
            <a:r>
              <a:rPr lang="en-US" b="1" dirty="0" smtClean="0"/>
              <a:t>you put </a:t>
            </a:r>
            <a:r>
              <a:rPr lang="en-US" b="1" dirty="0"/>
              <a:t>huge amounts of effort into defect checking.</a:t>
            </a:r>
          </a:p>
          <a:p>
            <a:r>
              <a:rPr lang="en-US" dirty="0"/>
              <a:t>Thus quality is something that has to be </a:t>
            </a:r>
            <a:r>
              <a:rPr lang="en-US" dirty="0" smtClean="0"/>
              <a:t>considered throughout </a:t>
            </a:r>
            <a:r>
              <a:rPr lang="en-US" dirty="0"/>
              <a:t>the product lifecycle; it cannot be added in later.</a:t>
            </a:r>
            <a:endParaRPr lang="mk-M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Better Quality Through Testing?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Humphrey (2002) estimates that experienced </a:t>
            </a:r>
            <a:r>
              <a:rPr lang="en-US" dirty="0" smtClean="0"/>
              <a:t>software engineers </a:t>
            </a:r>
            <a:r>
              <a:rPr lang="en-US" dirty="0"/>
              <a:t>normally inject 100 or more defects per KLOC.</a:t>
            </a:r>
          </a:p>
          <a:p>
            <a:r>
              <a:rPr lang="en-US" dirty="0"/>
              <a:t>Perhaps half of these are detected automatically (e.g. </a:t>
            </a:r>
            <a:r>
              <a:rPr lang="en-US" dirty="0" smtClean="0"/>
              <a:t>by the </a:t>
            </a:r>
            <a:r>
              <a:rPr lang="en-US" dirty="0"/>
              <a:t>compiler).</a:t>
            </a:r>
          </a:p>
          <a:p>
            <a:r>
              <a:rPr lang="en-US" dirty="0"/>
              <a:t>So a 50 KLOC program probably contains around </a:t>
            </a:r>
            <a:r>
              <a:rPr lang="en-US" dirty="0" smtClean="0"/>
              <a:t>2500 defects </a:t>
            </a:r>
            <a:r>
              <a:rPr lang="en-US" dirty="0"/>
              <a:t>to find (semi-)manually.</a:t>
            </a:r>
          </a:p>
          <a:p>
            <a:r>
              <a:rPr lang="en-US" dirty="0"/>
              <a:t>Suppose we need about five hours to find each of </a:t>
            </a:r>
            <a:r>
              <a:rPr lang="en-US" dirty="0" smtClean="0"/>
              <a:t>these defects </a:t>
            </a:r>
            <a:r>
              <a:rPr lang="en-US" dirty="0"/>
              <a:t>by testing.</a:t>
            </a:r>
          </a:p>
          <a:p>
            <a:r>
              <a:rPr lang="en-US" dirty="0"/>
              <a:t>That’s over 20000 hours for the whole program </a:t>
            </a:r>
            <a:r>
              <a:rPr lang="en-US" dirty="0" smtClean="0"/>
              <a:t>– </a:t>
            </a:r>
            <a:r>
              <a:rPr lang="en-US" b="1" dirty="0" smtClean="0"/>
              <a:t>bad news</a:t>
            </a:r>
            <a:r>
              <a:rPr lang="en-US" b="1" dirty="0"/>
              <a:t>.</a:t>
            </a:r>
            <a:endParaRPr lang="mk-M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1556</TotalTime>
  <Words>1299</Words>
  <Application>Microsoft Office PowerPoint</Application>
  <PresentationFormat>On-screen Show (4:3)</PresentationFormat>
  <Paragraphs>123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Technic</vt:lpstr>
      <vt:lpstr>Sotware Quality and Standards</vt:lpstr>
      <vt:lpstr>Agenda</vt:lpstr>
      <vt:lpstr>Acknowledgments</vt:lpstr>
      <vt:lpstr>What is Software Quality?</vt:lpstr>
      <vt:lpstr>Cost/Benefit Tradeoff</vt:lpstr>
      <vt:lpstr>Feature/Bug Tradeoff</vt:lpstr>
      <vt:lpstr>Quality for free?</vt:lpstr>
      <vt:lpstr>Skimp Now, Pay Later</vt:lpstr>
      <vt:lpstr>Better Quality Through Testing?</vt:lpstr>
      <vt:lpstr>Better Quality Through Inspection?</vt:lpstr>
      <vt:lpstr>Better Quality via Standards?</vt:lpstr>
      <vt:lpstr>Software Engineering Standards</vt:lpstr>
      <vt:lpstr>Why Bother with Standards?</vt:lpstr>
      <vt:lpstr>Legal Implications</vt:lpstr>
      <vt:lpstr>Computer Science Standards</vt:lpstr>
      <vt:lpstr>Quality Assurance Standards</vt:lpstr>
      <vt:lpstr>Useful resources</vt:lpstr>
      <vt:lpstr>Useful resources (2)</vt:lpstr>
      <vt:lpstr>Examples</vt:lpstr>
      <vt:lpstr>Examples</vt:lpstr>
      <vt:lpstr>Examples</vt:lpstr>
      <vt:lpstr>(Instead of a) Conclusion</vt:lpstr>
      <vt:lpstr>Thank you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Anastas Misev</dc:creator>
  <cp:lastModifiedBy>Anastas Misev</cp:lastModifiedBy>
  <cp:revision>17</cp:revision>
  <dcterms:created xsi:type="dcterms:W3CDTF">2009-08-28T19:40:18Z</dcterms:created>
  <dcterms:modified xsi:type="dcterms:W3CDTF">2009-09-02T07:44:57Z</dcterms:modified>
</cp:coreProperties>
</file>